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 id="2147483686" r:id="rId5"/>
    <p:sldMasterId id="2147483698" r:id="rId6"/>
    <p:sldMasterId id="2147483710" r:id="rId7"/>
    <p:sldMasterId id="2147483722" r:id="rId8"/>
    <p:sldMasterId id="2147483734" r:id="rId9"/>
    <p:sldMasterId id="2147483746" r:id="rId10"/>
  </p:sldMasterIdLst>
  <p:sldIdLst>
    <p:sldId id="260" r:id="rId11"/>
    <p:sldId id="261" r:id="rId12"/>
    <p:sldId id="262" r:id="rId13"/>
    <p:sldId id="263" r:id="rId14"/>
    <p:sldId id="604" r:id="rId15"/>
    <p:sldId id="605" r:id="rId16"/>
    <p:sldId id="606" r:id="rId17"/>
    <p:sldId id="607" r:id="rId18"/>
    <p:sldId id="608" r:id="rId19"/>
    <p:sldId id="609" r:id="rId20"/>
    <p:sldId id="610" r:id="rId21"/>
    <p:sldId id="432" r:id="rId22"/>
    <p:sldId id="434" r:id="rId23"/>
    <p:sldId id="433" r:id="rId24"/>
    <p:sldId id="579" r:id="rId25"/>
    <p:sldId id="594" r:id="rId26"/>
    <p:sldId id="577" r:id="rId27"/>
    <p:sldId id="578" r:id="rId28"/>
    <p:sldId id="611" r:id="rId29"/>
    <p:sldId id="580" r:id="rId30"/>
    <p:sldId id="581" r:id="rId31"/>
    <p:sldId id="582" r:id="rId32"/>
    <p:sldId id="583" r:id="rId33"/>
    <p:sldId id="584" r:id="rId34"/>
    <p:sldId id="585" r:id="rId35"/>
    <p:sldId id="586" r:id="rId36"/>
    <p:sldId id="587" r:id="rId37"/>
    <p:sldId id="588" r:id="rId38"/>
    <p:sldId id="589" r:id="rId39"/>
    <p:sldId id="590" r:id="rId40"/>
    <p:sldId id="591" r:id="rId41"/>
    <p:sldId id="592" r:id="rId42"/>
    <p:sldId id="593" r:id="rId43"/>
    <p:sldId id="276" r:id="rId44"/>
    <p:sldId id="277" r:id="rId45"/>
    <p:sldId id="278" r:id="rId46"/>
    <p:sldId id="279" r:id="rId47"/>
    <p:sldId id="280" r:id="rId48"/>
    <p:sldId id="281" r:id="rId49"/>
    <p:sldId id="282" r:id="rId50"/>
    <p:sldId id="283" r:id="rId51"/>
    <p:sldId id="284" r:id="rId52"/>
    <p:sldId id="285" r:id="rId53"/>
    <p:sldId id="286" r:id="rId54"/>
    <p:sldId id="287" r:id="rId55"/>
    <p:sldId id="288" r:id="rId56"/>
    <p:sldId id="289" r:id="rId57"/>
    <p:sldId id="290" r:id="rId58"/>
    <p:sldId id="291" r:id="rId59"/>
    <p:sldId id="292" r:id="rId60"/>
    <p:sldId id="293" r:id="rId61"/>
    <p:sldId id="294" r:id="rId62"/>
    <p:sldId id="295" r:id="rId63"/>
    <p:sldId id="296" r:id="rId64"/>
    <p:sldId id="297" r:id="rId65"/>
    <p:sldId id="298" r:id="rId66"/>
    <p:sldId id="299" r:id="rId67"/>
    <p:sldId id="300" r:id="rId68"/>
    <p:sldId id="301" r:id="rId69"/>
    <p:sldId id="302" r:id="rId70"/>
    <p:sldId id="303" r:id="rId71"/>
    <p:sldId id="304" r:id="rId72"/>
    <p:sldId id="305" r:id="rId73"/>
    <p:sldId id="306" r:id="rId74"/>
    <p:sldId id="307" r:id="rId75"/>
    <p:sldId id="308" r:id="rId76"/>
    <p:sldId id="309" r:id="rId77"/>
    <p:sldId id="310" r:id="rId78"/>
    <p:sldId id="322" r:id="rId79"/>
    <p:sldId id="323" r:id="rId80"/>
    <p:sldId id="324" r:id="rId81"/>
    <p:sldId id="325" r:id="rId82"/>
    <p:sldId id="326" r:id="rId83"/>
    <p:sldId id="327" r:id="rId84"/>
    <p:sldId id="328" r:id="rId85"/>
    <p:sldId id="329" r:id="rId86"/>
    <p:sldId id="330" r:id="rId87"/>
    <p:sldId id="331" r:id="rId88"/>
    <p:sldId id="332" r:id="rId89"/>
    <p:sldId id="333" r:id="rId90"/>
    <p:sldId id="311" r:id="rId91"/>
    <p:sldId id="312" r:id="rId92"/>
    <p:sldId id="313" r:id="rId93"/>
    <p:sldId id="314" r:id="rId94"/>
    <p:sldId id="315" r:id="rId95"/>
    <p:sldId id="316" r:id="rId96"/>
    <p:sldId id="317" r:id="rId97"/>
    <p:sldId id="318" r:id="rId98"/>
    <p:sldId id="319" r:id="rId99"/>
    <p:sldId id="320" r:id="rId100"/>
    <p:sldId id="321" r:id="rId10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10248" initials="1"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89.xml"/><Relationship Id="rId98" Type="http://schemas.openxmlformats.org/officeDocument/2006/relationships/slide" Target="slides/slide88.xml"/><Relationship Id="rId97" Type="http://schemas.openxmlformats.org/officeDocument/2006/relationships/slide" Target="slides/slide87.xml"/><Relationship Id="rId96" Type="http://schemas.openxmlformats.org/officeDocument/2006/relationships/slide" Target="slides/slide86.xml"/><Relationship Id="rId95" Type="http://schemas.openxmlformats.org/officeDocument/2006/relationships/slide" Target="slides/slide85.xml"/><Relationship Id="rId94" Type="http://schemas.openxmlformats.org/officeDocument/2006/relationships/slide" Target="slides/slide84.xml"/><Relationship Id="rId93" Type="http://schemas.openxmlformats.org/officeDocument/2006/relationships/slide" Target="slides/slide83.xml"/><Relationship Id="rId92" Type="http://schemas.openxmlformats.org/officeDocument/2006/relationships/slide" Target="slides/slide82.xml"/><Relationship Id="rId91" Type="http://schemas.openxmlformats.org/officeDocument/2006/relationships/slide" Target="slides/slide81.xml"/><Relationship Id="rId90" Type="http://schemas.openxmlformats.org/officeDocument/2006/relationships/slide" Target="slides/slide80.xml"/><Relationship Id="rId9" Type="http://schemas.openxmlformats.org/officeDocument/2006/relationships/slideMaster" Target="slideMasters/slideMaster8.xml"/><Relationship Id="rId89" Type="http://schemas.openxmlformats.org/officeDocument/2006/relationships/slide" Target="slides/slide79.xml"/><Relationship Id="rId88" Type="http://schemas.openxmlformats.org/officeDocument/2006/relationships/slide" Target="slides/slide78.xml"/><Relationship Id="rId87" Type="http://schemas.openxmlformats.org/officeDocument/2006/relationships/slide" Target="slides/slide77.xml"/><Relationship Id="rId86" Type="http://schemas.openxmlformats.org/officeDocument/2006/relationships/slide" Target="slides/slide76.xml"/><Relationship Id="rId85" Type="http://schemas.openxmlformats.org/officeDocument/2006/relationships/slide" Target="slides/slide75.xml"/><Relationship Id="rId84" Type="http://schemas.openxmlformats.org/officeDocument/2006/relationships/slide" Target="slides/slide74.xml"/><Relationship Id="rId83" Type="http://schemas.openxmlformats.org/officeDocument/2006/relationships/slide" Target="slides/slide73.xml"/><Relationship Id="rId82" Type="http://schemas.openxmlformats.org/officeDocument/2006/relationships/slide" Target="slides/slide72.xml"/><Relationship Id="rId81" Type="http://schemas.openxmlformats.org/officeDocument/2006/relationships/slide" Target="slides/slide71.xml"/><Relationship Id="rId80" Type="http://schemas.openxmlformats.org/officeDocument/2006/relationships/slide" Target="slides/slide70.xml"/><Relationship Id="rId8" Type="http://schemas.openxmlformats.org/officeDocument/2006/relationships/slideMaster" Target="slideMasters/slideMaster7.xml"/><Relationship Id="rId79" Type="http://schemas.openxmlformats.org/officeDocument/2006/relationships/slide" Target="slides/slide69.xml"/><Relationship Id="rId78" Type="http://schemas.openxmlformats.org/officeDocument/2006/relationships/slide" Target="slides/slide68.xml"/><Relationship Id="rId77" Type="http://schemas.openxmlformats.org/officeDocument/2006/relationships/slide" Target="slides/slide67.xml"/><Relationship Id="rId76" Type="http://schemas.openxmlformats.org/officeDocument/2006/relationships/slide" Target="slides/slide66.xml"/><Relationship Id="rId75" Type="http://schemas.openxmlformats.org/officeDocument/2006/relationships/slide" Target="slides/slide65.xml"/><Relationship Id="rId74" Type="http://schemas.openxmlformats.org/officeDocument/2006/relationships/slide" Target="slides/slide64.xml"/><Relationship Id="rId73" Type="http://schemas.openxmlformats.org/officeDocument/2006/relationships/slide" Target="slides/slide63.xml"/><Relationship Id="rId72" Type="http://schemas.openxmlformats.org/officeDocument/2006/relationships/slide" Target="slides/slide62.xml"/><Relationship Id="rId71" Type="http://schemas.openxmlformats.org/officeDocument/2006/relationships/slide" Target="slides/slide61.xml"/><Relationship Id="rId70" Type="http://schemas.openxmlformats.org/officeDocument/2006/relationships/slide" Target="slides/slide60.xml"/><Relationship Id="rId7" Type="http://schemas.openxmlformats.org/officeDocument/2006/relationships/slideMaster" Target="slideMasters/slideMaster6.xml"/><Relationship Id="rId69" Type="http://schemas.openxmlformats.org/officeDocument/2006/relationships/slide" Target="slides/slide59.xml"/><Relationship Id="rId68" Type="http://schemas.openxmlformats.org/officeDocument/2006/relationships/slide" Target="slides/slide58.xml"/><Relationship Id="rId67" Type="http://schemas.openxmlformats.org/officeDocument/2006/relationships/slide" Target="slides/slide57.xml"/><Relationship Id="rId66" Type="http://schemas.openxmlformats.org/officeDocument/2006/relationships/slide" Target="slides/slide56.xml"/><Relationship Id="rId65" Type="http://schemas.openxmlformats.org/officeDocument/2006/relationships/slide" Target="slides/slide55.xml"/><Relationship Id="rId64" Type="http://schemas.openxmlformats.org/officeDocument/2006/relationships/slide" Target="slides/slide54.xml"/><Relationship Id="rId63" Type="http://schemas.openxmlformats.org/officeDocument/2006/relationships/slide" Target="slides/slide53.xml"/><Relationship Id="rId62" Type="http://schemas.openxmlformats.org/officeDocument/2006/relationships/slide" Target="slides/slide52.xml"/><Relationship Id="rId61" Type="http://schemas.openxmlformats.org/officeDocument/2006/relationships/slide" Target="slides/slide51.xml"/><Relationship Id="rId60" Type="http://schemas.openxmlformats.org/officeDocument/2006/relationships/slide" Target="slides/slide50.xml"/><Relationship Id="rId6" Type="http://schemas.openxmlformats.org/officeDocument/2006/relationships/slideMaster" Target="slideMasters/slideMaster5.xml"/><Relationship Id="rId59" Type="http://schemas.openxmlformats.org/officeDocument/2006/relationships/slide" Target="slides/slide49.xml"/><Relationship Id="rId58" Type="http://schemas.openxmlformats.org/officeDocument/2006/relationships/slide" Target="slides/slide48.xml"/><Relationship Id="rId57" Type="http://schemas.openxmlformats.org/officeDocument/2006/relationships/slide" Target="slides/slide47.xml"/><Relationship Id="rId56" Type="http://schemas.openxmlformats.org/officeDocument/2006/relationships/slide" Target="slides/slide46.xml"/><Relationship Id="rId55" Type="http://schemas.openxmlformats.org/officeDocument/2006/relationships/slide" Target="slides/slide45.xml"/><Relationship Id="rId54" Type="http://schemas.openxmlformats.org/officeDocument/2006/relationships/slide" Target="slides/slide44.xml"/><Relationship Id="rId53" Type="http://schemas.openxmlformats.org/officeDocument/2006/relationships/slide" Target="slides/slide43.xml"/><Relationship Id="rId52" Type="http://schemas.openxmlformats.org/officeDocument/2006/relationships/slide" Target="slides/slide42.xml"/><Relationship Id="rId51" Type="http://schemas.openxmlformats.org/officeDocument/2006/relationships/slide" Target="slides/slide41.xml"/><Relationship Id="rId50" Type="http://schemas.openxmlformats.org/officeDocument/2006/relationships/slide" Target="slides/slide40.xml"/><Relationship Id="rId5" Type="http://schemas.openxmlformats.org/officeDocument/2006/relationships/slideMaster" Target="slideMasters/slideMaster4.xml"/><Relationship Id="rId49" Type="http://schemas.openxmlformats.org/officeDocument/2006/relationships/slide" Target="slides/slide39.xml"/><Relationship Id="rId48" Type="http://schemas.openxmlformats.org/officeDocument/2006/relationships/slide" Target="slides/slide38.xml"/><Relationship Id="rId47" Type="http://schemas.openxmlformats.org/officeDocument/2006/relationships/slide" Target="slides/slide37.xml"/><Relationship Id="rId46" Type="http://schemas.openxmlformats.org/officeDocument/2006/relationships/slide" Target="slides/slide36.xml"/><Relationship Id="rId45" Type="http://schemas.openxmlformats.org/officeDocument/2006/relationships/slide" Target="slides/slide35.xml"/><Relationship Id="rId44" Type="http://schemas.openxmlformats.org/officeDocument/2006/relationships/slide" Target="slides/slide34.xml"/><Relationship Id="rId43" Type="http://schemas.openxmlformats.org/officeDocument/2006/relationships/slide" Target="slides/slide33.xml"/><Relationship Id="rId42" Type="http://schemas.openxmlformats.org/officeDocument/2006/relationships/slide" Target="slides/slide32.xml"/><Relationship Id="rId41" Type="http://schemas.openxmlformats.org/officeDocument/2006/relationships/slide" Target="slides/slide31.xml"/><Relationship Id="rId40" Type="http://schemas.openxmlformats.org/officeDocument/2006/relationships/slide" Target="slides/slide30.xml"/><Relationship Id="rId4" Type="http://schemas.openxmlformats.org/officeDocument/2006/relationships/slideMaster" Target="slideMasters/slideMaster3.xml"/><Relationship Id="rId39" Type="http://schemas.openxmlformats.org/officeDocument/2006/relationships/slide" Target="slides/slide29.xml"/><Relationship Id="rId38" Type="http://schemas.openxmlformats.org/officeDocument/2006/relationships/slide" Target="slides/slide28.xml"/><Relationship Id="rId37" Type="http://schemas.openxmlformats.org/officeDocument/2006/relationships/slide" Target="slides/slide27.xml"/><Relationship Id="rId36" Type="http://schemas.openxmlformats.org/officeDocument/2006/relationships/slide" Target="slides/slide26.xml"/><Relationship Id="rId35" Type="http://schemas.openxmlformats.org/officeDocument/2006/relationships/slide" Target="slides/slide25.xml"/><Relationship Id="rId34" Type="http://schemas.openxmlformats.org/officeDocument/2006/relationships/slide" Target="slides/slide24.xml"/><Relationship Id="rId33" Type="http://schemas.openxmlformats.org/officeDocument/2006/relationships/slide" Target="slides/slide23.xml"/><Relationship Id="rId32" Type="http://schemas.openxmlformats.org/officeDocument/2006/relationships/slide" Target="slides/slide22.xml"/><Relationship Id="rId31" Type="http://schemas.openxmlformats.org/officeDocument/2006/relationships/slide" Target="slides/slide21.xml"/><Relationship Id="rId30" Type="http://schemas.openxmlformats.org/officeDocument/2006/relationships/slide" Target="slides/slide20.xml"/><Relationship Id="rId3" Type="http://schemas.openxmlformats.org/officeDocument/2006/relationships/slideMaster" Target="slideMasters/slideMaster2.xml"/><Relationship Id="rId29" Type="http://schemas.openxmlformats.org/officeDocument/2006/relationships/slide" Target="slides/slide19.xml"/><Relationship Id="rId28" Type="http://schemas.openxmlformats.org/officeDocument/2006/relationships/slide" Target="slides/slide18.xml"/><Relationship Id="rId27" Type="http://schemas.openxmlformats.org/officeDocument/2006/relationships/slide" Target="slides/slide17.xml"/><Relationship Id="rId26" Type="http://schemas.openxmlformats.org/officeDocument/2006/relationships/slide" Target="slides/slide16.xml"/><Relationship Id="rId25" Type="http://schemas.openxmlformats.org/officeDocument/2006/relationships/slide" Target="slides/slide15.xml"/><Relationship Id="rId24" Type="http://schemas.openxmlformats.org/officeDocument/2006/relationships/slide" Target="slides/slide14.xml"/><Relationship Id="rId23" Type="http://schemas.openxmlformats.org/officeDocument/2006/relationships/slide" Target="slides/slide13.xml"/><Relationship Id="rId22" Type="http://schemas.openxmlformats.org/officeDocument/2006/relationships/slide" Target="slides/slide12.xml"/><Relationship Id="rId21" Type="http://schemas.openxmlformats.org/officeDocument/2006/relationships/slide" Target="slides/slide11.xml"/><Relationship Id="rId20" Type="http://schemas.openxmlformats.org/officeDocument/2006/relationships/slide" Target="slides/slide10.xml"/><Relationship Id="rId2" Type="http://schemas.openxmlformats.org/officeDocument/2006/relationships/theme" Target="theme/theme1.xml"/><Relationship Id="rId19" Type="http://schemas.openxmlformats.org/officeDocument/2006/relationships/slide" Target="slides/slide9.xml"/><Relationship Id="rId18" Type="http://schemas.openxmlformats.org/officeDocument/2006/relationships/slide" Target="slides/slide8.xml"/><Relationship Id="rId17" Type="http://schemas.openxmlformats.org/officeDocument/2006/relationships/slide" Target="slides/slide7.xml"/><Relationship Id="rId16" Type="http://schemas.openxmlformats.org/officeDocument/2006/relationships/slide" Target="slides/slide6.xml"/><Relationship Id="rId15" Type="http://schemas.openxmlformats.org/officeDocument/2006/relationships/slide" Target="slides/slide5.xml"/><Relationship Id="rId14" Type="http://schemas.openxmlformats.org/officeDocument/2006/relationships/slide" Target="slides/slide4.xml"/><Relationship Id="rId13" Type="http://schemas.openxmlformats.org/officeDocument/2006/relationships/slide" Target="slides/slide3.xml"/><Relationship Id="rId12" Type="http://schemas.openxmlformats.org/officeDocument/2006/relationships/slide" Target="slides/slide2.xml"/><Relationship Id="rId11" Type="http://schemas.openxmlformats.org/officeDocument/2006/relationships/slide" Target="slides/slide1.xml"/><Relationship Id="rId105" Type="http://schemas.openxmlformats.org/officeDocument/2006/relationships/commentAuthors" Target="commentAuthors.xml"/><Relationship Id="rId104" Type="http://schemas.openxmlformats.org/officeDocument/2006/relationships/tableStyles" Target="tableStyles.xml"/><Relationship Id="rId103" Type="http://schemas.openxmlformats.org/officeDocument/2006/relationships/viewProps" Target="viewProps.xml"/><Relationship Id="rId102" Type="http://schemas.openxmlformats.org/officeDocument/2006/relationships/presProps" Target="presProps.xml"/><Relationship Id="rId101" Type="http://schemas.openxmlformats.org/officeDocument/2006/relationships/slide" Target="slides/slide91.xml"/><Relationship Id="rId100" Type="http://schemas.openxmlformats.org/officeDocument/2006/relationships/slide" Target="slides/slide9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jpeg>
</file>

<file path=ppt/media/image3.png>
</file>

<file path=ppt/media/image4.pn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50" y="1122363"/>
            <a:ext cx="91449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150" y="3602038"/>
            <a:ext cx="91449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933" y="1709738"/>
            <a:ext cx="10516635"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933" y="4589463"/>
            <a:ext cx="10516635"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609660" y="1600200"/>
            <a:ext cx="5377201"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206339" y="1600200"/>
            <a:ext cx="5377201"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871" y="365125"/>
            <a:ext cx="10516635"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1186892" y="1778438"/>
            <a:ext cx="4874055"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1186892" y="2665379"/>
            <a:ext cx="4874055"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257555" y="1778438"/>
            <a:ext cx="4898058"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257555" y="2665379"/>
            <a:ext cx="4898058"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8" name="页脚占位符 7"/>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9" name="灯片编号占位符 8"/>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4" name="页脚占位符 3"/>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5" name="灯片编号占位符 4"/>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3" name="页脚占位符 2"/>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4" name="灯片编号占位符 3"/>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1" y="457200"/>
            <a:ext cx="3932625"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698" y="987425"/>
            <a:ext cx="6172808"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871" y="2057400"/>
            <a:ext cx="3932625"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1" y="457200"/>
            <a:ext cx="4165759"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698" y="457201"/>
            <a:ext cx="6172808"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fontAlgn="base"/>
            <a:endParaRPr lang="zh-CN" altLang="en-US" strike="noStrike" noProof="1"/>
          </a:p>
        </p:txBody>
      </p:sp>
      <p:sp>
        <p:nvSpPr>
          <p:cNvPr id="4" name="文本占位符 3"/>
          <p:cNvSpPr>
            <a:spLocks noGrp="1"/>
          </p:cNvSpPr>
          <p:nvPr>
            <p:ph type="body" sz="half" idx="2"/>
          </p:nvPr>
        </p:nvSpPr>
        <p:spPr>
          <a:xfrm>
            <a:off x="839871" y="2057400"/>
            <a:ext cx="4165759"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40070" y="274638"/>
            <a:ext cx="274347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609660" y="274638"/>
            <a:ext cx="8071368" cy="5851525"/>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4" name="Rounded Rectangle 15"/>
          <p:cNvSpPr/>
          <p:nvPr userDrawn="1"/>
        </p:nvSpPr>
        <p:spPr>
          <a:xfrm>
            <a:off x="304801" y="228601"/>
            <a:ext cx="11595100" cy="6035675"/>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5" name="Group 9"/>
          <p:cNvGrpSpPr>
            <a:grpSpLocks noChangeAspect="1"/>
          </p:cNvGrpSpPr>
          <p:nvPr userDrawn="1"/>
        </p:nvGrpSpPr>
        <p:grpSpPr bwMode="auto">
          <a:xfrm>
            <a:off x="281517" y="5354639"/>
            <a:ext cx="11631083" cy="1330325"/>
            <a:chOff x="-3905250" y="4294188"/>
            <a:chExt cx="13011150" cy="1892300"/>
          </a:xfrm>
        </p:grpSpPr>
        <p:sp>
          <p:nvSpPr>
            <p:cNvPr id="6"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7"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8"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9"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10" name="Freeform 10"/>
            <p:cNvSpPr/>
            <p:nvPr/>
          </p:nvSpPr>
          <p:spPr bwMode="hidden">
            <a:xfrm>
              <a:off x="-3905250" y="4294188"/>
              <a:ext cx="13011150"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2" name="Title 1"/>
          <p:cNvSpPr>
            <a:spLocks noGrp="1"/>
          </p:cNvSpPr>
          <p:nvPr>
            <p:ph type="ctrTitle"/>
          </p:nvPr>
        </p:nvSpPr>
        <p:spPr>
          <a:xfrm>
            <a:off x="914400" y="1600200"/>
            <a:ext cx="10363200" cy="1780108"/>
          </a:xfrm>
        </p:spPr>
        <p:txBody>
          <a:bodyPr anchor="b">
            <a:normAutofit/>
          </a:bodyPr>
          <a:lstStyle>
            <a:lvl1pPr>
              <a:defRPr sz="4400">
                <a:solidFill>
                  <a:srgbClr val="FFFFFF"/>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828800" y="3556001"/>
            <a:ext cx="85344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11"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2"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3" name="Slide Number Placeholder 5"/>
          <p:cNvSpPr>
            <a:spLocks noGrp="1"/>
          </p:cNvSpPr>
          <p:nvPr>
            <p:ph type="sldNum" sz="quarter" idx="12"/>
          </p:nvPr>
        </p:nvSpPr>
        <p:spPr/>
        <p:txBody>
          <a:bodyPr/>
          <a:lstStyle>
            <a:lvl1pPr>
              <a:defRPr/>
            </a:lvl1pPr>
          </a:lstStyle>
          <a:p>
            <a:pPr>
              <a:defRPr/>
            </a:pPr>
            <a:fld id="{28A876B5-3129-4ACD-87E9-F56200460582}" type="slidenum">
              <a:rPr lang="zh-CN" altLang="zh-CN">
                <a:solidFill>
                  <a:srgbClr val="073E87"/>
                </a:solidFill>
              </a:rPr>
            </a:fld>
            <a:endParaRPr lang="zh-CN" altLang="zh-CN">
              <a:solidFill>
                <a:srgbClr val="073E87"/>
              </a:solidFill>
            </a:endParaRPr>
          </a:p>
        </p:txBody>
      </p:sp>
      <p:pic>
        <p:nvPicPr>
          <p:cNvPr id="14" name="图片 13" descr="水印"/>
          <p:cNvPicPr>
            <a:picLocks noChangeAspect="1"/>
          </p:cNvPicPr>
          <p:nvPr userDrawn="1"/>
        </p:nvPicPr>
        <p:blipFill>
          <a:blip r:embed="rId2"/>
          <a:stretch>
            <a:fillRect/>
          </a:stretch>
        </p:blipFill>
        <p:spPr>
          <a:xfrm>
            <a:off x="6915150" y="63500"/>
            <a:ext cx="5173345" cy="1674495"/>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7" name="Title 6"/>
          <p:cNvSpPr>
            <a:spLocks noGrp="1"/>
          </p:cNvSpPr>
          <p:nvPr>
            <p:ph type="title"/>
          </p:nvPr>
        </p:nvSpPr>
        <p:spPr/>
        <p:txBody>
          <a:bodyPr/>
          <a:lstStyle/>
          <a:p>
            <a:r>
              <a:rPr lang="zh-CN" altLang="en-US" smtClean="0"/>
              <a:t>单击此处编辑母版标题样式</a:t>
            </a:r>
            <a:endParaRPr lang="en-US"/>
          </a:p>
        </p:txBody>
      </p:sp>
      <p:sp>
        <p:nvSpPr>
          <p:cNvPr id="4"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5"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6" name="Slide Number Placeholder 5"/>
          <p:cNvSpPr>
            <a:spLocks noGrp="1"/>
          </p:cNvSpPr>
          <p:nvPr>
            <p:ph type="sldNum" sz="quarter" idx="12"/>
          </p:nvPr>
        </p:nvSpPr>
        <p:spPr/>
        <p:txBody>
          <a:bodyPr/>
          <a:lstStyle>
            <a:lvl1pPr>
              <a:defRPr/>
            </a:lvl1pPr>
          </a:lstStyle>
          <a:p>
            <a:pPr>
              <a:defRPr/>
            </a:pPr>
            <a:fld id="{88F36E78-CDDD-4DCB-85B5-261AEEB6CB8A}"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4" name="Rounded Rectangle 13"/>
          <p:cNvSpPr/>
          <p:nvPr userDrawn="1"/>
        </p:nvSpPr>
        <p:spPr>
          <a:xfrm>
            <a:off x="304801" y="228600"/>
            <a:ext cx="11595100" cy="473710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sp>
        <p:nvSpPr>
          <p:cNvPr id="5" name="Freeform 14"/>
          <p:cNvSpPr/>
          <p:nvPr userDrawn="1"/>
        </p:nvSpPr>
        <p:spPr bwMode="hidden">
          <a:xfrm>
            <a:off x="8062384" y="4203701"/>
            <a:ext cx="3835400" cy="714375"/>
          </a:xfrm>
          <a:custGeom>
            <a:avLst/>
            <a:gdLst>
              <a:gd name="T0" fmla="*/ 2147483647 w 2706"/>
              <a:gd name="T1" fmla="*/ 0 h 640"/>
              <a:gd name="T2" fmla="*/ 2147483647 w 2706"/>
              <a:gd name="T3" fmla="*/ 0 h 640"/>
              <a:gd name="T4" fmla="*/ 2147483647 w 2706"/>
              <a:gd name="T5" fmla="*/ 22426910 h 640"/>
              <a:gd name="T6" fmla="*/ 2147483647 w 2706"/>
              <a:gd name="T7" fmla="*/ 47345203 h 640"/>
              <a:gd name="T8" fmla="*/ 2147483647 w 2706"/>
              <a:gd name="T9" fmla="*/ 74755995 h 640"/>
              <a:gd name="T10" fmla="*/ 2147483647 w 2706"/>
              <a:gd name="T11" fmla="*/ 102165671 h 640"/>
              <a:gd name="T12" fmla="*/ 2147483647 w 2706"/>
              <a:gd name="T13" fmla="*/ 134560345 h 640"/>
              <a:gd name="T14" fmla="*/ 2147483647 w 2706"/>
              <a:gd name="T15" fmla="*/ 166953902 h 640"/>
              <a:gd name="T16" fmla="*/ 2088287069 w 2706"/>
              <a:gd name="T17" fmla="*/ 204332458 h 640"/>
              <a:gd name="T18" fmla="*/ 1936864244 w 2706"/>
              <a:gd name="T19" fmla="*/ 241709897 h 640"/>
              <a:gd name="T20" fmla="*/ 1936864244 w 2706"/>
              <a:gd name="T21" fmla="*/ 241709897 h 640"/>
              <a:gd name="T22" fmla="*/ 1663397460 w 2706"/>
              <a:gd name="T23" fmla="*/ 313973394 h 640"/>
              <a:gd name="T24" fmla="*/ 1396711723 w 2706"/>
              <a:gd name="T25" fmla="*/ 378761625 h 640"/>
              <a:gd name="T26" fmla="*/ 1141325958 w 2706"/>
              <a:gd name="T27" fmla="*/ 438565975 h 640"/>
              <a:gd name="T28" fmla="*/ 894980172 w 2706"/>
              <a:gd name="T29" fmla="*/ 495878941 h 640"/>
              <a:gd name="T30" fmla="*/ 659935422 w 2706"/>
              <a:gd name="T31" fmla="*/ 545715527 h 640"/>
              <a:gd name="T32" fmla="*/ 431669593 w 2706"/>
              <a:gd name="T33" fmla="*/ 590569348 h 640"/>
              <a:gd name="T34" fmla="*/ 212444804 w 2706"/>
              <a:gd name="T35" fmla="*/ 632930669 h 640"/>
              <a:gd name="T36" fmla="*/ 0 w 2706"/>
              <a:gd name="T37" fmla="*/ 670308108 h 640"/>
              <a:gd name="T38" fmla="*/ 0 w 2706"/>
              <a:gd name="T39" fmla="*/ 670308108 h 640"/>
              <a:gd name="T40" fmla="*/ 146902836 w 2706"/>
              <a:gd name="T41" fmla="*/ 692735019 h 640"/>
              <a:gd name="T42" fmla="*/ 287026751 w 2706"/>
              <a:gd name="T43" fmla="*/ 712670546 h 640"/>
              <a:gd name="T44" fmla="*/ 422629614 w 2706"/>
              <a:gd name="T45" fmla="*/ 730113574 h 640"/>
              <a:gd name="T46" fmla="*/ 555972483 w 2706"/>
              <a:gd name="T47" fmla="*/ 745064104 h 640"/>
              <a:gd name="T48" fmla="*/ 684795362 w 2706"/>
              <a:gd name="T49" fmla="*/ 760015749 h 640"/>
              <a:gd name="T50" fmla="*/ 809098253 w 2706"/>
              <a:gd name="T51" fmla="*/ 769982396 h 640"/>
              <a:gd name="T52" fmla="*/ 928881154 w 2706"/>
              <a:gd name="T53" fmla="*/ 779950160 h 640"/>
              <a:gd name="T54" fmla="*/ 1046404060 w 2706"/>
              <a:gd name="T55" fmla="*/ 787425425 h 640"/>
              <a:gd name="T56" fmla="*/ 1161665909 w 2706"/>
              <a:gd name="T57" fmla="*/ 792409307 h 640"/>
              <a:gd name="T58" fmla="*/ 1272408832 w 2706"/>
              <a:gd name="T59" fmla="*/ 794901806 h 640"/>
              <a:gd name="T60" fmla="*/ 1378630703 w 2706"/>
              <a:gd name="T61" fmla="*/ 797393188 h 640"/>
              <a:gd name="T62" fmla="*/ 1482593642 w 2706"/>
              <a:gd name="T63" fmla="*/ 797393188 h 640"/>
              <a:gd name="T64" fmla="*/ 1584295524 w 2706"/>
              <a:gd name="T65" fmla="*/ 794901806 h 640"/>
              <a:gd name="T66" fmla="*/ 1683738474 w 2706"/>
              <a:gd name="T67" fmla="*/ 792409307 h 640"/>
              <a:gd name="T68" fmla="*/ 1778660372 w 2706"/>
              <a:gd name="T69" fmla="*/ 787425425 h 640"/>
              <a:gd name="T70" fmla="*/ 1871322275 w 2706"/>
              <a:gd name="T71" fmla="*/ 779950160 h 640"/>
              <a:gd name="T72" fmla="*/ 1959464189 w 2706"/>
              <a:gd name="T73" fmla="*/ 772474896 h 640"/>
              <a:gd name="T74" fmla="*/ 2047606104 w 2706"/>
              <a:gd name="T75" fmla="*/ 762507132 h 640"/>
              <a:gd name="T76" fmla="*/ 2131228029 w 2706"/>
              <a:gd name="T77" fmla="*/ 750047985 h 640"/>
              <a:gd name="T78" fmla="*/ 2147483647 w 2706"/>
              <a:gd name="T79" fmla="*/ 737588839 h 640"/>
              <a:gd name="T80" fmla="*/ 2147483647 w 2706"/>
              <a:gd name="T81" fmla="*/ 722637193 h 640"/>
              <a:gd name="T82" fmla="*/ 2147483647 w 2706"/>
              <a:gd name="T83" fmla="*/ 707686664 h 640"/>
              <a:gd name="T84" fmla="*/ 2147483647 w 2706"/>
              <a:gd name="T85" fmla="*/ 690243636 h 640"/>
              <a:gd name="T86" fmla="*/ 2147483647 w 2706"/>
              <a:gd name="T87" fmla="*/ 672800607 h 640"/>
              <a:gd name="T88" fmla="*/ 2147483647 w 2706"/>
              <a:gd name="T89" fmla="*/ 652866196 h 640"/>
              <a:gd name="T90" fmla="*/ 2147483647 w 2706"/>
              <a:gd name="T91" fmla="*/ 632930669 h 640"/>
              <a:gd name="T92" fmla="*/ 2147483647 w 2706"/>
              <a:gd name="T93" fmla="*/ 610503759 h 640"/>
              <a:gd name="T94" fmla="*/ 2147483647 w 2706"/>
              <a:gd name="T95" fmla="*/ 588077965 h 640"/>
              <a:gd name="T96" fmla="*/ 2147483647 w 2706"/>
              <a:gd name="T97" fmla="*/ 538240263 h 640"/>
              <a:gd name="T98" fmla="*/ 2147483647 w 2706"/>
              <a:gd name="T99" fmla="*/ 485911178 h 640"/>
              <a:gd name="T100" fmla="*/ 2147483647 w 2706"/>
              <a:gd name="T101" fmla="*/ 485911178 h 640"/>
              <a:gd name="T102" fmla="*/ 2147483647 w 2706"/>
              <a:gd name="T103" fmla="*/ 483419795 h 640"/>
              <a:gd name="T104" fmla="*/ 2147483647 w 2706"/>
              <a:gd name="T105" fmla="*/ 48341979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6" name="Freeform 18"/>
          <p:cNvSpPr/>
          <p:nvPr userDrawn="1"/>
        </p:nvSpPr>
        <p:spPr bwMode="hidden">
          <a:xfrm>
            <a:off x="3492500" y="4075113"/>
            <a:ext cx="7393517" cy="850900"/>
          </a:xfrm>
          <a:custGeom>
            <a:avLst/>
            <a:gdLst>
              <a:gd name="T0" fmla="*/ 2147483647 w 5216"/>
              <a:gd name="T1" fmla="*/ 890318333 h 762"/>
              <a:gd name="T2" fmla="*/ 2147483647 w 5216"/>
              <a:gd name="T3" fmla="*/ 855403517 h 762"/>
              <a:gd name="T4" fmla="*/ 2147483647 w 5216"/>
              <a:gd name="T5" fmla="*/ 760636483 h 762"/>
              <a:gd name="T6" fmla="*/ 2147483647 w 5216"/>
              <a:gd name="T7" fmla="*/ 633448150 h 762"/>
              <a:gd name="T8" fmla="*/ 2147483647 w 5216"/>
              <a:gd name="T9" fmla="*/ 466356850 h 762"/>
              <a:gd name="T10" fmla="*/ 2147483647 w 5216"/>
              <a:gd name="T11" fmla="*/ 369095183 h 762"/>
              <a:gd name="T12" fmla="*/ 2147483647 w 5216"/>
              <a:gd name="T13" fmla="*/ 294278517 h 762"/>
              <a:gd name="T14" fmla="*/ 2147483647 w 5216"/>
              <a:gd name="T15" fmla="*/ 229438150 h 762"/>
              <a:gd name="T16" fmla="*/ 2147483647 w 5216"/>
              <a:gd name="T17" fmla="*/ 174571850 h 762"/>
              <a:gd name="T18" fmla="*/ 2147483647 w 5216"/>
              <a:gd name="T19" fmla="*/ 127188333 h 762"/>
              <a:gd name="T20" fmla="*/ 1966522170 w 5216"/>
              <a:gd name="T21" fmla="*/ 89780000 h 762"/>
              <a:gd name="T22" fmla="*/ 1507667316 w 5216"/>
              <a:gd name="T23" fmla="*/ 34914817 h 762"/>
              <a:gd name="T24" fmla="*/ 1096279949 w 5216"/>
              <a:gd name="T25" fmla="*/ 4988150 h 762"/>
              <a:gd name="T26" fmla="*/ 727838697 w 5216"/>
              <a:gd name="T27" fmla="*/ 0 h 762"/>
              <a:gd name="T28" fmla="*/ 404605842 w 5216"/>
              <a:gd name="T29" fmla="*/ 12469817 h 762"/>
              <a:gd name="T30" fmla="*/ 124320165 w 5216"/>
              <a:gd name="T31" fmla="*/ 39901850 h 762"/>
              <a:gd name="T32" fmla="*/ 0 w 5216"/>
              <a:gd name="T33" fmla="*/ 59853333 h 762"/>
              <a:gd name="T34" fmla="*/ 354878201 w 5216"/>
              <a:gd name="T35" fmla="*/ 107236850 h 762"/>
              <a:gd name="T36" fmla="*/ 736880376 w 5216"/>
              <a:gd name="T37" fmla="*/ 174571850 h 762"/>
              <a:gd name="T38" fmla="*/ 1146007590 w 5216"/>
              <a:gd name="T39" fmla="*/ 261858333 h 762"/>
              <a:gd name="T40" fmla="*/ 1584518931 w 5216"/>
              <a:gd name="T41" fmla="*/ 369095183 h 762"/>
              <a:gd name="T42" fmla="*/ 1984604465 w 5216"/>
              <a:gd name="T43" fmla="*/ 471345000 h 762"/>
              <a:gd name="T44" fmla="*/ 2147483647 w 5216"/>
              <a:gd name="T45" fmla="*/ 643423333 h 762"/>
              <a:gd name="T46" fmla="*/ 2147483647 w 5216"/>
              <a:gd name="T47" fmla="*/ 713251850 h 762"/>
              <a:gd name="T48" fmla="*/ 2147483647 w 5216"/>
              <a:gd name="T49" fmla="*/ 773105183 h 762"/>
              <a:gd name="T50" fmla="*/ 2147483647 w 5216"/>
              <a:gd name="T51" fmla="*/ 825476850 h 762"/>
              <a:gd name="T52" fmla="*/ 2147483647 w 5216"/>
              <a:gd name="T53" fmla="*/ 865379817 h 762"/>
              <a:gd name="T54" fmla="*/ 2147483647 w 5216"/>
              <a:gd name="T55" fmla="*/ 900293517 h 762"/>
              <a:gd name="T56" fmla="*/ 2147483647 w 5216"/>
              <a:gd name="T57" fmla="*/ 922738517 h 762"/>
              <a:gd name="T58" fmla="*/ 2147483647 w 5216"/>
              <a:gd name="T59" fmla="*/ 940196483 h 762"/>
              <a:gd name="T60" fmla="*/ 2147483647 w 5216"/>
              <a:gd name="T61" fmla="*/ 950171667 h 762"/>
              <a:gd name="T62" fmla="*/ 2147483647 w 5216"/>
              <a:gd name="T63" fmla="*/ 950171667 h 762"/>
              <a:gd name="T64" fmla="*/ 2147483647 w 5216"/>
              <a:gd name="T65" fmla="*/ 945183517 h 762"/>
              <a:gd name="T66" fmla="*/ 2147483647 w 5216"/>
              <a:gd name="T67" fmla="*/ 932714817 h 762"/>
              <a:gd name="T68" fmla="*/ 2147483647 w 5216"/>
              <a:gd name="T69" fmla="*/ 912763333 h 762"/>
              <a:gd name="T70" fmla="*/ 2147483647 w 5216"/>
              <a:gd name="T71" fmla="*/ 89031833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7" name="Freeform 22"/>
          <p:cNvSpPr/>
          <p:nvPr userDrawn="1"/>
        </p:nvSpPr>
        <p:spPr bwMode="hidden">
          <a:xfrm>
            <a:off x="3771900" y="4087813"/>
            <a:ext cx="7289800" cy="774700"/>
          </a:xfrm>
          <a:custGeom>
            <a:avLst/>
            <a:gdLst>
              <a:gd name="T0" fmla="*/ 0 w 5144"/>
              <a:gd name="T1" fmla="*/ 87226308 h 694"/>
              <a:gd name="T2" fmla="*/ 0 w 5144"/>
              <a:gd name="T3" fmla="*/ 87226308 h 694"/>
              <a:gd name="T4" fmla="*/ 20333568 w 5144"/>
              <a:gd name="T5" fmla="*/ 82242107 h 694"/>
              <a:gd name="T6" fmla="*/ 81336397 w 5144"/>
              <a:gd name="T7" fmla="*/ 69781047 h 694"/>
              <a:gd name="T8" fmla="*/ 185266001 w 5144"/>
              <a:gd name="T9" fmla="*/ 52335785 h 694"/>
              <a:gd name="T10" fmla="*/ 253046686 w 5144"/>
              <a:gd name="T11" fmla="*/ 42367383 h 694"/>
              <a:gd name="T12" fmla="*/ 332123444 w 5144"/>
              <a:gd name="T13" fmla="*/ 32397865 h 694"/>
              <a:gd name="T14" fmla="*/ 420237697 w 5144"/>
              <a:gd name="T15" fmla="*/ 24922121 h 694"/>
              <a:gd name="T16" fmla="*/ 521907662 w 5144"/>
              <a:gd name="T17" fmla="*/ 17445262 h 694"/>
              <a:gd name="T18" fmla="*/ 632615122 w 5144"/>
              <a:gd name="T19" fmla="*/ 9968402 h 694"/>
              <a:gd name="T20" fmla="*/ 756879357 w 5144"/>
              <a:gd name="T21" fmla="*/ 4984201 h 694"/>
              <a:gd name="T22" fmla="*/ 892439664 w 5144"/>
              <a:gd name="T23" fmla="*/ 2492659 h 694"/>
              <a:gd name="T24" fmla="*/ 1039297107 w 5144"/>
              <a:gd name="T25" fmla="*/ 0 h 694"/>
              <a:gd name="T26" fmla="*/ 1197450622 w 5144"/>
              <a:gd name="T27" fmla="*/ 2492659 h 694"/>
              <a:gd name="T28" fmla="*/ 1366901272 w 5144"/>
              <a:gd name="T29" fmla="*/ 7476860 h 694"/>
              <a:gd name="T30" fmla="*/ 1549907633 w 5144"/>
              <a:gd name="T31" fmla="*/ 17445262 h 694"/>
              <a:gd name="T32" fmla="*/ 1744211130 w 5144"/>
              <a:gd name="T33" fmla="*/ 29906322 h 694"/>
              <a:gd name="T34" fmla="*/ 1949811762 w 5144"/>
              <a:gd name="T35" fmla="*/ 49843126 h 694"/>
              <a:gd name="T36" fmla="*/ 2147483647 w 5144"/>
              <a:gd name="T37" fmla="*/ 72272589 h 694"/>
              <a:gd name="T38" fmla="*/ 2147483647 w 5144"/>
              <a:gd name="T39" fmla="*/ 99687369 h 694"/>
              <a:gd name="T40" fmla="*/ 2147483647 w 5144"/>
              <a:gd name="T41" fmla="*/ 132085234 h 694"/>
              <a:gd name="T42" fmla="*/ 2147483647 w 5144"/>
              <a:gd name="T43" fmla="*/ 171959958 h 694"/>
              <a:gd name="T44" fmla="*/ 2147483647 w 5144"/>
              <a:gd name="T45" fmla="*/ 216818883 h 694"/>
              <a:gd name="T46" fmla="*/ 2147483647 w 5144"/>
              <a:gd name="T47" fmla="*/ 269154668 h 694"/>
              <a:gd name="T48" fmla="*/ 2147483647 w 5144"/>
              <a:gd name="T49" fmla="*/ 331458855 h 694"/>
              <a:gd name="T50" fmla="*/ 2147483647 w 5144"/>
              <a:gd name="T51" fmla="*/ 398747244 h 694"/>
              <a:gd name="T52" fmla="*/ 2147483647 w 5144"/>
              <a:gd name="T53" fmla="*/ 473512491 h 694"/>
              <a:gd name="T54" fmla="*/ 2147483647 w 5144"/>
              <a:gd name="T55" fmla="*/ 558247257 h 694"/>
              <a:gd name="T56" fmla="*/ 2147483647 w 5144"/>
              <a:gd name="T57" fmla="*/ 650456650 h 694"/>
              <a:gd name="T58" fmla="*/ 2147483647 w 5144"/>
              <a:gd name="T59" fmla="*/ 752636678 h 694"/>
              <a:gd name="T60" fmla="*/ 2147483647 w 5144"/>
              <a:gd name="T61" fmla="*/ 864783991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8" name="Freeform 26"/>
          <p:cNvSpPr/>
          <p:nvPr userDrawn="1"/>
        </p:nvSpPr>
        <p:spPr bwMode="hidden">
          <a:xfrm>
            <a:off x="7480301" y="4073526"/>
            <a:ext cx="4409017" cy="652463"/>
          </a:xfrm>
          <a:custGeom>
            <a:avLst/>
            <a:gdLst>
              <a:gd name="T0" fmla="*/ 0 w 3112"/>
              <a:gd name="T1" fmla="*/ 728951997 h 584"/>
              <a:gd name="T2" fmla="*/ 0 w 3112"/>
              <a:gd name="T3" fmla="*/ 728951997 h 584"/>
              <a:gd name="T4" fmla="*/ 101618145 w 3112"/>
              <a:gd name="T5" fmla="*/ 698994561 h 584"/>
              <a:gd name="T6" fmla="*/ 379372423 w 3112"/>
              <a:gd name="T7" fmla="*/ 621606192 h 584"/>
              <a:gd name="T8" fmla="*/ 571317689 w 3112"/>
              <a:gd name="T9" fmla="*/ 569181237 h 584"/>
              <a:gd name="T10" fmla="*/ 792617915 w 3112"/>
              <a:gd name="T11" fmla="*/ 511764493 h 584"/>
              <a:gd name="T12" fmla="*/ 1038759242 w 3112"/>
              <a:gd name="T13" fmla="*/ 449353726 h 584"/>
              <a:gd name="T14" fmla="*/ 1302965568 w 3112"/>
              <a:gd name="T15" fmla="*/ 381951170 h 584"/>
              <a:gd name="T16" fmla="*/ 1582977838 w 3112"/>
              <a:gd name="T17" fmla="*/ 317044508 h 584"/>
              <a:gd name="T18" fmla="*/ 1869766210 w 3112"/>
              <a:gd name="T19" fmla="*/ 252137846 h 584"/>
              <a:gd name="T20" fmla="*/ 2147483647 w 3112"/>
              <a:gd name="T21" fmla="*/ 192224091 h 584"/>
              <a:gd name="T22" fmla="*/ 2147483647 w 3112"/>
              <a:gd name="T23" fmla="*/ 134806230 h 584"/>
              <a:gd name="T24" fmla="*/ 2147483647 w 3112"/>
              <a:gd name="T25" fmla="*/ 109841699 h 584"/>
              <a:gd name="T26" fmla="*/ 2147483647 w 3112"/>
              <a:gd name="T27" fmla="*/ 84878286 h 584"/>
              <a:gd name="T28" fmla="*/ 2147483647 w 3112"/>
              <a:gd name="T29" fmla="*/ 64906662 h 584"/>
              <a:gd name="T30" fmla="*/ 2147483647 w 3112"/>
              <a:gd name="T31" fmla="*/ 44935037 h 584"/>
              <a:gd name="T32" fmla="*/ 2147483647 w 3112"/>
              <a:gd name="T33" fmla="*/ 29957436 h 584"/>
              <a:gd name="T34" fmla="*/ 2147483647 w 3112"/>
              <a:gd name="T35" fmla="*/ 17474613 h 584"/>
              <a:gd name="T36" fmla="*/ 2147483647 w 3112"/>
              <a:gd name="T37" fmla="*/ 7488800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9" name="Freeform 10"/>
          <p:cNvSpPr/>
          <p:nvPr userDrawn="1"/>
        </p:nvSpPr>
        <p:spPr bwMode="hidden">
          <a:xfrm>
            <a:off x="281517" y="4059239"/>
            <a:ext cx="11631083" cy="1328737"/>
          </a:xfrm>
          <a:custGeom>
            <a:avLst/>
            <a:gdLst>
              <a:gd name="T0" fmla="*/ 2147483647 w 8196"/>
              <a:gd name="T1" fmla="*/ 636203066 h 1192"/>
              <a:gd name="T2" fmla="*/ 2147483647 w 8196"/>
              <a:gd name="T3" fmla="*/ 708272557 h 1192"/>
              <a:gd name="T4" fmla="*/ 2147483647 w 8196"/>
              <a:gd name="T5" fmla="*/ 770402158 h 1192"/>
              <a:gd name="T6" fmla="*/ 2147483647 w 8196"/>
              <a:gd name="T7" fmla="*/ 827560144 h 1192"/>
              <a:gd name="T8" fmla="*/ 2147483647 w 8196"/>
              <a:gd name="T9" fmla="*/ 872293546 h 1192"/>
              <a:gd name="T10" fmla="*/ 2147483647 w 8196"/>
              <a:gd name="T11" fmla="*/ 907085945 h 1192"/>
              <a:gd name="T12" fmla="*/ 2147483647 w 8196"/>
              <a:gd name="T13" fmla="*/ 931937340 h 1192"/>
              <a:gd name="T14" fmla="*/ 2147483647 w 8196"/>
              <a:gd name="T15" fmla="*/ 946848846 h 1192"/>
              <a:gd name="T16" fmla="*/ 2147483647 w 8196"/>
              <a:gd name="T17" fmla="*/ 944363037 h 1192"/>
              <a:gd name="T18" fmla="*/ 2147483647 w 8196"/>
              <a:gd name="T19" fmla="*/ 931937340 h 1192"/>
              <a:gd name="T20" fmla="*/ 2147483647 w 8196"/>
              <a:gd name="T21" fmla="*/ 902115443 h 1192"/>
              <a:gd name="T22" fmla="*/ 2147483647 w 8196"/>
              <a:gd name="T23" fmla="*/ 857382041 h 1192"/>
              <a:gd name="T24" fmla="*/ 2147483647 w 8196"/>
              <a:gd name="T25" fmla="*/ 797738247 h 1192"/>
              <a:gd name="T26" fmla="*/ 2147483647 w 8196"/>
              <a:gd name="T27" fmla="*/ 718213560 h 1192"/>
              <a:gd name="T28" fmla="*/ 2147483647 w 8196"/>
              <a:gd name="T29" fmla="*/ 621291560 h 1192"/>
              <a:gd name="T30" fmla="*/ 2147483647 w 8196"/>
              <a:gd name="T31" fmla="*/ 504488666 h 1192"/>
              <a:gd name="T32" fmla="*/ 2147483647 w 8196"/>
              <a:gd name="T33" fmla="*/ 367804880 h 1192"/>
              <a:gd name="T34" fmla="*/ 2147483647 w 8196"/>
              <a:gd name="T35" fmla="*/ 298220083 h 1192"/>
              <a:gd name="T36" fmla="*/ 2147483647 w 8196"/>
              <a:gd name="T37" fmla="*/ 183901883 h 1192"/>
              <a:gd name="T38" fmla="*/ 2147483647 w 8196"/>
              <a:gd name="T39" fmla="*/ 101891388 h 1192"/>
              <a:gd name="T40" fmla="*/ 2147483647 w 8196"/>
              <a:gd name="T41" fmla="*/ 44733403 h 1192"/>
              <a:gd name="T42" fmla="*/ 2011879287 w 8196"/>
              <a:gd name="T43" fmla="*/ 12425697 h 1192"/>
              <a:gd name="T44" fmla="*/ 1656175490 w 8196"/>
              <a:gd name="T45" fmla="*/ 0 h 1192"/>
              <a:gd name="T46" fmla="*/ 1338986883 w 8196"/>
              <a:gd name="T47" fmla="*/ 4970502 h 1192"/>
              <a:gd name="T48" fmla="*/ 1058048554 w 8196"/>
              <a:gd name="T49" fmla="*/ 24851395 h 1192"/>
              <a:gd name="T50" fmla="*/ 811095593 w 8196"/>
              <a:gd name="T51" fmla="*/ 54673292 h 1192"/>
              <a:gd name="T52" fmla="*/ 600391847 w 8196"/>
              <a:gd name="T53" fmla="*/ 91951499 h 1192"/>
              <a:gd name="T54" fmla="*/ 423672404 w 8196"/>
              <a:gd name="T55" fmla="*/ 134199093 h 1192"/>
              <a:gd name="T56" fmla="*/ 280938329 w 8196"/>
              <a:gd name="T57" fmla="*/ 178932495 h 1192"/>
              <a:gd name="T58" fmla="*/ 167656607 w 8196"/>
              <a:gd name="T59" fmla="*/ 218694281 h 1192"/>
              <a:gd name="T60" fmla="*/ 54374886 w 8196"/>
              <a:gd name="T61" fmla="*/ 268398186 h 1192"/>
              <a:gd name="T62" fmla="*/ 0 w 8196"/>
              <a:gd name="T63" fmla="*/ 298220083 h 1192"/>
              <a:gd name="T64" fmla="*/ 2147483647 w 8196"/>
              <a:gd name="T65" fmla="*/ 1481159409 h 1192"/>
              <a:gd name="T66" fmla="*/ 2147483647 w 8196"/>
              <a:gd name="T67" fmla="*/ 1473704213 h 1192"/>
              <a:gd name="T68" fmla="*/ 2147483647 w 8196"/>
              <a:gd name="T69" fmla="*/ 633717257 h 1192"/>
              <a:gd name="T70" fmla="*/ 2147483647 w 8196"/>
              <a:gd name="T71" fmla="*/ 636203066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2" name="Title 1"/>
          <p:cNvSpPr>
            <a:spLocks noGrp="1"/>
          </p:cNvSpPr>
          <p:nvPr>
            <p:ph type="title"/>
          </p:nvPr>
        </p:nvSpPr>
        <p:spPr>
          <a:xfrm>
            <a:off x="920043" y="2463560"/>
            <a:ext cx="10363200" cy="1524000"/>
          </a:xfrm>
        </p:spPr>
        <p:txBody>
          <a:bodyPr anchor="t">
            <a:normAutofit/>
          </a:bodyPr>
          <a:lstStyle>
            <a:lvl1pPr algn="ctr">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823153" y="1437449"/>
            <a:ext cx="8556979"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10"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1"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2" name="Slide Number Placeholder 5"/>
          <p:cNvSpPr>
            <a:spLocks noGrp="1"/>
          </p:cNvSpPr>
          <p:nvPr>
            <p:ph type="sldNum" sz="quarter" idx="12"/>
          </p:nvPr>
        </p:nvSpPr>
        <p:spPr/>
        <p:txBody>
          <a:bodyPr/>
          <a:lstStyle>
            <a:lvl1pPr>
              <a:defRPr/>
            </a:lvl1pPr>
          </a:lstStyle>
          <a:p>
            <a:pPr>
              <a:defRPr/>
            </a:pPr>
            <a:fld id="{24E84B6B-CA46-4722-926E-8941D7CE6AD9}" type="slidenum">
              <a:rPr lang="zh-CN" altLang="zh-CN">
                <a:solidFill>
                  <a:srgbClr val="073E87"/>
                </a:solidFill>
              </a:rPr>
            </a:fld>
            <a:endParaRPr lang="zh-CN" altLang="zh-CN">
              <a:solidFill>
                <a:srgbClr val="073E87"/>
              </a:solidFill>
            </a:endParaRPr>
          </a:p>
        </p:txBody>
      </p:sp>
      <p:pic>
        <p:nvPicPr>
          <p:cNvPr id="13" name="图片 12" descr="水印"/>
          <p:cNvPicPr>
            <a:picLocks noChangeAspect="1"/>
          </p:cNvPicPr>
          <p:nvPr userDrawn="1"/>
        </p:nvPicPr>
        <p:blipFill>
          <a:blip r:embed="rId2"/>
          <a:stretch>
            <a:fillRect/>
          </a:stretch>
        </p:blipFill>
        <p:spPr>
          <a:xfrm>
            <a:off x="6915150" y="63500"/>
            <a:ext cx="5173345" cy="1674495"/>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showMasterSp="0">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9" name="Content Placeholder 8"/>
          <p:cNvSpPr>
            <a:spLocks noGrp="1"/>
          </p:cNvSpPr>
          <p:nvPr>
            <p:ph sz="quarter" idx="13"/>
          </p:nvPr>
        </p:nvSpPr>
        <p:spPr>
          <a:xfrm>
            <a:off x="902207" y="2679192"/>
            <a:ext cx="5096256" cy="34472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11" name="Content Placeholder 10"/>
          <p:cNvSpPr>
            <a:spLocks noGrp="1"/>
          </p:cNvSpPr>
          <p:nvPr>
            <p:ph sz="quarter" idx="14"/>
          </p:nvPr>
        </p:nvSpPr>
        <p:spPr>
          <a:xfrm>
            <a:off x="6193536" y="2679192"/>
            <a:ext cx="5096256" cy="34472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5" name="Date Placeholder 3"/>
          <p:cNvSpPr>
            <a:spLocks noGrp="1"/>
          </p:cNvSpPr>
          <p:nvPr>
            <p:ph type="dt" sz="half" idx="15"/>
          </p:nvPr>
        </p:nvSpPr>
        <p:spPr/>
        <p:txBody>
          <a:bodyPr/>
          <a:lstStyle>
            <a:lvl1pPr>
              <a:defRPr/>
            </a:lvl1pPr>
          </a:lstStyle>
          <a:p>
            <a:pPr>
              <a:defRPr/>
            </a:pPr>
            <a:endParaRPr lang="zh-CN" altLang="zh-CN">
              <a:solidFill>
                <a:srgbClr val="073E87"/>
              </a:solidFill>
            </a:endParaRPr>
          </a:p>
        </p:txBody>
      </p:sp>
      <p:sp>
        <p:nvSpPr>
          <p:cNvPr id="6" name="Footer Placeholder 4"/>
          <p:cNvSpPr>
            <a:spLocks noGrp="1"/>
          </p:cNvSpPr>
          <p:nvPr>
            <p:ph type="ftr" sz="quarter" idx="16"/>
          </p:nvPr>
        </p:nvSpPr>
        <p:spPr/>
        <p:txBody>
          <a:bodyPr/>
          <a:lstStyle>
            <a:lvl1pPr>
              <a:defRPr/>
            </a:lvl1pPr>
          </a:lstStyle>
          <a:p>
            <a:pPr>
              <a:defRPr/>
            </a:pPr>
            <a:endParaRPr lang="zh-CN" altLang="zh-CN">
              <a:solidFill>
                <a:srgbClr val="073E87"/>
              </a:solidFill>
            </a:endParaRPr>
          </a:p>
        </p:txBody>
      </p:sp>
      <p:sp>
        <p:nvSpPr>
          <p:cNvPr id="7" name="Slide Number Placeholder 5"/>
          <p:cNvSpPr>
            <a:spLocks noGrp="1"/>
          </p:cNvSpPr>
          <p:nvPr>
            <p:ph type="sldNum" sz="quarter" idx="17"/>
          </p:nvPr>
        </p:nvSpPr>
        <p:spPr/>
        <p:txBody>
          <a:bodyPr/>
          <a:lstStyle>
            <a:lvl1pPr>
              <a:defRPr/>
            </a:lvl1pPr>
          </a:lstStyle>
          <a:p>
            <a:pPr>
              <a:defRPr/>
            </a:pPr>
            <a:fld id="{460B095B-68CA-4D1D-89E5-F05565908EED}" type="slidenum">
              <a:rPr lang="zh-CN" altLang="zh-CN">
                <a:solidFill>
                  <a:srgbClr val="073E87"/>
                </a:solidFill>
              </a:rPr>
            </a:fld>
            <a:endParaRPr lang="zh-CN" altLang="zh-CN">
              <a:solidFill>
                <a:srgbClr val="073E87"/>
              </a:solidFill>
            </a:endParaRPr>
          </a:p>
        </p:txBody>
      </p:sp>
      <p:pic>
        <p:nvPicPr>
          <p:cNvPr id="8" name="图片 7" descr="水印"/>
          <p:cNvPicPr>
            <a:picLocks noChangeAspect="1"/>
          </p:cNvPicPr>
          <p:nvPr userDrawn="1"/>
        </p:nvPicPr>
        <p:blipFill>
          <a:blip r:embed="rId2"/>
          <a:stretch>
            <a:fillRect/>
          </a:stretch>
        </p:blipFill>
        <p:spPr>
          <a:xfrm>
            <a:off x="6915150" y="63500"/>
            <a:ext cx="5173345" cy="1674495"/>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showMasterSp="0">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Text Placeholder 2"/>
          <p:cNvSpPr>
            <a:spLocks noGrp="1"/>
          </p:cNvSpPr>
          <p:nvPr>
            <p:ph type="body" idx="1"/>
          </p:nvPr>
        </p:nvSpPr>
        <p:spPr>
          <a:xfrm>
            <a:off x="902208" y="2678114"/>
            <a:ext cx="5096256"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903110" y="3429001"/>
            <a:ext cx="5093407"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97600" y="2678113"/>
            <a:ext cx="5096256"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93367" y="3429001"/>
            <a:ext cx="5096256"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8"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9" name="Slide Number Placeholder 5"/>
          <p:cNvSpPr>
            <a:spLocks noGrp="1"/>
          </p:cNvSpPr>
          <p:nvPr>
            <p:ph type="sldNum" sz="quarter" idx="12"/>
          </p:nvPr>
        </p:nvSpPr>
        <p:spPr/>
        <p:txBody>
          <a:bodyPr/>
          <a:lstStyle>
            <a:lvl1pPr>
              <a:defRPr/>
            </a:lvl1pPr>
          </a:lstStyle>
          <a:p>
            <a:pPr>
              <a:defRPr/>
            </a:pPr>
            <a:fld id="{263E1DBA-917B-4281-95CA-7A9843F0CFD8}"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4"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5" name="Slide Number Placeholder 5"/>
          <p:cNvSpPr>
            <a:spLocks noGrp="1"/>
          </p:cNvSpPr>
          <p:nvPr>
            <p:ph type="sldNum" sz="quarter" idx="12"/>
          </p:nvPr>
        </p:nvSpPr>
        <p:spPr/>
        <p:txBody>
          <a:bodyPr/>
          <a:lstStyle>
            <a:lvl1pPr>
              <a:defRPr/>
            </a:lvl1pPr>
          </a:lstStyle>
          <a:p>
            <a:pPr>
              <a:defRPr/>
            </a:pPr>
            <a:fld id="{90606D44-F264-429C-91EE-E792D7D91CAE}"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Rounded Rectangle 11"/>
          <p:cNvSpPr/>
          <p:nvPr/>
        </p:nvSpPr>
        <p:spPr>
          <a:xfrm>
            <a:off x="304801" y="228601"/>
            <a:ext cx="11595100" cy="1427163"/>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3" name="Group 5"/>
          <p:cNvGrpSpPr>
            <a:grpSpLocks noChangeAspect="1"/>
          </p:cNvGrpSpPr>
          <p:nvPr/>
        </p:nvGrpSpPr>
        <p:grpSpPr bwMode="auto">
          <a:xfrm>
            <a:off x="281517" y="714376"/>
            <a:ext cx="11631083" cy="1330325"/>
            <a:chOff x="-3905251" y="4294188"/>
            <a:chExt cx="13027839" cy="1892300"/>
          </a:xfrm>
        </p:grpSpPr>
        <p:sp>
          <p:nvSpPr>
            <p:cNvPr id="4"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5"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6"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7"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8" name="Freeform 10"/>
            <p:cNvSpPr/>
            <p:nvPr/>
          </p:nvSpPr>
          <p:spPr bwMode="hidden">
            <a:xfrm>
              <a:off x="-3905251" y="4294188"/>
              <a:ext cx="13027839"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9063908 w 8196"/>
                <a:gd name="T51" fmla="*/ 110886875 h 1192"/>
                <a:gd name="T52" fmla="*/ 1339111161 w 8196"/>
                <a:gd name="T53" fmla="*/ 186491563 h 1192"/>
                <a:gd name="T54" fmla="*/ 944958629 w 8196"/>
                <a:gd name="T55" fmla="*/ 272176875 h 1192"/>
                <a:gd name="T56" fmla="*/ 626603132 w 8196"/>
                <a:gd name="T57" fmla="*/ 362902500 h 1192"/>
                <a:gd name="T58" fmla="*/ 373939989 w 8196"/>
                <a:gd name="T59" fmla="*/ 443547500 h 1192"/>
                <a:gd name="T60" fmla="*/ 121278436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9" name="Date Placeholder 1"/>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0" name="Footer Placeholder 2"/>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1" name="Slide Number Placeholder 3"/>
          <p:cNvSpPr>
            <a:spLocks noGrp="1"/>
          </p:cNvSpPr>
          <p:nvPr>
            <p:ph type="sldNum" sz="quarter" idx="12"/>
          </p:nvPr>
        </p:nvSpPr>
        <p:spPr/>
        <p:txBody>
          <a:bodyPr/>
          <a:lstStyle>
            <a:lvl1pPr>
              <a:defRPr/>
            </a:lvl1pPr>
          </a:lstStyle>
          <a:p>
            <a:pPr>
              <a:defRPr/>
            </a:pPr>
            <a:fld id="{9C75D3B5-DC59-4CF2-B034-C01CCF8F1B8C}" type="slidenum">
              <a:rPr lang="zh-CN" altLang="zh-CN">
                <a:solidFill>
                  <a:srgbClr val="073E87"/>
                </a:solidFill>
              </a:rPr>
            </a:fld>
            <a:endParaRPr lang="zh-CN" altLang="zh-CN">
              <a:solidFill>
                <a:srgbClr val="073E87"/>
              </a:solidFill>
            </a:endParaRP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5" name="Rounded Rectangle 14"/>
          <p:cNvSpPr/>
          <p:nvPr/>
        </p:nvSpPr>
        <p:spPr>
          <a:xfrm>
            <a:off x="304801" y="228601"/>
            <a:ext cx="11595100" cy="1427163"/>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6" name="Group 23"/>
          <p:cNvGrpSpPr>
            <a:grpSpLocks noChangeAspect="1"/>
          </p:cNvGrpSpPr>
          <p:nvPr/>
        </p:nvGrpSpPr>
        <p:grpSpPr bwMode="auto">
          <a:xfrm>
            <a:off x="281517" y="714376"/>
            <a:ext cx="11631083" cy="1331913"/>
            <a:chOff x="-3905250" y="4294188"/>
            <a:chExt cx="13011150" cy="1892300"/>
          </a:xfrm>
        </p:grpSpPr>
        <p:sp>
          <p:nvSpPr>
            <p:cNvPr id="7"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8"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9"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10"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11" name="Freeform 28"/>
            <p:cNvSpPr/>
            <p:nvPr/>
          </p:nvSpPr>
          <p:spPr bwMode="hidden">
            <a:xfrm>
              <a:off x="-3905250" y="4294188"/>
              <a:ext cx="13011150"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4" name="Text Placeholder 3"/>
          <p:cNvSpPr>
            <a:spLocks noGrp="1"/>
          </p:cNvSpPr>
          <p:nvPr>
            <p:ph type="body" sz="half" idx="2"/>
          </p:nvPr>
        </p:nvSpPr>
        <p:spPr>
          <a:xfrm>
            <a:off x="1219200" y="3581401"/>
            <a:ext cx="4470400" cy="1905001"/>
          </a:xfrm>
        </p:spPr>
        <p:txBody>
          <a:bodyPr>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22" name="Title 21"/>
          <p:cNvSpPr>
            <a:spLocks noGrp="1"/>
          </p:cNvSpPr>
          <p:nvPr>
            <p:ph type="title"/>
          </p:nvPr>
        </p:nvSpPr>
        <p:spPr>
          <a:xfrm>
            <a:off x="1219200" y="2286000"/>
            <a:ext cx="4470400" cy="1252728"/>
          </a:xfrm>
        </p:spPr>
        <p:txBody>
          <a:bodyPr anchor="b">
            <a:noAutofit/>
          </a:bodyPr>
          <a:lstStyle>
            <a:lvl1pPr algn="l">
              <a:defRPr sz="3200">
                <a:solidFill>
                  <a:schemeClr val="tx2"/>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6202616" y="1828800"/>
            <a:ext cx="5205435"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12" name="Date Placeholder 4"/>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3" name="Footer Placeholder 5"/>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4" name="Slide Number Placeholder 6"/>
          <p:cNvSpPr>
            <a:spLocks noGrp="1"/>
          </p:cNvSpPr>
          <p:nvPr>
            <p:ph type="sldNum" sz="quarter" idx="12"/>
          </p:nvPr>
        </p:nvSpPr>
        <p:spPr/>
        <p:txBody>
          <a:bodyPr/>
          <a:lstStyle>
            <a:lvl1pPr>
              <a:defRPr/>
            </a:lvl1pPr>
          </a:lstStyle>
          <a:p>
            <a:pPr>
              <a:defRPr/>
            </a:pPr>
            <a:fld id="{58ED6B8E-B365-4BA2-8FFB-E63E749C7FE1}"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5" name="Rounded Rectangle 14"/>
          <p:cNvSpPr/>
          <p:nvPr/>
        </p:nvSpPr>
        <p:spPr>
          <a:xfrm>
            <a:off x="304801" y="228601"/>
            <a:ext cx="11595100" cy="6035675"/>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6" name="Group 8"/>
          <p:cNvGrpSpPr>
            <a:grpSpLocks noChangeAspect="1"/>
          </p:cNvGrpSpPr>
          <p:nvPr/>
        </p:nvGrpSpPr>
        <p:grpSpPr bwMode="auto">
          <a:xfrm>
            <a:off x="281517" y="5354639"/>
            <a:ext cx="11631083" cy="1330325"/>
            <a:chOff x="-3905250" y="4294188"/>
            <a:chExt cx="13011150" cy="1892300"/>
          </a:xfrm>
        </p:grpSpPr>
        <p:sp>
          <p:nvSpPr>
            <p:cNvPr id="7"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8"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9"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10"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11" name="Freeform 10"/>
            <p:cNvSpPr/>
            <p:nvPr/>
          </p:nvSpPr>
          <p:spPr bwMode="hidden">
            <a:xfrm>
              <a:off x="-3905250" y="4294188"/>
              <a:ext cx="13011150"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2" name="Title 1"/>
          <p:cNvSpPr>
            <a:spLocks noGrp="1"/>
          </p:cNvSpPr>
          <p:nvPr>
            <p:ph type="title"/>
          </p:nvPr>
        </p:nvSpPr>
        <p:spPr>
          <a:xfrm>
            <a:off x="6498874" y="338667"/>
            <a:ext cx="5083527" cy="2429934"/>
          </a:xfrm>
        </p:spPr>
        <p:txBody>
          <a:bodyPr anchor="b">
            <a:normAutofit/>
          </a:bodyPr>
          <a:lstStyle>
            <a:lvl1pPr algn="l">
              <a:defRPr sz="2800" b="0">
                <a:solidFill>
                  <a:srgbClr val="FFFFFF"/>
                </a:solidFill>
              </a:defRPr>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6491112" y="2785533"/>
            <a:ext cx="5091289"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3" name="Picture Placeholder 2"/>
          <p:cNvSpPr>
            <a:spLocks noGrp="1"/>
          </p:cNvSpPr>
          <p:nvPr>
            <p:ph type="pic" idx="1"/>
          </p:nvPr>
        </p:nvSpPr>
        <p:spPr>
          <a:xfrm>
            <a:off x="1117600" y="1371600"/>
            <a:ext cx="475488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rtlCol="0">
            <a:normAutofit/>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endParaRPr lang="en-US" noProof="0" dirty="0"/>
          </a:p>
        </p:txBody>
      </p:sp>
      <p:sp>
        <p:nvSpPr>
          <p:cNvPr id="12" name="Date Placeholder 4"/>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3" name="Footer Placeholder 5"/>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4" name="Slide Number Placeholder 6"/>
          <p:cNvSpPr>
            <a:spLocks noGrp="1"/>
          </p:cNvSpPr>
          <p:nvPr>
            <p:ph type="sldNum" sz="quarter" idx="12"/>
          </p:nvPr>
        </p:nvSpPr>
        <p:spPr/>
        <p:txBody>
          <a:bodyPr/>
          <a:lstStyle>
            <a:lvl1pPr>
              <a:defRPr/>
            </a:lvl1pPr>
          </a:lstStyle>
          <a:p>
            <a:pPr>
              <a:defRPr/>
            </a:pPr>
            <a:fld id="{0A643EA0-191A-4165-96EE-AF838E3AE4EB}"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showMasterSp="0">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4"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5"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6" name="Slide Number Placeholder 5"/>
          <p:cNvSpPr>
            <a:spLocks noGrp="1"/>
          </p:cNvSpPr>
          <p:nvPr>
            <p:ph type="sldNum" sz="quarter" idx="12"/>
          </p:nvPr>
        </p:nvSpPr>
        <p:spPr/>
        <p:txBody>
          <a:bodyPr/>
          <a:lstStyle>
            <a:lvl1pPr>
              <a:defRPr/>
            </a:lvl1pPr>
          </a:lstStyle>
          <a:p>
            <a:pPr>
              <a:defRPr/>
            </a:pPr>
            <a:fld id="{BBA03FCB-147A-45F0-992A-22973FF98688}"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showMasterSp="0">
  <p:cSld name="垂直排列标题与文本">
    <p:spTree>
      <p:nvGrpSpPr>
        <p:cNvPr id="1" name=""/>
        <p:cNvGrpSpPr/>
        <p:nvPr/>
      </p:nvGrpSpPr>
      <p:grpSpPr>
        <a:xfrm>
          <a:off x="0" y="0"/>
          <a:ext cx="0" cy="0"/>
          <a:chOff x="0" y="0"/>
          <a:chExt cx="0" cy="0"/>
        </a:xfrm>
      </p:grpSpPr>
      <p:sp>
        <p:nvSpPr>
          <p:cNvPr id="4" name="Rounded Rectangle 20"/>
          <p:cNvSpPr/>
          <p:nvPr userDrawn="1"/>
        </p:nvSpPr>
        <p:spPr bwMode="hidden">
          <a:xfrm>
            <a:off x="304801" y="228601"/>
            <a:ext cx="11595100" cy="1427163"/>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5" name="Group 14"/>
          <p:cNvGrpSpPr>
            <a:grpSpLocks noChangeAspect="1"/>
          </p:cNvGrpSpPr>
          <p:nvPr userDrawn="1"/>
        </p:nvGrpSpPr>
        <p:grpSpPr bwMode="auto">
          <a:xfrm>
            <a:off x="281517" y="714376"/>
            <a:ext cx="11631083" cy="1331913"/>
            <a:chOff x="-3905250" y="4294188"/>
            <a:chExt cx="13011150" cy="1892300"/>
          </a:xfrm>
        </p:grpSpPr>
        <p:sp>
          <p:nvSpPr>
            <p:cNvPr id="6"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7"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8"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9"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10" name="Freeform 19"/>
            <p:cNvSpPr/>
            <p:nvPr/>
          </p:nvSpPr>
          <p:spPr bwMode="hidden">
            <a:xfrm>
              <a:off x="-3905250" y="4294188"/>
              <a:ext cx="13011150"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2" name="Vertical Title 1"/>
          <p:cNvSpPr>
            <a:spLocks noGrp="1"/>
          </p:cNvSpPr>
          <p:nvPr>
            <p:ph type="title" orient="vert"/>
          </p:nvPr>
        </p:nvSpPr>
        <p:spPr>
          <a:xfrm>
            <a:off x="8839200" y="1447801"/>
            <a:ext cx="2743200" cy="4487333"/>
          </a:xfrm>
        </p:spPr>
        <p:txBody>
          <a:bodyPr vert="eaVert"/>
          <a:lstStyle>
            <a:lvl1pPr algn="l">
              <a:defRPr>
                <a:solidFill>
                  <a:schemeClr val="tx2"/>
                </a:solidFill>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09600" y="1447800"/>
            <a:ext cx="80264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11"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2"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3" name="Slide Number Placeholder 5"/>
          <p:cNvSpPr>
            <a:spLocks noGrp="1"/>
          </p:cNvSpPr>
          <p:nvPr>
            <p:ph type="sldNum" sz="quarter" idx="12"/>
          </p:nvPr>
        </p:nvSpPr>
        <p:spPr/>
        <p:txBody>
          <a:bodyPr/>
          <a:lstStyle>
            <a:lvl1pPr>
              <a:defRPr/>
            </a:lvl1pPr>
          </a:lstStyle>
          <a:p>
            <a:pPr>
              <a:defRPr/>
            </a:pPr>
            <a:fld id="{A7AE92AA-B9C7-4B83-BCFB-1BC2DDBD888D}" type="slidenum">
              <a:rPr lang="zh-CN" altLang="zh-CN">
                <a:solidFill>
                  <a:srgbClr val="073E87"/>
                </a:solidFill>
              </a:rPr>
            </a:fld>
            <a:endParaRPr lang="zh-CN" altLang="zh-CN">
              <a:solidFill>
                <a:srgbClr val="073E87"/>
              </a:solidFill>
            </a:endParaRPr>
          </a:p>
        </p:txBody>
      </p:sp>
      <p:pic>
        <p:nvPicPr>
          <p:cNvPr id="14" name="图片 13" descr="水印"/>
          <p:cNvPicPr>
            <a:picLocks noChangeAspect="1"/>
          </p:cNvPicPr>
          <p:nvPr userDrawn="1"/>
        </p:nvPicPr>
        <p:blipFill>
          <a:blip r:embed="rId2"/>
          <a:stretch>
            <a:fillRect/>
          </a:stretch>
        </p:blipFill>
        <p:spPr>
          <a:xfrm>
            <a:off x="6915150" y="63500"/>
            <a:ext cx="5173345" cy="1674495"/>
          </a:xfrm>
          <a:prstGeom prst="rect">
            <a:avLst/>
          </a:prstGeom>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showMasterSp="0">
  <p:cSld name="1_标题幻灯片">
    <p:spTree>
      <p:nvGrpSpPr>
        <p:cNvPr id="1" name=""/>
        <p:cNvGrpSpPr/>
        <p:nvPr/>
      </p:nvGrpSpPr>
      <p:grpSpPr>
        <a:xfrm>
          <a:off x="0" y="0"/>
          <a:ext cx="0" cy="0"/>
          <a:chOff x="0" y="0"/>
          <a:chExt cx="0" cy="0"/>
        </a:xfrm>
      </p:grpSpPr>
      <p:sp>
        <p:nvSpPr>
          <p:cNvPr id="2" name="日期占位符 1027"/>
          <p:cNvSpPr>
            <a:spLocks noGrp="1"/>
          </p:cNvSpPr>
          <p:nvPr>
            <p:ph type="dt" sz="half" idx="10"/>
          </p:nvPr>
        </p:nvSpPr>
        <p:spPr/>
        <p:txBody>
          <a:bodyPr/>
          <a:lstStyle>
            <a:lvl1pPr>
              <a:defRPr/>
            </a:lvl1pPr>
          </a:lstStyle>
          <a:p>
            <a:pPr>
              <a:defRPr/>
            </a:pPr>
            <a:endParaRPr lang="zh-CN" altLang="en-US"/>
          </a:p>
        </p:txBody>
      </p:sp>
      <p:sp>
        <p:nvSpPr>
          <p:cNvPr id="3" name="页脚占位符 1028"/>
          <p:cNvSpPr>
            <a:spLocks noGrp="1"/>
          </p:cNvSpPr>
          <p:nvPr>
            <p:ph type="ftr" sz="quarter" idx="11"/>
          </p:nvPr>
        </p:nvSpPr>
        <p:spPr/>
        <p:txBody>
          <a:bodyPr/>
          <a:lstStyle>
            <a:lvl1pPr>
              <a:defRPr/>
            </a:lvl1pPr>
          </a:lstStyle>
          <a:p>
            <a:pPr>
              <a:defRPr/>
            </a:pPr>
            <a:endParaRPr lang="zh-CN" altLang="en-US"/>
          </a:p>
        </p:txBody>
      </p:sp>
      <p:sp>
        <p:nvSpPr>
          <p:cNvPr id="4" name="灯片编号占位符 1029"/>
          <p:cNvSpPr>
            <a:spLocks noGrp="1"/>
          </p:cNvSpPr>
          <p:nvPr>
            <p:ph type="sldNum" sz="quarter" idx="12"/>
          </p:nvPr>
        </p:nvSpPr>
        <p:spPr/>
        <p:txBody>
          <a:bodyPr/>
          <a:lstStyle>
            <a:lvl1pPr>
              <a:defRPr/>
            </a:lvl1pPr>
          </a:lstStyle>
          <a:p>
            <a:pPr>
              <a:defRPr/>
            </a:pPr>
            <a:fld id="{636C312A-253F-4233-B92A-3C4B7C394729}" type="slidenum">
              <a:rPr lang="zh-CN" altLang="en-US"/>
            </a:fld>
            <a:endParaRPr lang="zh-CN" altLang="en-US"/>
          </a:p>
        </p:txBody>
      </p:sp>
      <p:pic>
        <p:nvPicPr>
          <p:cNvPr id="8" name="图片 7" descr="水印"/>
          <p:cNvPicPr>
            <a:picLocks noChangeAspect="1"/>
          </p:cNvPicPr>
          <p:nvPr userDrawn="1"/>
        </p:nvPicPr>
        <p:blipFill>
          <a:blip r:embed="rId2"/>
          <a:stretch>
            <a:fillRect/>
          </a:stretch>
        </p:blipFill>
        <p:spPr>
          <a:xfrm>
            <a:off x="6915150" y="63500"/>
            <a:ext cx="5173345" cy="1674495"/>
          </a:xfrm>
          <a:prstGeom prst="rect">
            <a:avLst/>
          </a:prstGeom>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showMasterSp="0" userDrawn="1">
  <p:cSld name="自定义版式">
    <p:spTree>
      <p:nvGrpSpPr>
        <p:cNvPr id="1" name=""/>
        <p:cNvGrpSpPr/>
        <p:nvPr/>
      </p:nvGrpSpPr>
      <p:grpSpPr>
        <a:xfrm>
          <a:off x="0" y="0"/>
          <a:ext cx="0" cy="0"/>
          <a:chOff x="0" y="0"/>
          <a:chExt cx="0" cy="0"/>
        </a:xfrm>
      </p:grpSpPr>
    </p:spTree>
  </p:cSld>
  <p:clrMapOvr>
    <a:masterClrMapping/>
  </p:clrMapOvr>
  <p:transition spd="slow" advTm="7000">
    <p:randomBar dir="vert"/>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97600" y="1600200"/>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3367"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3367"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0"/>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264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38"/>
            <a:ext cx="105156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609600"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205728"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39788" y="2505075"/>
            <a:ext cx="5157787"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172200" y="2505075"/>
            <a:ext cx="5183188"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987425"/>
            <a:ext cx="6172200" cy="4873625"/>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609600" y="274638"/>
            <a:ext cx="8070573" cy="5851525"/>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38"/>
            <a:ext cx="105156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609600"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205728"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39788" y="2505075"/>
            <a:ext cx="5157787"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172200" y="2505075"/>
            <a:ext cx="5183188"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987425"/>
            <a:ext cx="6172200" cy="4873625"/>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609600" y="274638"/>
            <a:ext cx="8070573" cy="5851525"/>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38"/>
            <a:ext cx="105156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609600"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205728"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39788" y="2505075"/>
            <a:ext cx="5157787"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172200" y="2505075"/>
            <a:ext cx="5183188"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987425"/>
            <a:ext cx="6172200" cy="4873625"/>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609600" y="274638"/>
            <a:ext cx="8070573" cy="5851525"/>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609600" y="1600200"/>
            <a:ext cx="5384800" cy="4525963"/>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97600" y="1600200"/>
            <a:ext cx="5384800" cy="4525963"/>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40317"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40317" y="2505075"/>
            <a:ext cx="5158316"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71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40317" y="457200"/>
            <a:ext cx="393276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40317" y="457200"/>
            <a:ext cx="393276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文本占位符 3"/>
          <p:cNvSpPr>
            <a:spLocks noGrp="1"/>
          </p:cNvSpPr>
          <p:nvPr>
            <p:ph type="body" sz="half" idx="2" hasCustomPrompt="1"/>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609600" y="274638"/>
            <a:ext cx="8026400" cy="5851525"/>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5" Type="http://schemas.openxmlformats.org/officeDocument/2006/relationships/theme" Target="../theme/theme3.xml"/><Relationship Id="rId14" Type="http://schemas.openxmlformats.org/officeDocument/2006/relationships/image" Target="../media/image1.png"/><Relationship Id="rId13" Type="http://schemas.openxmlformats.org/officeDocument/2006/relationships/slideLayout" Target="../slideLayouts/slideLayout35.xml"/><Relationship Id="rId12" Type="http://schemas.openxmlformats.org/officeDocument/2006/relationships/slideLayout" Target="../slideLayouts/slideLayout34.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4.xml"/><Relationship Id="rId8" Type="http://schemas.openxmlformats.org/officeDocument/2006/relationships/slideLayout" Target="../slideLayouts/slideLayout43.xml"/><Relationship Id="rId7" Type="http://schemas.openxmlformats.org/officeDocument/2006/relationships/slideLayout" Target="../slideLayouts/slideLayout42.xml"/><Relationship Id="rId6" Type="http://schemas.openxmlformats.org/officeDocument/2006/relationships/slideLayout" Target="../slideLayouts/slideLayout41.xml"/><Relationship Id="rId5" Type="http://schemas.openxmlformats.org/officeDocument/2006/relationships/slideLayout" Target="../slideLayouts/slideLayout40.xml"/><Relationship Id="rId4" Type="http://schemas.openxmlformats.org/officeDocument/2006/relationships/slideLayout" Target="../slideLayouts/slideLayout39.xml"/><Relationship Id="rId3" Type="http://schemas.openxmlformats.org/officeDocument/2006/relationships/slideLayout" Target="../slideLayouts/slideLayout38.xml"/><Relationship Id="rId2" Type="http://schemas.openxmlformats.org/officeDocument/2006/relationships/slideLayout" Target="../slideLayouts/slideLayout37.xml"/><Relationship Id="rId12" Type="http://schemas.openxmlformats.org/officeDocument/2006/relationships/theme" Target="../theme/theme4.xml"/><Relationship Id="rId11" Type="http://schemas.openxmlformats.org/officeDocument/2006/relationships/slideLayout" Target="../slideLayouts/slideLayout46.xml"/><Relationship Id="rId10" Type="http://schemas.openxmlformats.org/officeDocument/2006/relationships/slideLayout" Target="../slideLayouts/slideLayout45.xml"/><Relationship Id="rId1"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5.xml"/><Relationship Id="rId8" Type="http://schemas.openxmlformats.org/officeDocument/2006/relationships/slideLayout" Target="../slideLayouts/slideLayout54.xml"/><Relationship Id="rId7" Type="http://schemas.openxmlformats.org/officeDocument/2006/relationships/slideLayout" Target="../slideLayouts/slideLayout53.xml"/><Relationship Id="rId6" Type="http://schemas.openxmlformats.org/officeDocument/2006/relationships/slideLayout" Target="../slideLayouts/slideLayout52.xml"/><Relationship Id="rId5" Type="http://schemas.openxmlformats.org/officeDocument/2006/relationships/slideLayout" Target="../slideLayouts/slideLayout51.xml"/><Relationship Id="rId4" Type="http://schemas.openxmlformats.org/officeDocument/2006/relationships/slideLayout" Target="../slideLayouts/slideLayout50.xml"/><Relationship Id="rId3" Type="http://schemas.openxmlformats.org/officeDocument/2006/relationships/slideLayout" Target="../slideLayouts/slideLayout49.xml"/><Relationship Id="rId2" Type="http://schemas.openxmlformats.org/officeDocument/2006/relationships/slideLayout" Target="../slideLayouts/slideLayout48.xml"/><Relationship Id="rId12" Type="http://schemas.openxmlformats.org/officeDocument/2006/relationships/theme" Target="../theme/theme5.xml"/><Relationship Id="rId11" Type="http://schemas.openxmlformats.org/officeDocument/2006/relationships/slideLayout" Target="../slideLayouts/slideLayout57.xml"/><Relationship Id="rId10" Type="http://schemas.openxmlformats.org/officeDocument/2006/relationships/slideLayout" Target="../slideLayouts/slideLayout56.xml"/><Relationship Id="rId1" Type="http://schemas.openxmlformats.org/officeDocument/2006/relationships/slideLayout" Target="../slideLayouts/slideLayout47.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66.xml"/><Relationship Id="rId8" Type="http://schemas.openxmlformats.org/officeDocument/2006/relationships/slideLayout" Target="../slideLayouts/slideLayout65.xml"/><Relationship Id="rId7" Type="http://schemas.openxmlformats.org/officeDocument/2006/relationships/slideLayout" Target="../slideLayouts/slideLayout64.xml"/><Relationship Id="rId6" Type="http://schemas.openxmlformats.org/officeDocument/2006/relationships/slideLayout" Target="../slideLayouts/slideLayout63.xml"/><Relationship Id="rId5" Type="http://schemas.openxmlformats.org/officeDocument/2006/relationships/slideLayout" Target="../slideLayouts/slideLayout62.xml"/><Relationship Id="rId4" Type="http://schemas.openxmlformats.org/officeDocument/2006/relationships/slideLayout" Target="../slideLayouts/slideLayout61.xml"/><Relationship Id="rId3" Type="http://schemas.openxmlformats.org/officeDocument/2006/relationships/slideLayout" Target="../slideLayouts/slideLayout60.xml"/><Relationship Id="rId2" Type="http://schemas.openxmlformats.org/officeDocument/2006/relationships/slideLayout" Target="../slideLayouts/slideLayout59.xml"/><Relationship Id="rId12" Type="http://schemas.openxmlformats.org/officeDocument/2006/relationships/theme" Target="../theme/theme6.xml"/><Relationship Id="rId11" Type="http://schemas.openxmlformats.org/officeDocument/2006/relationships/slideLayout" Target="../slideLayouts/slideLayout68.xml"/><Relationship Id="rId10" Type="http://schemas.openxmlformats.org/officeDocument/2006/relationships/slideLayout" Target="../slideLayouts/slideLayout67.xml"/><Relationship Id="rId1" Type="http://schemas.openxmlformats.org/officeDocument/2006/relationships/slideLayout" Target="../slideLayouts/slideLayout58.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77.xml"/><Relationship Id="rId8" Type="http://schemas.openxmlformats.org/officeDocument/2006/relationships/slideLayout" Target="../slideLayouts/slideLayout76.xml"/><Relationship Id="rId7" Type="http://schemas.openxmlformats.org/officeDocument/2006/relationships/slideLayout" Target="../slideLayouts/slideLayout75.xml"/><Relationship Id="rId6" Type="http://schemas.openxmlformats.org/officeDocument/2006/relationships/slideLayout" Target="../slideLayouts/slideLayout74.xml"/><Relationship Id="rId5" Type="http://schemas.openxmlformats.org/officeDocument/2006/relationships/slideLayout" Target="../slideLayouts/slideLayout73.xml"/><Relationship Id="rId4" Type="http://schemas.openxmlformats.org/officeDocument/2006/relationships/slideLayout" Target="../slideLayouts/slideLayout72.xml"/><Relationship Id="rId3" Type="http://schemas.openxmlformats.org/officeDocument/2006/relationships/slideLayout" Target="../slideLayouts/slideLayout71.xml"/><Relationship Id="rId2" Type="http://schemas.openxmlformats.org/officeDocument/2006/relationships/slideLayout" Target="../slideLayouts/slideLayout70.xml"/><Relationship Id="rId12" Type="http://schemas.openxmlformats.org/officeDocument/2006/relationships/theme" Target="../theme/theme7.xml"/><Relationship Id="rId11" Type="http://schemas.openxmlformats.org/officeDocument/2006/relationships/slideLayout" Target="../slideLayouts/slideLayout79.xml"/><Relationship Id="rId10" Type="http://schemas.openxmlformats.org/officeDocument/2006/relationships/slideLayout" Target="../slideLayouts/slideLayout78.xml"/><Relationship Id="rId1" Type="http://schemas.openxmlformats.org/officeDocument/2006/relationships/slideLayout" Target="../slideLayouts/slideLayout69.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88.xml"/><Relationship Id="rId8" Type="http://schemas.openxmlformats.org/officeDocument/2006/relationships/slideLayout" Target="../slideLayouts/slideLayout87.xml"/><Relationship Id="rId7" Type="http://schemas.openxmlformats.org/officeDocument/2006/relationships/slideLayout" Target="../slideLayouts/slideLayout86.xml"/><Relationship Id="rId6" Type="http://schemas.openxmlformats.org/officeDocument/2006/relationships/slideLayout" Target="../slideLayouts/slideLayout85.xml"/><Relationship Id="rId5" Type="http://schemas.openxmlformats.org/officeDocument/2006/relationships/slideLayout" Target="../slideLayouts/slideLayout84.xml"/><Relationship Id="rId4" Type="http://schemas.openxmlformats.org/officeDocument/2006/relationships/slideLayout" Target="../slideLayouts/slideLayout83.xml"/><Relationship Id="rId3" Type="http://schemas.openxmlformats.org/officeDocument/2006/relationships/slideLayout" Target="../slideLayouts/slideLayout82.xml"/><Relationship Id="rId2" Type="http://schemas.openxmlformats.org/officeDocument/2006/relationships/slideLayout" Target="../slideLayouts/slideLayout81.xml"/><Relationship Id="rId12" Type="http://schemas.openxmlformats.org/officeDocument/2006/relationships/theme" Target="../theme/theme8.xml"/><Relationship Id="rId11" Type="http://schemas.openxmlformats.org/officeDocument/2006/relationships/slideLayout" Target="../slideLayouts/slideLayout90.xml"/><Relationship Id="rId10" Type="http://schemas.openxmlformats.org/officeDocument/2006/relationships/slideLayout" Target="../slideLayouts/slideLayout89.xml"/><Relationship Id="rId1" Type="http://schemas.openxmlformats.org/officeDocument/2006/relationships/slideLayout" Target="../slideLayouts/slideLayout80.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99.xml"/><Relationship Id="rId8" Type="http://schemas.openxmlformats.org/officeDocument/2006/relationships/slideLayout" Target="../slideLayouts/slideLayout98.xml"/><Relationship Id="rId7" Type="http://schemas.openxmlformats.org/officeDocument/2006/relationships/slideLayout" Target="../slideLayouts/slideLayout97.xml"/><Relationship Id="rId6" Type="http://schemas.openxmlformats.org/officeDocument/2006/relationships/slideLayout" Target="../slideLayouts/slideLayout96.xml"/><Relationship Id="rId5" Type="http://schemas.openxmlformats.org/officeDocument/2006/relationships/slideLayout" Target="../slideLayouts/slideLayout95.xml"/><Relationship Id="rId4" Type="http://schemas.openxmlformats.org/officeDocument/2006/relationships/slideLayout" Target="../slideLayouts/slideLayout94.xml"/><Relationship Id="rId3" Type="http://schemas.openxmlformats.org/officeDocument/2006/relationships/slideLayout" Target="../slideLayouts/slideLayout93.xml"/><Relationship Id="rId2" Type="http://schemas.openxmlformats.org/officeDocument/2006/relationships/slideLayout" Target="../slideLayouts/slideLayout92.xml"/><Relationship Id="rId12" Type="http://schemas.openxmlformats.org/officeDocument/2006/relationships/theme" Target="../theme/theme9.xml"/><Relationship Id="rId11" Type="http://schemas.openxmlformats.org/officeDocument/2006/relationships/slideLayout" Target="../slideLayouts/slideLayout101.xml"/><Relationship Id="rId10" Type="http://schemas.openxmlformats.org/officeDocument/2006/relationships/slideLayout" Target="../slideLayouts/slideLayout100.xml"/><Relationship Id="rId1" Type="http://schemas.openxmlformats.org/officeDocument/2006/relationships/slideLayout" Target="../slideLayouts/slideLayout9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3074" name="标题 1025"/>
          <p:cNvSpPr>
            <a:spLocks noGrp="1"/>
          </p:cNvSpPr>
          <p:nvPr>
            <p:ph type="title"/>
          </p:nvPr>
        </p:nvSpPr>
        <p:spPr>
          <a:xfrm>
            <a:off x="609600" y="274638"/>
            <a:ext cx="10974388" cy="1143000"/>
          </a:xfrm>
          <a:prstGeom prst="rect">
            <a:avLst/>
          </a:prstGeom>
          <a:noFill/>
          <a:ln w="9525">
            <a:noFill/>
          </a:ln>
        </p:spPr>
        <p:txBody>
          <a:bodyPr anchor="ctr" anchorCtr="0"/>
          <a:p>
            <a:pPr lvl="0"/>
            <a:r>
              <a:rPr lang="zh-CN" altLang="en-US"/>
              <a:t>单击此处编辑母版标题样式</a:t>
            </a:r>
            <a:endParaRPr lang="zh-CN" altLang="en-US"/>
          </a:p>
        </p:txBody>
      </p:sp>
      <p:sp>
        <p:nvSpPr>
          <p:cNvPr id="3075" name="文本占位符 1026"/>
          <p:cNvSpPr>
            <a:spLocks noGrp="1"/>
          </p:cNvSpPr>
          <p:nvPr>
            <p:ph type="body"/>
          </p:nvPr>
        </p:nvSpPr>
        <p:spPr>
          <a:xfrm>
            <a:off x="609600" y="1600200"/>
            <a:ext cx="10974388" cy="4525963"/>
          </a:xfrm>
          <a:prstGeom prst="rect">
            <a:avLst/>
          </a:prstGeom>
          <a:noFill/>
          <a:ln w="9525">
            <a:noFill/>
          </a:ln>
        </p:spPr>
        <p:txBody>
          <a:bodyPr anchor="t" anchorCtr="0"/>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日期占位符 1027"/>
          <p:cNvSpPr>
            <a:spLocks noGrp="1"/>
          </p:cNvSpPr>
          <p:nvPr>
            <p:ph type="dt" sz="half" idx="2"/>
          </p:nvPr>
        </p:nvSpPr>
        <p:spPr>
          <a:xfrm>
            <a:off x="609600" y="6245225"/>
            <a:ext cx="2844800" cy="476250"/>
          </a:xfrm>
          <a:prstGeom prst="rect">
            <a:avLst/>
          </a:prstGeom>
          <a:noFill/>
          <a:ln w="9525">
            <a:noFill/>
          </a:ln>
        </p:spPr>
        <p:txBody>
          <a:bodyPr/>
          <a:lstStyle>
            <a:lvl1pPr>
              <a:defRPr sz="1400"/>
            </a:lvl1pPr>
          </a:lstStyle>
          <a:p>
            <a:pPr lvl="0" fontAlgn="base"/>
            <a:endParaRPr lang="zh-CN" altLang="en-US" strike="noStrike" noProof="1">
              <a:latin typeface="Arial" panose="020B0604020202020204" pitchFamily="34" charset="0"/>
            </a:endParaRPr>
          </a:p>
        </p:txBody>
      </p:sp>
      <p:sp>
        <p:nvSpPr>
          <p:cNvPr id="1029" name="页脚占位符 1028"/>
          <p:cNvSpPr>
            <a:spLocks noGrp="1"/>
          </p:cNvSpPr>
          <p:nvPr>
            <p:ph type="ftr" sz="quarter" idx="3"/>
          </p:nvPr>
        </p:nvSpPr>
        <p:spPr>
          <a:xfrm>
            <a:off x="4165600" y="6245225"/>
            <a:ext cx="3860800" cy="476250"/>
          </a:xfrm>
          <a:prstGeom prst="rect">
            <a:avLst/>
          </a:prstGeom>
          <a:noFill/>
          <a:ln w="9525">
            <a:noFill/>
          </a:ln>
        </p:spPr>
        <p:txBody>
          <a:bodyPr/>
          <a:lstStyle>
            <a:lvl1pPr algn="ctr">
              <a:defRPr sz="1400"/>
            </a:lvl1pPr>
          </a:lstStyle>
          <a:p>
            <a:pPr lvl="0" fontAlgn="base"/>
            <a:endParaRPr lang="zh-CN" altLang="en-US" strike="noStrike" noProof="1">
              <a:latin typeface="Arial" panose="020B0604020202020204" pitchFamily="34" charset="0"/>
            </a:endParaRPr>
          </a:p>
        </p:txBody>
      </p:sp>
      <p:sp>
        <p:nvSpPr>
          <p:cNvPr id="1030" name="灯片编号占位符 1029"/>
          <p:cNvSpPr>
            <a:spLocks noGrp="1"/>
          </p:cNvSpPr>
          <p:nvPr>
            <p:ph type="sldNum" sz="quarter" idx="4"/>
          </p:nvPr>
        </p:nvSpPr>
        <p:spPr>
          <a:xfrm>
            <a:off x="8739188" y="6245225"/>
            <a:ext cx="2844800" cy="476250"/>
          </a:xfrm>
          <a:prstGeom prst="rect">
            <a:avLst/>
          </a:prstGeom>
          <a:noFill/>
          <a:ln w="9525">
            <a:noFill/>
          </a:ln>
        </p:spPr>
        <p:txBody>
          <a:bodyPr/>
          <a:lstStyle>
            <a:lvl1pPr algn="r">
              <a:defRPr sz="1400"/>
            </a:lvl1p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4" name="Rounded Rectangle 13"/>
          <p:cNvSpPr/>
          <p:nvPr userDrawn="1"/>
        </p:nvSpPr>
        <p:spPr>
          <a:xfrm>
            <a:off x="304801" y="228601"/>
            <a:ext cx="11595100" cy="2468563"/>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1027" name="Group 15"/>
          <p:cNvGrpSpPr>
            <a:grpSpLocks noChangeAspect="1"/>
          </p:cNvGrpSpPr>
          <p:nvPr userDrawn="1"/>
        </p:nvGrpSpPr>
        <p:grpSpPr bwMode="auto">
          <a:xfrm>
            <a:off x="281517" y="1679576"/>
            <a:ext cx="11631083" cy="1330325"/>
            <a:chOff x="-3905251" y="4294188"/>
            <a:chExt cx="13027839" cy="1892300"/>
          </a:xfrm>
        </p:grpSpPr>
        <p:sp>
          <p:nvSpPr>
            <p:cNvPr id="1033"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1034"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1035"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1036"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1037" name="Freeform 10"/>
            <p:cNvSpPr/>
            <p:nvPr/>
          </p:nvSpPr>
          <p:spPr bwMode="hidden">
            <a:xfrm>
              <a:off x="-3905251" y="4294188"/>
              <a:ext cx="13027839"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9063908 w 8196"/>
                <a:gd name="T51" fmla="*/ 110886875 h 1192"/>
                <a:gd name="T52" fmla="*/ 1339111161 w 8196"/>
                <a:gd name="T53" fmla="*/ 186491563 h 1192"/>
                <a:gd name="T54" fmla="*/ 944958629 w 8196"/>
                <a:gd name="T55" fmla="*/ 272176875 h 1192"/>
                <a:gd name="T56" fmla="*/ 626603132 w 8196"/>
                <a:gd name="T57" fmla="*/ 362902500 h 1192"/>
                <a:gd name="T58" fmla="*/ 373939989 w 8196"/>
                <a:gd name="T59" fmla="*/ 443547500 h 1192"/>
                <a:gd name="T60" fmla="*/ 121278436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1028" name="Title Placeholder 1"/>
          <p:cNvSpPr>
            <a:spLocks noGrp="1"/>
          </p:cNvSpPr>
          <p:nvPr>
            <p:ph type="title"/>
          </p:nvPr>
        </p:nvSpPr>
        <p:spPr bwMode="auto">
          <a:xfrm>
            <a:off x="609600" y="338139"/>
            <a:ext cx="10972800" cy="1252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endParaRPr lang="en-US" smtClean="0"/>
          </a:p>
        </p:txBody>
      </p:sp>
      <p:sp>
        <p:nvSpPr>
          <p:cNvPr id="4" name="Date Placeholder 3"/>
          <p:cNvSpPr>
            <a:spLocks noGrp="1"/>
          </p:cNvSpPr>
          <p:nvPr>
            <p:ph type="dt" sz="half" idx="2"/>
          </p:nvPr>
        </p:nvSpPr>
        <p:spPr>
          <a:xfrm>
            <a:off x="6885518" y="6249989"/>
            <a:ext cx="5048249" cy="365125"/>
          </a:xfrm>
          <a:prstGeom prst="rect">
            <a:avLst/>
          </a:prstGeom>
        </p:spPr>
        <p:txBody>
          <a:bodyPr vert="horz" lIns="91440" tIns="45720" rIns="91440" bIns="45720" rtlCol="0" anchor="ctr"/>
          <a:lstStyle>
            <a:lvl1pPr algn="r">
              <a:defRPr sz="1000">
                <a:solidFill>
                  <a:schemeClr val="tx2"/>
                </a:solidFill>
                <a:latin typeface="Arial" panose="020B0604020202020204" pitchFamily="34" charset="0"/>
              </a:defRPr>
            </a:lvl1pPr>
          </a:lstStyle>
          <a:p>
            <a:pPr defTabSz="914400" fontAlgn="base">
              <a:spcBef>
                <a:spcPct val="0"/>
              </a:spcBef>
              <a:spcAft>
                <a:spcPct val="0"/>
              </a:spcAft>
              <a:defRPr/>
            </a:pPr>
            <a:endParaRPr lang="zh-CN" altLang="zh-CN">
              <a:solidFill>
                <a:srgbClr val="073E87"/>
              </a:solidFill>
              <a:ea typeface="宋体" panose="02010600030101010101" pitchFamily="2" charset="-122"/>
            </a:endParaRPr>
          </a:p>
        </p:txBody>
      </p:sp>
      <p:sp>
        <p:nvSpPr>
          <p:cNvPr id="5" name="Footer Placeholder 4"/>
          <p:cNvSpPr>
            <a:spLocks noGrp="1"/>
          </p:cNvSpPr>
          <p:nvPr>
            <p:ph type="ftr" sz="quarter" idx="3"/>
          </p:nvPr>
        </p:nvSpPr>
        <p:spPr>
          <a:xfrm>
            <a:off x="258233" y="6249989"/>
            <a:ext cx="5048251" cy="365125"/>
          </a:xfrm>
          <a:prstGeom prst="rect">
            <a:avLst/>
          </a:prstGeom>
        </p:spPr>
        <p:txBody>
          <a:bodyPr vert="horz" lIns="91440" tIns="45720" rIns="91440" bIns="45720" rtlCol="0" anchor="ctr"/>
          <a:lstStyle>
            <a:lvl1pPr algn="l">
              <a:defRPr sz="1000">
                <a:solidFill>
                  <a:schemeClr val="tx2"/>
                </a:solidFill>
                <a:latin typeface="Arial" panose="020B0604020202020204" pitchFamily="34" charset="0"/>
              </a:defRPr>
            </a:lvl1pPr>
          </a:lstStyle>
          <a:p>
            <a:pPr defTabSz="914400" fontAlgn="base">
              <a:spcBef>
                <a:spcPct val="0"/>
              </a:spcBef>
              <a:spcAft>
                <a:spcPct val="0"/>
              </a:spcAft>
              <a:defRPr/>
            </a:pPr>
            <a:endParaRPr lang="zh-CN" altLang="zh-CN">
              <a:solidFill>
                <a:srgbClr val="073E87"/>
              </a:solidFill>
              <a:ea typeface="宋体" panose="02010600030101010101" pitchFamily="2" charset="-122"/>
            </a:endParaRPr>
          </a:p>
        </p:txBody>
      </p:sp>
      <p:sp>
        <p:nvSpPr>
          <p:cNvPr id="6" name="Slide Number Placeholder 5"/>
          <p:cNvSpPr>
            <a:spLocks noGrp="1"/>
          </p:cNvSpPr>
          <p:nvPr>
            <p:ph type="sldNum" sz="quarter" idx="4"/>
          </p:nvPr>
        </p:nvSpPr>
        <p:spPr>
          <a:xfrm>
            <a:off x="5321300" y="6249989"/>
            <a:ext cx="1549400" cy="365125"/>
          </a:xfrm>
          <a:prstGeom prst="rect">
            <a:avLst/>
          </a:prstGeom>
        </p:spPr>
        <p:txBody>
          <a:bodyPr vert="horz" lIns="91440" tIns="45720" rIns="91440" bIns="45720" rtlCol="0" anchor="ctr"/>
          <a:lstStyle>
            <a:lvl1pPr algn="ctr">
              <a:defRPr sz="1000">
                <a:solidFill>
                  <a:schemeClr val="tx2"/>
                </a:solidFill>
                <a:latin typeface="Arial" panose="020B0604020202020204" pitchFamily="34" charset="0"/>
              </a:defRPr>
            </a:lvl1pPr>
          </a:lstStyle>
          <a:p>
            <a:pPr defTabSz="914400" fontAlgn="base">
              <a:spcBef>
                <a:spcPct val="0"/>
              </a:spcBef>
              <a:spcAft>
                <a:spcPct val="0"/>
              </a:spcAft>
              <a:defRPr/>
            </a:pPr>
            <a:fld id="{F889A6DF-2D42-4661-B0C7-E6978E40B97B}" type="slidenum">
              <a:rPr lang="zh-CN" altLang="zh-CN">
                <a:solidFill>
                  <a:srgbClr val="073E87"/>
                </a:solidFill>
                <a:ea typeface="宋体" panose="02010600030101010101" pitchFamily="2" charset="-122"/>
              </a:rPr>
            </a:fld>
            <a:endParaRPr lang="zh-CN" altLang="zh-CN">
              <a:solidFill>
                <a:srgbClr val="073E87"/>
              </a:solidFill>
              <a:ea typeface="宋体" panose="02010600030101010101" pitchFamily="2" charset="-122"/>
            </a:endParaRPr>
          </a:p>
        </p:txBody>
      </p:sp>
      <p:sp>
        <p:nvSpPr>
          <p:cNvPr id="1032" name="Text Placeholder 2"/>
          <p:cNvSpPr>
            <a:spLocks noGrp="1"/>
          </p:cNvSpPr>
          <p:nvPr>
            <p:ph type="body" idx="1"/>
          </p:nvPr>
        </p:nvSpPr>
        <p:spPr bwMode="auto">
          <a:xfrm>
            <a:off x="1162051" y="2674939"/>
            <a:ext cx="9878483" cy="3451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smtClean="0"/>
          </a:p>
        </p:txBody>
      </p:sp>
      <p:pic>
        <p:nvPicPr>
          <p:cNvPr id="12" name="图片 11" descr="水印"/>
          <p:cNvPicPr>
            <a:picLocks noChangeAspect="1"/>
          </p:cNvPicPr>
          <p:nvPr userDrawn="1"/>
        </p:nvPicPr>
        <p:blipFill>
          <a:blip r:embed="rId14"/>
          <a:stretch>
            <a:fillRect/>
          </a:stretch>
        </p:blipFill>
        <p:spPr>
          <a:xfrm>
            <a:off x="7186295" y="63500"/>
            <a:ext cx="4902200" cy="1586865"/>
          </a:xfrm>
          <a:prstGeom prst="rect">
            <a:avLst/>
          </a:prstGeom>
        </p:spPr>
      </p:pic>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Lst>
  <p:txStyles>
    <p:titleStyle>
      <a:lvl1pPr algn="ctr" rtl="0" eaLnBrk="0" fontAlgn="base" hangingPunct="0">
        <a:spcBef>
          <a:spcPct val="0"/>
        </a:spcBef>
        <a:spcAft>
          <a:spcPct val="0"/>
        </a:spcAft>
        <a:defRPr sz="4400" kern="1200">
          <a:solidFill>
            <a:srgbClr val="FFFFFF"/>
          </a:solidFill>
          <a:latin typeface="+mj-lt"/>
          <a:ea typeface="+mj-ea"/>
          <a:cs typeface="+mj-cs"/>
        </a:defRPr>
      </a:lvl1pPr>
      <a:lvl2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pitchFamily="2" charset="-122"/>
        </a:defRPr>
      </a:lvl2pPr>
      <a:lvl3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pitchFamily="2" charset="-122"/>
        </a:defRPr>
      </a:lvl3pPr>
      <a:lvl4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pitchFamily="2" charset="-122"/>
        </a:defRPr>
      </a:lvl4pPr>
      <a:lvl5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pitchFamily="2" charset="-122"/>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3050" indent="-273050" algn="l" rtl="0" eaLnBrk="0" fontAlgn="base" hangingPunct="0">
        <a:spcBef>
          <a:spcPct val="20000"/>
        </a:spcBef>
        <a:spcAft>
          <a:spcPct val="0"/>
        </a:spcAft>
        <a:buClr>
          <a:schemeClr val="accent1"/>
        </a:buClr>
        <a:buSzPct val="100000"/>
        <a:buFont typeface="Symbol" panose="05050102010706020507" pitchFamily="18" charset="2"/>
        <a:buChar char=""/>
        <a:defRPr sz="2400" kern="1200">
          <a:solidFill>
            <a:schemeClr val="tx2"/>
          </a:solidFill>
          <a:latin typeface="+mn-lt"/>
          <a:ea typeface="+mn-ea"/>
          <a:cs typeface="+mn-cs"/>
        </a:defRPr>
      </a:lvl1pPr>
      <a:lvl2pPr marL="576580" indent="-273050" algn="l" rtl="0" eaLnBrk="0" fontAlgn="base" hangingPunct="0">
        <a:spcBef>
          <a:spcPct val="20000"/>
        </a:spcBef>
        <a:spcAft>
          <a:spcPct val="0"/>
        </a:spcAft>
        <a:buClr>
          <a:schemeClr val="accent1"/>
        </a:buClr>
        <a:buSzPct val="100000"/>
        <a:buFont typeface="Symbol" panose="05050102010706020507" pitchFamily="18" charset="2"/>
        <a:buChar char=""/>
        <a:defRPr sz="2200" kern="1200">
          <a:solidFill>
            <a:schemeClr val="tx2"/>
          </a:solidFill>
          <a:latin typeface="+mn-lt"/>
          <a:ea typeface="+mn-ea"/>
          <a:cs typeface="+mn-cs"/>
        </a:defRPr>
      </a:lvl2pPr>
      <a:lvl3pPr marL="855980" indent="-228600" algn="l" rtl="0" eaLnBrk="0" fontAlgn="base" hangingPunct="0">
        <a:spcBef>
          <a:spcPct val="20000"/>
        </a:spcBef>
        <a:spcAft>
          <a:spcPct val="0"/>
        </a:spcAft>
        <a:buClr>
          <a:schemeClr val="accent1"/>
        </a:buClr>
        <a:buSzPct val="100000"/>
        <a:buFont typeface="Symbol" panose="05050102010706020507" pitchFamily="18" charset="2"/>
        <a:buChar char=""/>
        <a:defRPr sz="2000" kern="1200">
          <a:solidFill>
            <a:schemeClr val="tx2"/>
          </a:solidFill>
          <a:latin typeface="+mn-lt"/>
          <a:ea typeface="+mn-ea"/>
          <a:cs typeface="+mn-cs"/>
        </a:defRPr>
      </a:lvl3pPr>
      <a:lvl4pPr marL="1143000" indent="-228600" algn="l" rtl="0" eaLnBrk="0" fontAlgn="base" hangingPunct="0">
        <a:spcBef>
          <a:spcPct val="20000"/>
        </a:spcBef>
        <a:spcAft>
          <a:spcPct val="0"/>
        </a:spcAft>
        <a:buClr>
          <a:schemeClr val="accent1"/>
        </a:buClr>
        <a:buSzPct val="100000"/>
        <a:buFont typeface="Symbol" panose="05050102010706020507" pitchFamily="18" charset="2"/>
        <a:buChar char=""/>
        <a:defRPr kern="1200">
          <a:solidFill>
            <a:schemeClr val="tx2"/>
          </a:solidFill>
          <a:latin typeface="+mn-lt"/>
          <a:ea typeface="+mn-ea"/>
          <a:cs typeface="+mn-cs"/>
        </a:defRPr>
      </a:lvl4pPr>
      <a:lvl5pPr marL="1462405" indent="-228600" algn="l" rtl="0" eaLnBrk="0" fontAlgn="base" hangingPunct="0">
        <a:spcBef>
          <a:spcPct val="20000"/>
        </a:spcBef>
        <a:spcAft>
          <a:spcPct val="0"/>
        </a:spcAft>
        <a:buClr>
          <a:schemeClr val="accent1"/>
        </a:buClr>
        <a:buSzPct val="100000"/>
        <a:buFont typeface="Symbol" panose="05050102010706020507"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 1025"/>
          <p:cNvSpPr>
            <a:spLocks noGrp="1"/>
          </p:cNvSpPr>
          <p:nvPr>
            <p:ph type="title"/>
          </p:nvPr>
        </p:nvSpPr>
        <p:spPr>
          <a:xfrm>
            <a:off x="609600" y="274638"/>
            <a:ext cx="10972800" cy="1143000"/>
          </a:xfrm>
          <a:prstGeom prst="rect">
            <a:avLst/>
          </a:prstGeom>
          <a:noFill/>
          <a:ln w="9525">
            <a:noFill/>
          </a:ln>
        </p:spPr>
        <p:txBody>
          <a:bodyPr anchor="ctr" anchorCtr="0"/>
          <a:p>
            <a:pPr lvl="0"/>
            <a:r>
              <a:rPr lang="zh-CN" altLang="en-US" dirty="0"/>
              <a:t>单击此处编辑母版标题样式</a:t>
            </a:r>
            <a:endParaRPr lang="zh-CN" altLang="en-US" dirty="0"/>
          </a:p>
        </p:txBody>
      </p:sp>
      <p:sp>
        <p:nvSpPr>
          <p:cNvPr id="1027" name="文本占位符 1026"/>
          <p:cNvSpPr>
            <a:spLocks noGrp="1"/>
          </p:cNvSpPr>
          <p:nvPr>
            <p:ph type="body"/>
          </p:nvPr>
        </p:nvSpPr>
        <p:spPr>
          <a:xfrm>
            <a:off x="609600" y="1600200"/>
            <a:ext cx="10972800" cy="452596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8" name="日期占位符 1027"/>
          <p:cNvSpPr>
            <a:spLocks noGrp="1"/>
          </p:cNvSpPr>
          <p:nvPr>
            <p:ph type="dt" sz="half" idx="2"/>
          </p:nvPr>
        </p:nvSpPr>
        <p:spPr>
          <a:xfrm>
            <a:off x="609600" y="6245225"/>
            <a:ext cx="2844800" cy="476250"/>
          </a:xfrm>
          <a:prstGeom prst="rect">
            <a:avLst/>
          </a:prstGeom>
          <a:noFill/>
          <a:ln w="9525">
            <a:noFill/>
            <a:miter/>
          </a:ln>
        </p:spPr>
        <p:txBody>
          <a:bodyPr/>
          <a:lstStyle>
            <a:lvl1pPr eaLnBrk="1" hangingPunct="1">
              <a:buFont typeface="Arial" panose="020B0604020202020204" pitchFamily="34" charset="0"/>
              <a:buNone/>
              <a:defRPr sz="1400" noProof="1">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页脚占位符 1028"/>
          <p:cNvSpPr>
            <a:spLocks noGrp="1"/>
          </p:cNvSpPr>
          <p:nvPr>
            <p:ph type="ftr" sz="quarter" idx="3"/>
          </p:nvPr>
        </p:nvSpPr>
        <p:spPr>
          <a:xfrm>
            <a:off x="4165600" y="6245225"/>
            <a:ext cx="3860800" cy="476250"/>
          </a:xfrm>
          <a:prstGeom prst="rect">
            <a:avLst/>
          </a:prstGeom>
          <a:noFill/>
          <a:ln w="9525">
            <a:noFill/>
            <a:miter/>
          </a:ln>
        </p:spPr>
        <p:txBody>
          <a:bodyPr/>
          <a:lstStyle>
            <a:lvl1pPr algn="ctr" eaLnBrk="1" hangingPunct="1">
              <a:buFont typeface="Arial" panose="020B0604020202020204" pitchFamily="34" charset="0"/>
              <a:buNone/>
              <a:defRPr sz="1400" noProof="1">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灯片编号占位符 1029"/>
          <p:cNvSpPr>
            <a:spLocks noGrp="1"/>
          </p:cNvSpPr>
          <p:nvPr>
            <p:ph type="sldNum" sz="quarter" idx="4"/>
          </p:nvPr>
        </p:nvSpPr>
        <p:spPr>
          <a:xfrm>
            <a:off x="8737600" y="6245225"/>
            <a:ext cx="2844800" cy="476250"/>
          </a:xfrm>
          <a:prstGeom prst="rect">
            <a:avLst/>
          </a:prstGeom>
          <a:noFill/>
          <a:ln w="9525">
            <a:noFill/>
            <a:miter/>
          </a:ln>
        </p:spPr>
        <p:txBody>
          <a:bodyPr vert="horz" wrap="square" lIns="91440" tIns="45720" rIns="91440" bIns="45720" numCol="1" anchor="t" anchorCtr="0" compatLnSpc="1"/>
          <a:lstStyle>
            <a:lvl1pPr algn="r" eaLnBrk="1" hangingPunct="1">
              <a:buFont typeface="Arial" panose="020B0604020202020204" pitchFamily="34" charset="0"/>
              <a:buNone/>
              <a:defRPr sz="1400" noProof="1"/>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hf sldNum="0"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lvl="1"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lvl="2"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lvl="5"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6pPr>
      <a:lvl7pPr marL="2971800" lvl="6"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7pPr>
      <a:lvl8pPr marL="3429000" lvl="7"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8pPr>
      <a:lvl9pPr marL="3886200" lvl="8"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9pPr>
    </p:bodyStyle>
    <p:otherStyle>
      <a:lvl1pPr marL="0" lvl="0"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标题 1025"/>
          <p:cNvSpPr>
            <a:spLocks noGrp="1"/>
          </p:cNvSpPr>
          <p:nvPr>
            <p:ph type="title"/>
          </p:nvPr>
        </p:nvSpPr>
        <p:spPr>
          <a:xfrm>
            <a:off x="609600" y="274638"/>
            <a:ext cx="10972800" cy="1143000"/>
          </a:xfrm>
          <a:prstGeom prst="rect">
            <a:avLst/>
          </a:prstGeom>
          <a:noFill/>
          <a:ln w="9525">
            <a:noFill/>
          </a:ln>
        </p:spPr>
        <p:txBody>
          <a:bodyPr anchor="ctr" anchorCtr="0"/>
          <a:p>
            <a:pPr lvl="0"/>
            <a:r>
              <a:rPr lang="zh-CN" altLang="en-US" dirty="0"/>
              <a:t>单击此处编辑母版标题样式</a:t>
            </a:r>
            <a:endParaRPr lang="zh-CN" altLang="en-US" dirty="0"/>
          </a:p>
        </p:txBody>
      </p:sp>
      <p:sp>
        <p:nvSpPr>
          <p:cNvPr id="2051" name="文本占位符 1026"/>
          <p:cNvSpPr>
            <a:spLocks noGrp="1"/>
          </p:cNvSpPr>
          <p:nvPr>
            <p:ph type="body"/>
          </p:nvPr>
        </p:nvSpPr>
        <p:spPr>
          <a:xfrm>
            <a:off x="609600" y="1600200"/>
            <a:ext cx="10972800" cy="452596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8" name="日期占位符 1027"/>
          <p:cNvSpPr>
            <a:spLocks noGrp="1"/>
          </p:cNvSpPr>
          <p:nvPr>
            <p:ph type="dt" sz="half" idx="2"/>
          </p:nvPr>
        </p:nvSpPr>
        <p:spPr>
          <a:xfrm>
            <a:off x="609600" y="6245225"/>
            <a:ext cx="2844800" cy="476250"/>
          </a:xfrm>
          <a:prstGeom prst="rect">
            <a:avLst/>
          </a:prstGeom>
          <a:noFill/>
          <a:ln w="9525">
            <a:noFill/>
            <a:miter/>
          </a:ln>
        </p:spPr>
        <p:txBody>
          <a:bodyPr/>
          <a:lstStyle>
            <a:lvl1pPr eaLnBrk="1" hangingPunct="1">
              <a:buFont typeface="Arial" panose="020B0604020202020204" pitchFamily="34" charset="0"/>
              <a:buNone/>
              <a:defRPr sz="1400" noProof="1">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页脚占位符 1028"/>
          <p:cNvSpPr>
            <a:spLocks noGrp="1"/>
          </p:cNvSpPr>
          <p:nvPr>
            <p:ph type="ftr" sz="quarter" idx="3"/>
          </p:nvPr>
        </p:nvSpPr>
        <p:spPr>
          <a:xfrm>
            <a:off x="4165600" y="6245225"/>
            <a:ext cx="3860800" cy="476250"/>
          </a:xfrm>
          <a:prstGeom prst="rect">
            <a:avLst/>
          </a:prstGeom>
          <a:noFill/>
          <a:ln w="9525">
            <a:noFill/>
            <a:miter/>
          </a:ln>
        </p:spPr>
        <p:txBody>
          <a:bodyPr/>
          <a:lstStyle>
            <a:lvl1pPr algn="ctr" eaLnBrk="1" hangingPunct="1">
              <a:buFont typeface="Arial" panose="020B0604020202020204" pitchFamily="34" charset="0"/>
              <a:buNone/>
              <a:defRPr sz="1400" noProof="1">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灯片编号占位符 1029"/>
          <p:cNvSpPr>
            <a:spLocks noGrp="1"/>
          </p:cNvSpPr>
          <p:nvPr>
            <p:ph type="sldNum" sz="quarter" idx="4"/>
          </p:nvPr>
        </p:nvSpPr>
        <p:spPr>
          <a:xfrm>
            <a:off x="8737600" y="6245225"/>
            <a:ext cx="2844800" cy="476250"/>
          </a:xfrm>
          <a:prstGeom prst="rect">
            <a:avLst/>
          </a:prstGeom>
          <a:noFill/>
          <a:ln w="9525">
            <a:noFill/>
            <a:miter/>
          </a:ln>
        </p:spPr>
        <p:txBody>
          <a:bodyPr vert="horz" wrap="square" lIns="91440" tIns="45720" rIns="91440" bIns="45720" numCol="1" anchor="t" anchorCtr="0" compatLnSpc="1"/>
          <a:lstStyle>
            <a:lvl1pPr algn="r" eaLnBrk="1" hangingPunct="1">
              <a:buFont typeface="Arial" panose="020B0604020202020204" pitchFamily="34" charset="0"/>
              <a:buNone/>
              <a:defRPr sz="1400" noProof="1"/>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hf sldNum="0"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lvl="1"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lvl="2"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lvl="5"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6pPr>
      <a:lvl7pPr marL="2971800" lvl="6"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7pPr>
      <a:lvl8pPr marL="3429000" lvl="7"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8pPr>
      <a:lvl9pPr marL="3886200" lvl="8"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9pPr>
    </p:bodyStyle>
    <p:otherStyle>
      <a:lvl1pPr marL="0" lvl="0"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3074" name="标题 1025"/>
          <p:cNvSpPr>
            <a:spLocks noGrp="1"/>
          </p:cNvSpPr>
          <p:nvPr>
            <p:ph type="title"/>
          </p:nvPr>
        </p:nvSpPr>
        <p:spPr>
          <a:xfrm>
            <a:off x="609600" y="274638"/>
            <a:ext cx="10972800" cy="1143000"/>
          </a:xfrm>
          <a:prstGeom prst="rect">
            <a:avLst/>
          </a:prstGeom>
          <a:noFill/>
          <a:ln w="9525">
            <a:noFill/>
          </a:ln>
        </p:spPr>
        <p:txBody>
          <a:bodyPr anchor="ctr" anchorCtr="0"/>
          <a:p>
            <a:pPr lvl="0"/>
            <a:r>
              <a:rPr lang="zh-CN" altLang="en-US" dirty="0"/>
              <a:t>单击此处编辑母版标题样式</a:t>
            </a:r>
            <a:endParaRPr lang="zh-CN" altLang="en-US" dirty="0"/>
          </a:p>
        </p:txBody>
      </p:sp>
      <p:sp>
        <p:nvSpPr>
          <p:cNvPr id="3075" name="文本占位符 1026"/>
          <p:cNvSpPr>
            <a:spLocks noGrp="1"/>
          </p:cNvSpPr>
          <p:nvPr>
            <p:ph type="body"/>
          </p:nvPr>
        </p:nvSpPr>
        <p:spPr>
          <a:xfrm>
            <a:off x="609600" y="1600200"/>
            <a:ext cx="10972800" cy="452596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8" name="日期占位符 1027"/>
          <p:cNvSpPr>
            <a:spLocks noGrp="1"/>
          </p:cNvSpPr>
          <p:nvPr>
            <p:ph type="dt" sz="half" idx="2"/>
          </p:nvPr>
        </p:nvSpPr>
        <p:spPr>
          <a:xfrm>
            <a:off x="609600" y="6245225"/>
            <a:ext cx="2844800" cy="476250"/>
          </a:xfrm>
          <a:prstGeom prst="rect">
            <a:avLst/>
          </a:prstGeom>
          <a:noFill/>
          <a:ln w="9525">
            <a:noFill/>
            <a:miter/>
          </a:ln>
        </p:spPr>
        <p:txBody>
          <a:bodyPr/>
          <a:lstStyle>
            <a:lvl1pPr eaLnBrk="1" hangingPunct="1">
              <a:buFont typeface="Arial" panose="020B0604020202020204" pitchFamily="34" charset="0"/>
              <a:buNone/>
              <a:defRPr sz="1400" noProof="1">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页脚占位符 1028"/>
          <p:cNvSpPr>
            <a:spLocks noGrp="1"/>
          </p:cNvSpPr>
          <p:nvPr>
            <p:ph type="ftr" sz="quarter" idx="3"/>
          </p:nvPr>
        </p:nvSpPr>
        <p:spPr>
          <a:xfrm>
            <a:off x="4165600" y="6245225"/>
            <a:ext cx="3860800" cy="476250"/>
          </a:xfrm>
          <a:prstGeom prst="rect">
            <a:avLst/>
          </a:prstGeom>
          <a:noFill/>
          <a:ln w="9525">
            <a:noFill/>
            <a:miter/>
          </a:ln>
        </p:spPr>
        <p:txBody>
          <a:bodyPr/>
          <a:lstStyle>
            <a:lvl1pPr algn="ctr" eaLnBrk="1" hangingPunct="1">
              <a:buFont typeface="Arial" panose="020B0604020202020204" pitchFamily="34" charset="0"/>
              <a:buNone/>
              <a:defRPr sz="1400" noProof="1">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灯片编号占位符 1029"/>
          <p:cNvSpPr>
            <a:spLocks noGrp="1"/>
          </p:cNvSpPr>
          <p:nvPr>
            <p:ph type="sldNum" sz="quarter" idx="4"/>
          </p:nvPr>
        </p:nvSpPr>
        <p:spPr>
          <a:xfrm>
            <a:off x="8737600" y="6245225"/>
            <a:ext cx="2844800" cy="476250"/>
          </a:xfrm>
          <a:prstGeom prst="rect">
            <a:avLst/>
          </a:prstGeom>
          <a:noFill/>
          <a:ln w="9525">
            <a:noFill/>
            <a:miter/>
          </a:ln>
        </p:spPr>
        <p:txBody>
          <a:bodyPr vert="horz" wrap="square" lIns="91440" tIns="45720" rIns="91440" bIns="45720" numCol="1" anchor="t" anchorCtr="0" compatLnSpc="1"/>
          <a:lstStyle>
            <a:lvl1pPr algn="r" eaLnBrk="1" hangingPunct="1">
              <a:buFont typeface="Arial" panose="020B0604020202020204" pitchFamily="34" charset="0"/>
              <a:buNone/>
              <a:defRPr sz="1400" noProof="1"/>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Lst>
  <p:hf sldNum="0"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lvl="1"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lvl="2"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lvl="5"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6pPr>
      <a:lvl7pPr marL="2971800" lvl="6"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7pPr>
      <a:lvl8pPr marL="3429000" lvl="7"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8pPr>
      <a:lvl9pPr marL="3886200" lvl="8"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9pPr>
    </p:bodyStyle>
    <p:otherStyle>
      <a:lvl1pPr marL="0" lvl="0"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p:sp>
        <p:nvSpPr>
          <p:cNvPr id="1026" name="Rectangle 2"/>
          <p:cNvSpPr>
            <a:spLocks noGrp="1"/>
          </p:cNvSpPr>
          <p:nvPr>
            <p:ph type="title"/>
          </p:nvPr>
        </p:nvSpPr>
        <p:spPr>
          <a:xfrm>
            <a:off x="609600" y="274638"/>
            <a:ext cx="10972800" cy="1143000"/>
          </a:xfrm>
          <a:prstGeom prst="rect">
            <a:avLst/>
          </a:prstGeom>
          <a:noFill/>
          <a:ln w="9525">
            <a:noFill/>
          </a:ln>
        </p:spPr>
        <p:txBody>
          <a:bodyPr anchor="ctr" anchorCtr="0"/>
          <a:p>
            <a:pPr lvl="0"/>
            <a:r>
              <a:rPr lang="zh-CN" altLang="en-US" dirty="0"/>
              <a:t>单击此处编辑母版标题样式</a:t>
            </a:r>
            <a:endParaRPr lang="zh-CN" altLang="en-US" dirty="0"/>
          </a:p>
        </p:txBody>
      </p:sp>
      <p:sp>
        <p:nvSpPr>
          <p:cNvPr id="1027" name="Rectangle 3"/>
          <p:cNvSpPr>
            <a:spLocks noGrp="1"/>
          </p:cNvSpPr>
          <p:nvPr>
            <p:ph type="body" idx="1"/>
          </p:nvPr>
        </p:nvSpPr>
        <p:spPr>
          <a:xfrm>
            <a:off x="609600" y="1600200"/>
            <a:ext cx="10972800" cy="4525963"/>
          </a:xfrm>
          <a:prstGeom prst="rect">
            <a:avLst/>
          </a:prstGeom>
          <a:noFill/>
          <a:ln w="9525">
            <a:noFill/>
          </a:ln>
        </p:spPr>
        <p:txBody>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8" name="Rectangle 4"/>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eaLnBrk="1" hangingPunct="1">
              <a:defRPr sz="1400" smtClean="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Rectangle 5"/>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eaLnBrk="1" hangingPunct="1">
              <a:defRPr sz="1400" smtClean="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Rectangle 6"/>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eaLnBrk="1" hangingPunct="1">
              <a:defRPr sz="1400" smtClean="0"/>
            </a:lvl1pPr>
          </a:lstStyle>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Lst>
  <p:hf sldNum="0"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9D6C66-B64F-4F85-BD64-802D83668D2A}"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AC49F5-3722-42C4-839D-2C8D2EA5F53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tags" Target="../tags/tag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tags" Target="../tags/tag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tags" Target="../tags/tag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tags" Target="../tags/tag4.xml"/><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tags" Target="../tags/tag5.xml"/><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tags" Target="../tags/tag6.xml"/><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tags" Target="../tags/tag7.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tags" Target="../tags/tag8.xml"/><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tags" Target="../tags/tag9.xml"/><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tags" Target="../tags/tag10.xml"/><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tags" Target="../tags/tag11.xml"/><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tags" Target="../tags/tag12.xml"/><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tags" Target="../tags/tag13.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9.xml"/><Relationship Id="rId1"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9.xml"/><Relationship Id="rId1"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42.xml"/><Relationship Id="rId1" Type="http://schemas.openxmlformats.org/officeDocument/2006/relationships/image" Target="../media/image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42.xml"/><Relationship Id="rId1" Type="http://schemas.openxmlformats.org/officeDocument/2006/relationships/image" Target="../media/image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64.xml"/><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64.xml"/><Relationship Id="rId1" Type="http://schemas.openxmlformats.org/officeDocument/2006/relationships/image" Target="../media/image6.pn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64.xml"/><Relationship Id="rId1" Type="http://schemas.openxmlformats.org/officeDocument/2006/relationships/image" Target="../media/image6.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82.xml.rels><?xml version="1.0" encoding="UTF-8" standalone="yes"?>
<Relationships xmlns="http://schemas.openxmlformats.org/package/2006/relationships"><Relationship Id="rId2" Type="http://schemas.openxmlformats.org/officeDocument/2006/relationships/slideLayout" Target="../slideLayouts/slideLayout86.xml"/><Relationship Id="rId1" Type="http://schemas.openxmlformats.org/officeDocument/2006/relationships/image" Target="../media/image7.jpe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86.xml"/><Relationship Id="rId1" Type="http://schemas.openxmlformats.org/officeDocument/2006/relationships/image" Target="../media/image8.jpe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89.xml.rels><?xml version="1.0" encoding="UTF-8" standalone="yes"?>
<Relationships xmlns="http://schemas.openxmlformats.org/package/2006/relationships"><Relationship Id="rId2" Type="http://schemas.openxmlformats.org/officeDocument/2006/relationships/slideLayout" Target="../slideLayouts/slideLayout86.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0.xml.rels><?xml version="1.0" encoding="UTF-8" standalone="yes"?>
<Relationships xmlns="http://schemas.openxmlformats.org/package/2006/relationships"><Relationship Id="rId2" Type="http://schemas.openxmlformats.org/officeDocument/2006/relationships/slideLayout" Target="../slideLayouts/slideLayout86.xml"/><Relationship Id="rId1" Type="http://schemas.openxmlformats.org/officeDocument/2006/relationships/image" Target="../media/image10.png"/></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86.xml"/><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98450" y="46038"/>
            <a:ext cx="7478713" cy="460375"/>
          </a:xfrm>
          <a:prstGeom prst="rect">
            <a:avLst/>
          </a:prstGeom>
          <a:noFill/>
          <a:ln w="9525">
            <a:noFill/>
          </a:ln>
        </p:spPr>
        <p:txBody>
          <a:bodyPr wrap="square" anchor="t" anchorCtr="0">
            <a:spAutoFit/>
          </a:bodyPr>
          <a:p>
            <a:r>
              <a:rPr lang="en-US" altLang="zh-CN" sz="2400" b="1" i="1">
                <a:solidFill>
                  <a:srgbClr val="FFFF00"/>
                </a:solidFill>
                <a:latin typeface="Arial" panose="020B0604020202020204" pitchFamily="34" charset="0"/>
                <a:ea typeface="宋体" panose="02010600030101010101" pitchFamily="2" charset="-122"/>
              </a:rPr>
              <a:t>1. 内容要点服从于角色，高质量完成交际任务</a:t>
            </a:r>
            <a:endParaRPr lang="en-US" altLang="zh-CN" sz="2400" b="1" i="1">
              <a:solidFill>
                <a:srgbClr val="FFFF00"/>
              </a:solidFill>
              <a:latin typeface="Arial" panose="020B0604020202020204" pitchFamily="34" charset="0"/>
              <a:ea typeface="宋体" panose="02010600030101010101" pitchFamily="2" charset="-122"/>
            </a:endParaRPr>
          </a:p>
        </p:txBody>
      </p:sp>
      <p:sp>
        <p:nvSpPr>
          <p:cNvPr id="3" name="文本框 2"/>
          <p:cNvSpPr txBox="1"/>
          <p:nvPr/>
        </p:nvSpPr>
        <p:spPr>
          <a:xfrm>
            <a:off x="252413" y="549275"/>
            <a:ext cx="11699875" cy="830263"/>
          </a:xfrm>
          <a:prstGeom prst="rect">
            <a:avLst/>
          </a:prstGeom>
          <a:noFill/>
        </p:spPr>
        <p:style>
          <a:lnRef idx="2">
            <a:schemeClr val="dk1"/>
          </a:lnRef>
          <a:fillRef idx="1">
            <a:schemeClr val="lt1"/>
          </a:fillRef>
          <a:effectRef idx="0">
            <a:schemeClr val="dk1"/>
          </a:effectRef>
          <a:fontRef idx="minor">
            <a:schemeClr val="dk1"/>
          </a:fontRef>
        </p:style>
        <p:txBody>
          <a:bodyPr wrap="square" rtlCol="0">
            <a:spAutoFit/>
          </a:bodyPr>
          <a:p>
            <a:pPr fontAlgn="base"/>
            <a:r>
              <a:rPr lang="zh-CN" sz="2400" b="1" strike="noStrike" noProof="1">
                <a:solidFill>
                  <a:srgbClr val="FFFF00"/>
                </a:solidFill>
              </a:rPr>
              <a:t>李华具体角色：</a:t>
            </a:r>
            <a:r>
              <a:rPr lang="zh-CN" sz="2400" b="1" strike="noStrike" noProof="1">
                <a:solidFill>
                  <a:schemeClr val="bg1"/>
                </a:solidFill>
              </a:rPr>
              <a:t>第一层级信息</a:t>
            </a:r>
            <a:r>
              <a:rPr lang="en-US" altLang="zh-CN" sz="2400" b="1" strike="noStrike" noProof="1">
                <a:solidFill>
                  <a:schemeClr val="bg1"/>
                </a:solidFill>
              </a:rPr>
              <a:t>-----</a:t>
            </a:r>
            <a:r>
              <a:rPr lang="zh-CN" altLang="en-US" sz="2400" b="1" strike="noStrike" noProof="1">
                <a:solidFill>
                  <a:schemeClr val="bg1"/>
                </a:solidFill>
              </a:rPr>
              <a:t>背景信息（很多考生忽视背景信息，只关注内容要点）</a:t>
            </a:r>
            <a:r>
              <a:rPr lang="en-US" altLang="zh-CN" sz="2400" b="1" strike="noStrike" noProof="1">
                <a:solidFill>
                  <a:schemeClr val="bg1"/>
                </a:solidFill>
              </a:rPr>
              <a:t>             </a:t>
            </a:r>
            <a:r>
              <a:rPr lang="zh-CN" altLang="en-US" sz="2400" b="1" strike="noStrike" noProof="1">
                <a:solidFill>
                  <a:schemeClr val="bg1"/>
                </a:solidFill>
              </a:rPr>
              <a:t>共同能力，角色代入</a:t>
            </a:r>
            <a:r>
              <a:rPr lang="en-US" altLang="zh-CN" sz="2400" b="1" strike="noStrike" noProof="1">
                <a:solidFill>
                  <a:schemeClr val="bg1"/>
                </a:solidFill>
              </a:rPr>
              <a:t>             </a:t>
            </a:r>
            <a:r>
              <a:rPr lang="zh-CN" altLang="en-US" sz="2400" b="1" strike="noStrike" noProof="1">
                <a:solidFill>
                  <a:schemeClr val="bg1"/>
                </a:solidFill>
              </a:rPr>
              <a:t>交际方向和拓展真实有效的交际内容。</a:t>
            </a:r>
            <a:endParaRPr lang="zh-CN" altLang="en-US" sz="2400" b="1" strike="noStrike" noProof="1">
              <a:solidFill>
                <a:schemeClr val="bg1"/>
              </a:solidFill>
            </a:endParaRPr>
          </a:p>
        </p:txBody>
      </p:sp>
      <p:cxnSp>
        <p:nvCxnSpPr>
          <p:cNvPr id="5" name="直接箭头连接符 4"/>
          <p:cNvCxnSpPr/>
          <p:nvPr/>
        </p:nvCxnSpPr>
        <p:spPr>
          <a:xfrm>
            <a:off x="839788" y="1136650"/>
            <a:ext cx="692150" cy="12700"/>
          </a:xfrm>
          <a:prstGeom prst="straightConnector1">
            <a:avLst/>
          </a:prstGeom>
          <a:ln>
            <a:solidFill>
              <a:schemeClr val="bg1"/>
            </a:solidFill>
            <a:tailEnd type="arrow" w="med" len="med"/>
          </a:ln>
        </p:spPr>
        <p:style>
          <a:lnRef idx="3">
            <a:schemeClr val="accent4"/>
          </a:lnRef>
          <a:fillRef idx="0">
            <a:schemeClr val="accent4"/>
          </a:fillRef>
          <a:effectRef idx="2">
            <a:schemeClr val="accent4"/>
          </a:effectRef>
          <a:fontRef idx="minor">
            <a:schemeClr val="tx1"/>
          </a:fontRef>
        </p:style>
      </p:cxnSp>
      <p:cxnSp>
        <p:nvCxnSpPr>
          <p:cNvPr id="6" name="直接箭头连接符 5"/>
          <p:cNvCxnSpPr/>
          <p:nvPr/>
        </p:nvCxnSpPr>
        <p:spPr>
          <a:xfrm>
            <a:off x="5016500" y="1123950"/>
            <a:ext cx="690563" cy="12700"/>
          </a:xfrm>
          <a:prstGeom prst="straightConnector1">
            <a:avLst/>
          </a:prstGeom>
          <a:ln>
            <a:solidFill>
              <a:schemeClr val="bg1"/>
            </a:solidFill>
            <a:tailEnd type="arrow" w="med" len="med"/>
          </a:ln>
        </p:spPr>
        <p:style>
          <a:lnRef idx="3">
            <a:schemeClr val="accent4"/>
          </a:lnRef>
          <a:fillRef idx="0">
            <a:schemeClr val="accent4"/>
          </a:fillRef>
          <a:effectRef idx="2">
            <a:schemeClr val="accent4"/>
          </a:effectRef>
          <a:fontRef idx="minor">
            <a:schemeClr val="tx1"/>
          </a:fontRef>
        </p:style>
      </p:cxnSp>
      <p:cxnSp>
        <p:nvCxnSpPr>
          <p:cNvPr id="8" name="直接连接符 7"/>
          <p:cNvCxnSpPr/>
          <p:nvPr/>
        </p:nvCxnSpPr>
        <p:spPr>
          <a:xfrm>
            <a:off x="2062163" y="454025"/>
            <a:ext cx="8175625"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11" name="表格 10"/>
          <p:cNvGraphicFramePr/>
          <p:nvPr/>
        </p:nvGraphicFramePr>
        <p:xfrm>
          <a:off x="47625" y="1555750"/>
          <a:ext cx="2279650" cy="5193030"/>
        </p:xfrm>
        <a:graphic>
          <a:graphicData uri="http://schemas.openxmlformats.org/drawingml/2006/table">
            <a:tbl>
              <a:tblPr firstRow="1" bandRow="1">
                <a:tableStyleId>{5C22544A-7EE6-4342-B048-85BDC9FD1C3A}</a:tableStyleId>
              </a:tblPr>
              <a:tblGrid>
                <a:gridCol w="751840"/>
                <a:gridCol w="1527810"/>
              </a:tblGrid>
              <a:tr h="776605">
                <a:tc>
                  <a:txBody>
                    <a:bodyPr/>
                    <a:p>
                      <a:pPr algn="ctr">
                        <a:buNone/>
                      </a:pPr>
                      <a:r>
                        <a:rPr lang="zh-CN" altLang="en-US" sz="2000" b="1">
                          <a:solidFill>
                            <a:schemeClr val="tx1"/>
                          </a:solidFill>
                        </a:rPr>
                        <a:t>年份</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c>
                  <a:txBody>
                    <a:bodyPr/>
                    <a:p>
                      <a:pPr algn="ctr">
                        <a:buNone/>
                      </a:pPr>
                      <a:r>
                        <a:rPr lang="en-US" altLang="zh-CN" sz="2000" b="1">
                          <a:solidFill>
                            <a:schemeClr val="tx1"/>
                          </a:solidFill>
                        </a:rPr>
                        <a:t>2017-11</a:t>
                      </a:r>
                      <a:endParaRPr lang="en-US" altLang="zh-CN"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r h="892175">
                <a:tc>
                  <a:txBody>
                    <a:bodyPr/>
                    <a:p>
                      <a:pPr algn="ctr">
                        <a:buNone/>
                      </a:pPr>
                      <a:r>
                        <a:rPr lang="zh-CN" altLang="en-US" sz="2000" b="1">
                          <a:solidFill>
                            <a:schemeClr val="tx1"/>
                          </a:solidFill>
                        </a:rPr>
                        <a:t>写作体裁</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c>
                  <a:txBody>
                    <a:bodyPr/>
                    <a:p>
                      <a:pPr algn="ctr">
                        <a:buNone/>
                      </a:pPr>
                      <a:r>
                        <a:rPr lang="zh-CN" altLang="en-US" sz="2000" b="1">
                          <a:solidFill>
                            <a:srgbClr val="C00000"/>
                          </a:solidFill>
                        </a:rPr>
                        <a:t>邀请信</a:t>
                      </a:r>
                      <a:endParaRPr lang="zh-CN" altLang="en-US" sz="2000" b="1">
                        <a:solidFill>
                          <a:srgbClr val="C00000"/>
                        </a:solidFill>
                      </a:endParaRPr>
                    </a:p>
                    <a:p>
                      <a:pPr algn="ctr">
                        <a:buNone/>
                      </a:pPr>
                      <a:r>
                        <a:rPr lang="en-US" altLang="zh-CN" sz="2000" b="1">
                          <a:solidFill>
                            <a:schemeClr val="tx1"/>
                          </a:solidFill>
                        </a:rPr>
                        <a:t>7.1</a:t>
                      </a:r>
                      <a:endParaRPr lang="en-US" altLang="zh-CN"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r h="1164590">
                <a:tc>
                  <a:txBody>
                    <a:bodyPr/>
                    <a:p>
                      <a:pPr algn="ctr">
                        <a:buNone/>
                      </a:pPr>
                      <a:r>
                        <a:rPr lang="zh-CN" altLang="en-US" sz="2000" b="1">
                          <a:solidFill>
                            <a:schemeClr val="tx1"/>
                          </a:solidFill>
                        </a:rPr>
                        <a:t>背景信息</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c>
                  <a:txBody>
                    <a:bodyPr/>
                    <a:p>
                      <a:pPr algn="ctr">
                        <a:buClrTx/>
                        <a:buSzTx/>
                        <a:buFontTx/>
                        <a:buNone/>
                      </a:pPr>
                      <a:r>
                        <a:rPr lang="zh-CN" altLang="en-US" sz="2000" b="1">
                          <a:solidFill>
                            <a:schemeClr val="tx1"/>
                          </a:solidFill>
                        </a:rPr>
                        <a:t>邀请</a:t>
                      </a:r>
                      <a:r>
                        <a:rPr lang="zh-CN" altLang="en-US" sz="2000" b="1">
                          <a:solidFill>
                            <a:srgbClr val="C00000"/>
                          </a:solidFill>
                        </a:rPr>
                        <a:t>外教</a:t>
                      </a:r>
                      <a:r>
                        <a:rPr lang="zh-CN" altLang="en-US" sz="2000" b="1">
                          <a:solidFill>
                            <a:schemeClr val="tx1"/>
                          </a:solidFill>
                        </a:rPr>
                        <a:t>到家过春节</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r h="937895">
                <a:tc>
                  <a:txBody>
                    <a:bodyPr/>
                    <a:p>
                      <a:pPr algn="ctr">
                        <a:buNone/>
                      </a:pPr>
                      <a:r>
                        <a:rPr lang="zh-CN" altLang="en-US" sz="2000" b="1">
                          <a:solidFill>
                            <a:schemeClr val="tx1"/>
                          </a:solidFill>
                        </a:rPr>
                        <a:t>开放要点</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c>
                  <a:txBody>
                    <a:bodyPr/>
                    <a:p>
                      <a:pPr algn="ctr">
                        <a:buNone/>
                      </a:pPr>
                      <a:r>
                        <a:rPr lang="zh-CN" altLang="en-US" sz="2000" b="1">
                          <a:solidFill>
                            <a:schemeClr val="accent2">
                              <a:lumMod val="75000"/>
                            </a:schemeClr>
                          </a:solidFill>
                        </a:rPr>
                        <a:t>春节活动安排</a:t>
                      </a:r>
                      <a:endParaRPr lang="zh-CN" altLang="en-US" sz="2000" b="1">
                        <a:solidFill>
                          <a:schemeClr val="accent2">
                            <a:lumMod val="75000"/>
                          </a:schemeClr>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r h="1421765">
                <a:tc>
                  <a:txBody>
                    <a:bodyPr/>
                    <a:p>
                      <a:pPr algn="ctr">
                        <a:buNone/>
                      </a:pPr>
                      <a:r>
                        <a:rPr lang="zh-CN" altLang="en-US" sz="2000" b="1">
                          <a:solidFill>
                            <a:schemeClr val="tx1"/>
                          </a:solidFill>
                        </a:rPr>
                        <a:t>素养体现</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c>
                  <a:txBody>
                    <a:bodyPr/>
                    <a:p>
                      <a:pPr algn="ctr">
                        <a:buNone/>
                      </a:pPr>
                      <a:r>
                        <a:rPr lang="zh-CN" altLang="en-US" sz="2000" b="1">
                          <a:solidFill>
                            <a:schemeClr val="tx1"/>
                          </a:solidFill>
                        </a:rPr>
                        <a:t>文化输出和交流意识</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bl>
          </a:graphicData>
        </a:graphic>
      </p:graphicFrame>
      <p:cxnSp>
        <p:nvCxnSpPr>
          <p:cNvPr id="4" name="直接连接符 3"/>
          <p:cNvCxnSpPr/>
          <p:nvPr/>
        </p:nvCxnSpPr>
        <p:spPr>
          <a:xfrm>
            <a:off x="125413" y="527050"/>
            <a:ext cx="8175625" cy="0"/>
          </a:xfrm>
          <a:prstGeom prst="line">
            <a:avLst/>
          </a:prstGeom>
          <a:ln>
            <a:solidFill>
              <a:schemeClr val="bg2">
                <a:lumMod val="60000"/>
                <a:lumOff val="40000"/>
              </a:schemeClr>
            </a:solidFill>
          </a:ln>
        </p:spPr>
        <p:style>
          <a:lnRef idx="1">
            <a:schemeClr val="dk1"/>
          </a:lnRef>
          <a:fillRef idx="0">
            <a:schemeClr val="dk1"/>
          </a:fillRef>
          <a:effectRef idx="0">
            <a:schemeClr val="dk1"/>
          </a:effectRef>
          <a:fontRef idx="minor">
            <a:schemeClr val="tx1"/>
          </a:fontRef>
        </p:style>
      </p:cxnSp>
      <p:sp>
        <p:nvSpPr>
          <p:cNvPr id="7" name="圆角矩形 6"/>
          <p:cNvSpPr/>
          <p:nvPr/>
        </p:nvSpPr>
        <p:spPr>
          <a:xfrm>
            <a:off x="2476500" y="1475105"/>
            <a:ext cx="3600450" cy="32854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marL="342900" indent="-342900" algn="l" fontAlgn="base">
              <a:buFont typeface="Arial" panose="020B0604020202020204" pitchFamily="34" charset="0"/>
              <a:buChar char="•"/>
            </a:pPr>
            <a:r>
              <a:rPr lang="en-US" altLang="zh-CN" sz="2400" b="1" strike="noStrike" noProof="1">
                <a:solidFill>
                  <a:schemeClr val="tx1"/>
                </a:solidFill>
              </a:rPr>
              <a:t>seeing films</a:t>
            </a:r>
            <a:endParaRPr lang="en-US" altLang="zh-CN" sz="2400" b="1" strike="noStrike" noProof="1">
              <a:solidFill>
                <a:schemeClr val="tx1"/>
              </a:solidFill>
            </a:endParaRPr>
          </a:p>
          <a:p>
            <a:pPr marL="342900" indent="-342900" algn="l" fontAlgn="base">
              <a:buFont typeface="Arial" panose="020B0604020202020204" pitchFamily="34" charset="0"/>
              <a:buChar char="•"/>
            </a:pPr>
            <a:r>
              <a:rPr lang="en-US" altLang="zh-CN" sz="2400" b="1" strike="noStrike" noProof="1">
                <a:solidFill>
                  <a:schemeClr val="tx1"/>
                </a:solidFill>
              </a:rPr>
              <a:t>playing computer games</a:t>
            </a:r>
            <a:endParaRPr lang="en-US" altLang="zh-CN" sz="2400" b="1" strike="noStrike" noProof="1">
              <a:solidFill>
                <a:schemeClr val="tx1"/>
              </a:solidFill>
            </a:endParaRPr>
          </a:p>
          <a:p>
            <a:pPr marL="342900" indent="-342900" algn="l" fontAlgn="base">
              <a:buFont typeface="Arial" panose="020B0604020202020204" pitchFamily="34" charset="0"/>
              <a:buChar char="•"/>
            </a:pPr>
            <a:r>
              <a:rPr lang="en-US" altLang="zh-CN" sz="2400" b="1" strike="noStrike" noProof="1">
                <a:solidFill>
                  <a:schemeClr val="tx1"/>
                </a:solidFill>
              </a:rPr>
              <a:t>singing and dancing</a:t>
            </a:r>
            <a:endParaRPr lang="en-US" altLang="zh-CN" sz="2400" b="1" strike="noStrike" noProof="1">
              <a:solidFill>
                <a:schemeClr val="tx1"/>
              </a:solidFill>
            </a:endParaRPr>
          </a:p>
        </p:txBody>
      </p:sp>
      <p:sp>
        <p:nvSpPr>
          <p:cNvPr id="8220" name="文本框 9"/>
          <p:cNvSpPr txBox="1"/>
          <p:nvPr/>
        </p:nvSpPr>
        <p:spPr>
          <a:xfrm>
            <a:off x="6280150" y="1900555"/>
            <a:ext cx="1501775" cy="1198563"/>
          </a:xfrm>
          <a:prstGeom prst="rect">
            <a:avLst/>
          </a:prstGeom>
          <a:noFill/>
          <a:ln w="9525">
            <a:noFill/>
          </a:ln>
        </p:spPr>
        <p:txBody>
          <a:bodyPr wrap="square" anchor="t" anchorCtr="0">
            <a:spAutoFit/>
          </a:bodyPr>
          <a:p>
            <a:r>
              <a:rPr lang="en-US" altLang="zh-CN" sz="7200" b="1">
                <a:solidFill>
                  <a:schemeClr val="bg1"/>
                </a:solidFill>
                <a:latin typeface="Arial" panose="020B0604020202020204" pitchFamily="34" charset="0"/>
                <a:ea typeface="宋体" panose="02010600030101010101" pitchFamily="2" charset="-122"/>
              </a:rPr>
              <a:t>VS</a:t>
            </a:r>
            <a:endParaRPr lang="en-US" altLang="zh-CN" sz="7200" b="1">
              <a:solidFill>
                <a:schemeClr val="bg1"/>
              </a:solidFill>
              <a:latin typeface="Arial" panose="020B0604020202020204" pitchFamily="34" charset="0"/>
              <a:ea typeface="宋体" panose="02010600030101010101" pitchFamily="2" charset="-122"/>
            </a:endParaRPr>
          </a:p>
        </p:txBody>
      </p:sp>
      <p:sp>
        <p:nvSpPr>
          <p:cNvPr id="13" name="圆角矩形 12"/>
          <p:cNvSpPr/>
          <p:nvPr/>
        </p:nvSpPr>
        <p:spPr>
          <a:xfrm>
            <a:off x="8220075" y="1422400"/>
            <a:ext cx="3600450" cy="35794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marL="342900" indent="-342900" algn="l" fontAlgn="base">
              <a:buClrTx/>
              <a:buSzTx/>
              <a:buFont typeface="Arial" panose="020B0604020202020204" pitchFamily="34" charset="0"/>
              <a:buChar char="•"/>
            </a:pPr>
            <a:r>
              <a:rPr lang="en-US" altLang="zh-CN" sz="2400" b="1" strike="noStrike" noProof="1">
                <a:solidFill>
                  <a:schemeClr val="tx1"/>
                </a:solidFill>
              </a:rPr>
              <a:t>making dumplings</a:t>
            </a:r>
            <a:endParaRPr lang="en-US" altLang="zh-CN" sz="2400" b="1" strike="noStrike" noProof="1">
              <a:solidFill>
                <a:schemeClr val="tx1"/>
              </a:solidFill>
            </a:endParaRPr>
          </a:p>
          <a:p>
            <a:pPr marL="342900" indent="-342900" algn="l" fontAlgn="base">
              <a:buClrTx/>
              <a:buSzTx/>
              <a:buFont typeface="Arial" panose="020B0604020202020204" pitchFamily="34" charset="0"/>
              <a:buChar char="•"/>
            </a:pPr>
            <a:r>
              <a:rPr lang="en-US" altLang="zh-CN" sz="2400" b="1" strike="noStrike" noProof="1">
                <a:solidFill>
                  <a:schemeClr val="tx1"/>
                </a:solidFill>
              </a:rPr>
              <a:t>red paper cutting</a:t>
            </a:r>
            <a:endParaRPr lang="en-US" altLang="zh-CN" sz="2400" b="1" strike="noStrike" noProof="1">
              <a:solidFill>
                <a:schemeClr val="tx1"/>
              </a:solidFill>
            </a:endParaRPr>
          </a:p>
          <a:p>
            <a:pPr marL="342900" indent="-342900" algn="l" fontAlgn="base">
              <a:buClrTx/>
              <a:buSzTx/>
              <a:buFont typeface="Arial" panose="020B0604020202020204" pitchFamily="34" charset="0"/>
              <a:buChar char="•"/>
            </a:pPr>
            <a:r>
              <a:rPr lang="en-US" altLang="zh-CN" sz="2400" b="1" strike="noStrike" noProof="1">
                <a:solidFill>
                  <a:schemeClr val="tx1"/>
                </a:solidFill>
              </a:rPr>
              <a:t>taste local flavor snacks</a:t>
            </a:r>
            <a:endParaRPr lang="en-US" altLang="zh-CN" sz="2400" b="1" strike="noStrike" noProof="1">
              <a:solidFill>
                <a:schemeClr val="tx1"/>
              </a:solidFill>
            </a:endParaRPr>
          </a:p>
          <a:p>
            <a:pPr marL="342900" indent="-342900" algn="l" fontAlgn="base">
              <a:buClrTx/>
              <a:buSzTx/>
              <a:buFont typeface="Arial" panose="020B0604020202020204" pitchFamily="34" charset="0"/>
              <a:buChar char="•"/>
            </a:pPr>
            <a:r>
              <a:rPr lang="en-US" altLang="zh-CN" sz="2400" b="1" strike="noStrike" noProof="1">
                <a:solidFill>
                  <a:schemeClr val="tx1"/>
                </a:solidFill>
              </a:rPr>
              <a:t>family reunion dinner</a:t>
            </a:r>
            <a:endParaRPr lang="en-US" altLang="zh-CN" sz="2400" b="1" strike="noStrike" noProof="1">
              <a:solidFill>
                <a:schemeClr val="tx1"/>
              </a:solidFill>
            </a:endParaRPr>
          </a:p>
          <a:p>
            <a:pPr marL="342900" indent="-342900" algn="l" fontAlgn="base">
              <a:buClrTx/>
              <a:buSzTx/>
              <a:buFont typeface="Arial" panose="020B0604020202020204" pitchFamily="34" charset="0"/>
              <a:buChar char="•"/>
            </a:pPr>
            <a:r>
              <a:rPr lang="en-US" altLang="zh-CN" sz="2400" b="1" strike="noStrike" noProof="1">
                <a:solidFill>
                  <a:schemeClr val="tx1"/>
                </a:solidFill>
              </a:rPr>
              <a:t>go to the temple fair</a:t>
            </a:r>
            <a:endParaRPr lang="en-US" altLang="zh-CN" sz="2400" b="1" strike="noStrike" noProof="1">
              <a:solidFill>
                <a:schemeClr val="tx1"/>
              </a:solidFill>
            </a:endParaRPr>
          </a:p>
          <a:p>
            <a:pPr marL="342900" indent="-342900" algn="l" fontAlgn="base">
              <a:buClrTx/>
              <a:buSzTx/>
              <a:buFont typeface="Arial" panose="020B0604020202020204" pitchFamily="34" charset="0"/>
              <a:buChar char="•"/>
            </a:pPr>
            <a:r>
              <a:rPr lang="en-US" altLang="zh-CN" sz="2400" b="1" strike="noStrike" noProof="1">
                <a:solidFill>
                  <a:schemeClr val="tx1"/>
                </a:solidFill>
              </a:rPr>
              <a:t>set off fireworks</a:t>
            </a:r>
            <a:endParaRPr lang="en-US" altLang="zh-CN" sz="2400" b="1" strike="noStrike" noProof="1">
              <a:solidFill>
                <a:schemeClr val="tx1"/>
              </a:solidFill>
            </a:endParaRPr>
          </a:p>
        </p:txBody>
      </p:sp>
      <p:sp>
        <p:nvSpPr>
          <p:cNvPr id="9" name="文本框 8"/>
          <p:cNvSpPr txBox="1"/>
          <p:nvPr/>
        </p:nvSpPr>
        <p:spPr>
          <a:xfrm>
            <a:off x="2327275" y="5253990"/>
            <a:ext cx="9364980" cy="1198880"/>
          </a:xfrm>
          <a:prstGeom prst="rect">
            <a:avLst/>
          </a:prstGeom>
          <a:noFill/>
        </p:spPr>
        <p:txBody>
          <a:bodyPr wrap="none" rtlCol="0">
            <a:spAutoFit/>
          </a:bodyPr>
          <a:p>
            <a:pPr algn="l" eaLnBrk="1" hangingPunct="1"/>
            <a:r>
              <a:rPr sz="2400" b="1" dirty="0">
                <a:solidFill>
                  <a:schemeClr val="bg1"/>
                </a:solidFill>
                <a:latin typeface="微软雅黑" panose="020B0503020204020204" charset="-122"/>
                <a:sym typeface="+mn-ea"/>
              </a:rPr>
              <a:t>最能成功邀请的活动</a:t>
            </a:r>
            <a:r>
              <a:rPr lang="zh-CN" sz="2400" b="1" dirty="0">
                <a:solidFill>
                  <a:schemeClr val="bg1"/>
                </a:solidFill>
                <a:latin typeface="微软雅黑" panose="020B0503020204020204" charset="-122"/>
                <a:sym typeface="+mn-ea"/>
              </a:rPr>
              <a:t>安排</a:t>
            </a:r>
            <a:r>
              <a:rPr sz="2400" b="1" dirty="0">
                <a:solidFill>
                  <a:schemeClr val="bg1"/>
                </a:solidFill>
                <a:latin typeface="微软雅黑" panose="020B0503020204020204" charset="-122"/>
                <a:sym typeface="+mn-ea"/>
              </a:rPr>
              <a:t>应</a:t>
            </a:r>
            <a:r>
              <a:rPr lang="zh-CN" sz="2400" b="1" dirty="0">
                <a:solidFill>
                  <a:schemeClr val="bg1"/>
                </a:solidFill>
                <a:latin typeface="微软雅黑" panose="020B0503020204020204" charset="-122"/>
                <a:sym typeface="+mn-ea"/>
              </a:rPr>
              <a:t>是</a:t>
            </a:r>
            <a:r>
              <a:rPr sz="2400" b="1" dirty="0">
                <a:solidFill>
                  <a:schemeClr val="bg1"/>
                </a:solidFill>
                <a:latin typeface="微软雅黑" panose="020B0503020204020204" charset="-122"/>
                <a:sym typeface="+mn-ea"/>
              </a:rPr>
              <a:t>外教</a:t>
            </a:r>
            <a:r>
              <a:rPr lang="zh-CN" sz="2400" b="1" dirty="0">
                <a:solidFill>
                  <a:schemeClr val="bg1"/>
                </a:solidFill>
                <a:latin typeface="微软雅黑" panose="020B0503020204020204" charset="-122"/>
                <a:sym typeface="+mn-ea"/>
              </a:rPr>
              <a:t>感兴趣的，</a:t>
            </a:r>
            <a:r>
              <a:rPr sz="2400" b="1" dirty="0">
                <a:solidFill>
                  <a:schemeClr val="bg1"/>
                </a:solidFill>
                <a:latin typeface="微软雅黑" panose="020B0503020204020204" charset="-122"/>
                <a:sym typeface="+mn-ea"/>
              </a:rPr>
              <a:t>体现民风民俗</a:t>
            </a:r>
            <a:r>
              <a:rPr lang="zh-CN" sz="2400" b="1" dirty="0">
                <a:solidFill>
                  <a:schemeClr val="bg1"/>
                </a:solidFill>
                <a:latin typeface="微软雅黑" panose="020B0503020204020204" charset="-122"/>
                <a:sym typeface="+mn-ea"/>
              </a:rPr>
              <a:t>的</a:t>
            </a:r>
            <a:r>
              <a:rPr sz="2400" b="1" dirty="0">
                <a:solidFill>
                  <a:schemeClr val="bg1"/>
                </a:solidFill>
                <a:latin typeface="微软雅黑" panose="020B0503020204020204" charset="-122"/>
                <a:sym typeface="+mn-ea"/>
              </a:rPr>
              <a:t>，</a:t>
            </a:r>
            <a:endParaRPr sz="2400" b="1" dirty="0">
              <a:solidFill>
                <a:schemeClr val="bg1"/>
              </a:solidFill>
              <a:latin typeface="微软雅黑" panose="020B0503020204020204" charset="-122"/>
              <a:sym typeface="+mn-ea"/>
            </a:endParaRPr>
          </a:p>
          <a:p>
            <a:pPr algn="l" eaLnBrk="1" hangingPunct="1"/>
            <a:r>
              <a:rPr sz="2400" b="1" dirty="0">
                <a:solidFill>
                  <a:schemeClr val="bg1"/>
                </a:solidFill>
                <a:latin typeface="微软雅黑" panose="020B0503020204020204" charset="-122"/>
                <a:sym typeface="+mn-ea"/>
              </a:rPr>
              <a:t>体现文化自信</a:t>
            </a:r>
            <a:r>
              <a:rPr lang="zh-CN" sz="2400" b="1" dirty="0">
                <a:solidFill>
                  <a:schemeClr val="bg1"/>
                </a:solidFill>
                <a:latin typeface="微软雅黑" panose="020B0503020204020204" charset="-122"/>
                <a:sym typeface="+mn-ea"/>
              </a:rPr>
              <a:t>。活动行程安排上要合理拓展，具有“传播中华文化、</a:t>
            </a:r>
            <a:endParaRPr lang="zh-CN" sz="2400" b="1" dirty="0">
              <a:solidFill>
                <a:schemeClr val="bg1"/>
              </a:solidFill>
              <a:latin typeface="微软雅黑" panose="020B0503020204020204" charset="-122"/>
              <a:sym typeface="+mn-ea"/>
            </a:endParaRPr>
          </a:p>
          <a:p>
            <a:pPr algn="l" eaLnBrk="1" hangingPunct="1"/>
            <a:r>
              <a:rPr lang="zh-CN" sz="2400" b="1" dirty="0">
                <a:solidFill>
                  <a:schemeClr val="bg1"/>
                </a:solidFill>
                <a:latin typeface="微软雅黑" panose="020B0503020204020204" charset="-122"/>
                <a:sym typeface="+mn-ea"/>
              </a:rPr>
              <a:t>讲述中国故事”的意识和能力。</a:t>
            </a:r>
            <a:endParaRPr lang="zh-CN" altLang="en-US" sz="2400" b="1" dirty="0">
              <a:solidFill>
                <a:schemeClr val="bg1"/>
              </a:solidFill>
              <a:latin typeface="微软雅黑" panose="020B050302020402020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ox(in)">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8220"/>
                                        </p:tgtEl>
                                        <p:attrNameLst>
                                          <p:attrName>style.visibility</p:attrName>
                                        </p:attrNameLst>
                                      </p:cBhvr>
                                      <p:to>
                                        <p:strVal val="visible"/>
                                      </p:to>
                                    </p:set>
                                    <p:anim calcmode="lin" valueType="num">
                                      <p:cBhvr>
                                        <p:cTn id="12" dur="1000" fill="hold"/>
                                        <p:tgtEl>
                                          <p:spTgt spid="8220"/>
                                        </p:tgtEl>
                                        <p:attrNameLst>
                                          <p:attrName>ppt_w</p:attrName>
                                        </p:attrNameLst>
                                      </p:cBhvr>
                                      <p:tavLst>
                                        <p:tav tm="0">
                                          <p:val>
                                            <p:strVal val="#ppt_w*0.70"/>
                                          </p:val>
                                        </p:tav>
                                        <p:tav tm="100000">
                                          <p:val>
                                            <p:strVal val="#ppt_w"/>
                                          </p:val>
                                        </p:tav>
                                      </p:tavLst>
                                    </p:anim>
                                    <p:anim calcmode="lin" valueType="num">
                                      <p:cBhvr>
                                        <p:cTn id="13" dur="1000" fill="hold"/>
                                        <p:tgtEl>
                                          <p:spTgt spid="8220"/>
                                        </p:tgtEl>
                                        <p:attrNameLst>
                                          <p:attrName>ppt_h</p:attrName>
                                        </p:attrNameLst>
                                      </p:cBhvr>
                                      <p:tavLst>
                                        <p:tav tm="0">
                                          <p:val>
                                            <p:strVal val="#ppt_h"/>
                                          </p:val>
                                        </p:tav>
                                        <p:tav tm="100000">
                                          <p:val>
                                            <p:strVal val="#ppt_h"/>
                                          </p:val>
                                        </p:tav>
                                      </p:tavLst>
                                    </p:anim>
                                    <p:animEffect transition="in" filter="fade">
                                      <p:cBhvr>
                                        <p:cTn id="14" dur="1000"/>
                                        <p:tgtEl>
                                          <p:spTgt spid="8220"/>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9"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ppt_x</p:attrName>
                                        </p:attrNameLst>
                                      </p:cBhvr>
                                      <p:tavLst>
                                        <p:tav tm="0">
                                          <p:val>
                                            <p:strVal val="#ppt_x-.2"/>
                                          </p:val>
                                        </p:tav>
                                        <p:tav tm="100000">
                                          <p:val>
                                            <p:strVal val="#ppt_x"/>
                                          </p:val>
                                        </p:tav>
                                      </p:tavLst>
                                    </p:anim>
                                    <p:anim calcmode="lin" valueType="num">
                                      <p:cBhvr>
                                        <p:cTn id="24" dur="1000" fill="hold"/>
                                        <p:tgtEl>
                                          <p:spTgt spid="9"/>
                                        </p:tgtEl>
                                        <p:attrNameLst>
                                          <p:attrName>ppt_y</p:attrName>
                                        </p:attrNameLst>
                                      </p:cBhvr>
                                      <p:tavLst>
                                        <p:tav tm="0">
                                          <p:val>
                                            <p:strVal val="#ppt_y"/>
                                          </p:val>
                                        </p:tav>
                                        <p:tav tm="100000">
                                          <p:val>
                                            <p:strVal val="#ppt_y"/>
                                          </p:val>
                                        </p:tav>
                                      </p:tavLst>
                                    </p:anim>
                                    <p:animEffect transition="in" filter="wipe(right)" prLst="gradientSize: 0.1">
                                      <p:cBhvr>
                                        <p:cTn id="25" dur="10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29" presetClass="entr" presetSubtype="0" fill="hold" grpId="0" nodeType="clickEffect">
                                  <p:stCondLst>
                                    <p:cond delay="0"/>
                                  </p:stCondLst>
                                  <p:childTnLst>
                                    <p:set>
                                      <p:cBhvr>
                                        <p:cTn id="29" dur="1" fill="hold">
                                          <p:stCondLst>
                                            <p:cond delay="0"/>
                                          </p:stCondLst>
                                        </p:cTn>
                                        <p:tgtEl>
                                          <p:spTgt spid="2"/>
                                        </p:tgtEl>
                                        <p:attrNameLst>
                                          <p:attrName>style.visibility</p:attrName>
                                        </p:attrNameLst>
                                      </p:cBhvr>
                                      <p:to>
                                        <p:strVal val="visible"/>
                                      </p:to>
                                    </p:set>
                                    <p:anim calcmode="lin" valueType="num">
                                      <p:cBhvr>
                                        <p:cTn id="30" dur="1000" fill="hold"/>
                                        <p:tgtEl>
                                          <p:spTgt spid="2"/>
                                        </p:tgtEl>
                                        <p:attrNameLst>
                                          <p:attrName>ppt_x</p:attrName>
                                        </p:attrNameLst>
                                      </p:cBhvr>
                                      <p:tavLst>
                                        <p:tav tm="0">
                                          <p:val>
                                            <p:strVal val="#ppt_x-.2"/>
                                          </p:val>
                                        </p:tav>
                                        <p:tav tm="100000">
                                          <p:val>
                                            <p:strVal val="#ppt_x"/>
                                          </p:val>
                                        </p:tav>
                                      </p:tavLst>
                                    </p:anim>
                                    <p:anim calcmode="lin" valueType="num">
                                      <p:cBhvr>
                                        <p:cTn id="31" dur="1000" fill="hold"/>
                                        <p:tgtEl>
                                          <p:spTgt spid="2"/>
                                        </p:tgtEl>
                                        <p:attrNameLst>
                                          <p:attrName>ppt_y</p:attrName>
                                        </p:attrNameLst>
                                      </p:cBhvr>
                                      <p:tavLst>
                                        <p:tav tm="0">
                                          <p:val>
                                            <p:strVal val="#ppt_y"/>
                                          </p:val>
                                        </p:tav>
                                        <p:tav tm="100000">
                                          <p:val>
                                            <p:strVal val="#ppt_y"/>
                                          </p:val>
                                        </p:tav>
                                      </p:tavLst>
                                    </p:anim>
                                    <p:animEffect transition="in" filter="wipe(right)" prLst="gradientSize: 0.1">
                                      <p:cBhvr>
                                        <p:cTn id="32"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1"/>
      <p:bldP spid="13" grpId="0" bldLvl="0" animBg="1"/>
      <p:bldP spid="13" grpId="1" animBg="1"/>
      <p:bldP spid="8220" grpId="0"/>
      <p:bldP spid="9" grpId="0"/>
      <p:bldP spid="2" grpId="0"/>
      <p:bldP spid="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9210" y="0"/>
            <a:ext cx="12134215" cy="6492875"/>
          </a:xfrm>
          <a:prstGeom prst="rect">
            <a:avLst/>
          </a:prstGeom>
          <a:noFill/>
        </p:spPr>
        <p:txBody>
          <a:bodyPr wrap="square" rtlCol="0">
            <a:spAutoFit/>
          </a:bodyPr>
          <a:p>
            <a:r>
              <a:rPr lang="zh-CN" altLang="en-US" sz="3200">
                <a:latin typeface="Times New Roman" panose="02020603050405020304" charset="0"/>
                <a:cs typeface="Times New Roman" panose="02020603050405020304" charset="0"/>
              </a:rPr>
              <a:t>Dear George,</a:t>
            </a:r>
            <a:endParaRPr lang="zh-CN" altLang="en-US" sz="3200">
              <a:latin typeface="Times New Roman" panose="02020603050405020304" charset="0"/>
              <a:cs typeface="Times New Roman" panose="02020603050405020304" charset="0"/>
            </a:endParaRPr>
          </a:p>
          <a:p>
            <a:r>
              <a:rPr lang="en-US" altLang="zh-CN" sz="3200">
                <a:latin typeface="Times New Roman" panose="02020603050405020304" charset="0"/>
                <a:cs typeface="Times New Roman" panose="02020603050405020304" charset="0"/>
              </a:rPr>
              <a:t>  </a:t>
            </a:r>
            <a:r>
              <a:rPr lang="zh-CN" altLang="en-US" sz="3200">
                <a:latin typeface="Times New Roman" panose="02020603050405020304" charset="0"/>
                <a:cs typeface="Times New Roman" panose="02020603050405020304" charset="0"/>
              </a:rPr>
              <a:t>I hope this mail finds you well. I'm writing to </a:t>
            </a:r>
            <a:r>
              <a:rPr lang="zh-CN" altLang="en-US" sz="3200">
                <a:solidFill>
                  <a:srgbClr val="FF0000"/>
                </a:solidFill>
                <a:latin typeface="Times New Roman" panose="02020603050405020304" charset="0"/>
                <a:cs typeface="Times New Roman" panose="02020603050405020304" charset="0"/>
              </a:rPr>
              <a:t>inform</a:t>
            </a:r>
            <a:r>
              <a:rPr lang="zh-CN" altLang="en-US" sz="3200">
                <a:latin typeface="Times New Roman" panose="02020603050405020304" charset="0"/>
                <a:cs typeface="Times New Roman" panose="02020603050405020304" charset="0"/>
              </a:rPr>
              <a:t> you of the approaching </a:t>
            </a:r>
            <a:r>
              <a:rPr lang="zh-CN" altLang="en-US" sz="3200">
                <a:solidFill>
                  <a:srgbClr val="FF0000"/>
                </a:solidFill>
                <a:latin typeface="Times New Roman" panose="02020603050405020304" charset="0"/>
                <a:cs typeface="Times New Roman" panose="02020603050405020304" charset="0"/>
              </a:rPr>
              <a:t>Chinese speech contest</a:t>
            </a:r>
            <a:r>
              <a:rPr lang="zh-CN" altLang="en-US" sz="3200">
                <a:latin typeface="Times New Roman" panose="02020603050405020304" charset="0"/>
                <a:cs typeface="Times New Roman" panose="02020603050405020304" charset="0"/>
              </a:rPr>
              <a:t>, which is </a:t>
            </a:r>
            <a:r>
              <a:rPr lang="zh-CN" altLang="en-US" sz="3200">
                <a:solidFill>
                  <a:srgbClr val="FF0000"/>
                </a:solidFill>
                <a:latin typeface="Times New Roman" panose="02020603050405020304" charset="0"/>
                <a:cs typeface="Times New Roman" panose="02020603050405020304" charset="0"/>
              </a:rPr>
              <a:t>organized</a:t>
            </a:r>
            <a:r>
              <a:rPr lang="zh-CN" altLang="en-US" sz="3200">
                <a:latin typeface="Times New Roman" panose="02020603050405020304" charset="0"/>
                <a:cs typeface="Times New Roman" panose="02020603050405020304" charset="0"/>
              </a:rPr>
              <a:t> annually </a:t>
            </a:r>
            <a:r>
              <a:rPr lang="zh-CN" altLang="en-US" sz="3200">
                <a:solidFill>
                  <a:srgbClr val="FF0000"/>
                </a:solidFill>
                <a:latin typeface="Times New Roman" panose="02020603050405020304" charset="0"/>
                <a:cs typeface="Times New Roman" panose="02020603050405020304" charset="0"/>
              </a:rPr>
              <a:t>for foreign students</a:t>
            </a:r>
            <a:r>
              <a:rPr lang="zh-CN" altLang="en-US" sz="3200">
                <a:latin typeface="Times New Roman" panose="02020603050405020304" charset="0"/>
                <a:cs typeface="Times New Roman" panose="02020603050405020304" charset="0"/>
              </a:rPr>
              <a:t>.</a:t>
            </a:r>
            <a:endParaRPr lang="zh-CN" altLang="en-US" sz="3200">
              <a:latin typeface="Times New Roman" panose="02020603050405020304" charset="0"/>
              <a:cs typeface="Times New Roman" panose="02020603050405020304" charset="0"/>
            </a:endParaRPr>
          </a:p>
          <a:p>
            <a:r>
              <a:rPr lang="en-US" altLang="zh-CN" sz="3200">
                <a:latin typeface="Times New Roman" panose="02020603050405020304" charset="0"/>
                <a:cs typeface="Times New Roman" panose="02020603050405020304" charset="0"/>
              </a:rPr>
              <a:t>  </a:t>
            </a:r>
            <a:r>
              <a:rPr lang="zh-CN" altLang="en-US" sz="3200">
                <a:latin typeface="Times New Roman" panose="02020603050405020304" charset="0"/>
                <a:cs typeface="Times New Roman" panose="02020603050405020304" charset="0"/>
              </a:rPr>
              <a:t>Scheduled to be held at</a:t>
            </a:r>
            <a:r>
              <a:rPr lang="zh-CN" altLang="en-US" sz="3200">
                <a:solidFill>
                  <a:srgbClr val="FF0000"/>
                </a:solidFill>
                <a:latin typeface="Times New Roman" panose="02020603050405020304" charset="0"/>
                <a:cs typeface="Times New Roman" panose="02020603050405020304" charset="0"/>
              </a:rPr>
              <a:t> 2:00 pm this Saturday at the auditorium, the event will last approximately 3 hours</a:t>
            </a:r>
            <a:r>
              <a:rPr lang="zh-CN" altLang="en-US" sz="3200">
                <a:latin typeface="Times New Roman" panose="02020603050405020304" charset="0"/>
                <a:cs typeface="Times New Roman" panose="02020603050405020304" charset="0"/>
              </a:rPr>
              <a:t>. Aiming to </a:t>
            </a:r>
            <a:r>
              <a:rPr lang="zh-CN" altLang="en-US" sz="3200">
                <a:solidFill>
                  <a:srgbClr val="FF0000"/>
                </a:solidFill>
                <a:latin typeface="Times New Roman" panose="02020603050405020304" charset="0"/>
                <a:cs typeface="Times New Roman" panose="02020603050405020304" charset="0"/>
              </a:rPr>
              <a:t>promote the cross-cultural communicating</a:t>
            </a:r>
            <a:r>
              <a:rPr lang="zh-CN" altLang="en-US" sz="3200">
                <a:latin typeface="Times New Roman" panose="02020603050405020304" charset="0"/>
                <a:cs typeface="Times New Roman" panose="02020603050405020304" charset="0"/>
              </a:rPr>
              <a:t>, the competition will focus on </a:t>
            </a:r>
            <a:r>
              <a:rPr lang="zh-CN" altLang="en-US" sz="3200">
                <a:solidFill>
                  <a:srgbClr val="FF0000"/>
                </a:solidFill>
                <a:latin typeface="Times New Roman" panose="02020603050405020304" charset="0"/>
                <a:cs typeface="Times New Roman" panose="02020603050405020304" charset="0"/>
              </a:rPr>
              <a:t>the theme of “My Comprehension of Chinese Culture</a:t>
            </a:r>
            <a:r>
              <a:rPr lang="zh-CN" altLang="en-US" sz="3200">
                <a:latin typeface="Times New Roman" panose="02020603050405020304" charset="0"/>
                <a:cs typeface="Times New Roman" panose="02020603050405020304" charset="0"/>
              </a:rPr>
              <a:t>”. </a:t>
            </a:r>
            <a:r>
              <a:rPr lang="zh-CN" altLang="en-US" sz="3200">
                <a:solidFill>
                  <a:srgbClr val="FF0000"/>
                </a:solidFill>
                <a:latin typeface="Times New Roman" panose="02020603050405020304" charset="0"/>
                <a:cs typeface="Times New Roman" panose="02020603050405020304" charset="0"/>
              </a:rPr>
              <a:t>Given that考虑到 you are a keen enthusiast </a:t>
            </a:r>
            <a:r>
              <a:rPr lang="zh-CN" altLang="en-US" sz="3200">
                <a:latin typeface="Times New Roman" panose="02020603050405020304" charset="0"/>
                <a:cs typeface="Times New Roman" panose="02020603050405020304" charset="0"/>
              </a:rPr>
              <a:t>for traditional Chinese culture with proficiency in authentic Chinese, I'm</a:t>
            </a:r>
            <a:r>
              <a:rPr lang="zh-CN" altLang="en-US" sz="3200">
                <a:solidFill>
                  <a:srgbClr val="FF0000"/>
                </a:solidFill>
                <a:latin typeface="Times New Roman" panose="02020603050405020304" charset="0"/>
                <a:cs typeface="Times New Roman" panose="02020603050405020304" charset="0"/>
              </a:rPr>
              <a:t> earnestly inviting</a:t>
            </a:r>
            <a:r>
              <a:rPr lang="zh-CN" altLang="en-US" sz="3200">
                <a:latin typeface="Times New Roman" panose="02020603050405020304" charset="0"/>
                <a:cs typeface="Times New Roman" panose="02020603050405020304" charset="0"/>
              </a:rPr>
              <a:t> you to participate in.</a:t>
            </a:r>
            <a:endParaRPr lang="zh-CN" altLang="en-US" sz="3200">
              <a:latin typeface="Times New Roman" panose="02020603050405020304" charset="0"/>
              <a:cs typeface="Times New Roman" panose="02020603050405020304" charset="0"/>
            </a:endParaRPr>
          </a:p>
          <a:p>
            <a:r>
              <a:rPr lang="en-US" altLang="zh-CN" sz="3200">
                <a:latin typeface="Times New Roman" panose="02020603050405020304" charset="0"/>
                <a:cs typeface="Times New Roman" panose="02020603050405020304" charset="0"/>
              </a:rPr>
              <a:t>  </a:t>
            </a:r>
            <a:r>
              <a:rPr lang="zh-CN" altLang="en-US" sz="3200">
                <a:solidFill>
                  <a:srgbClr val="FF0000"/>
                </a:solidFill>
                <a:latin typeface="Times New Roman" panose="02020603050405020304" charset="0"/>
                <a:cs typeface="Times New Roman" panose="02020603050405020304" charset="0"/>
              </a:rPr>
              <a:t>If you are available and have interest</a:t>
            </a:r>
            <a:r>
              <a:rPr lang="zh-CN" altLang="en-US" sz="3200">
                <a:latin typeface="Times New Roman" panose="02020603050405020304" charset="0"/>
                <a:cs typeface="Times New Roman" panose="02020603050405020304" charset="0"/>
              </a:rPr>
              <a:t> in this, please submit your application </a:t>
            </a:r>
            <a:r>
              <a:rPr lang="zh-CN" altLang="en-US" sz="3200">
                <a:solidFill>
                  <a:srgbClr val="FF0000"/>
                </a:solidFill>
                <a:latin typeface="Times New Roman" panose="02020603050405020304" charset="0"/>
                <a:cs typeface="Times New Roman" panose="02020603050405020304" charset="0"/>
              </a:rPr>
              <a:t>on our school website before Wednesday</a:t>
            </a:r>
            <a:r>
              <a:rPr lang="zh-CN" altLang="en-US" sz="3200">
                <a:latin typeface="Times New Roman" panose="02020603050405020304" charset="0"/>
                <a:cs typeface="Times New Roman" panose="02020603050405020304" charset="0"/>
              </a:rPr>
              <a:t>. Hopefully you can </a:t>
            </a:r>
            <a:r>
              <a:rPr lang="zh-CN" altLang="en-US" sz="3200">
                <a:solidFill>
                  <a:srgbClr val="FF0000"/>
                </a:solidFill>
                <a:latin typeface="Times New Roman" panose="02020603050405020304" charset="0"/>
                <a:cs typeface="Times New Roman" panose="02020603050405020304" charset="0"/>
              </a:rPr>
              <a:t>harvest</a:t>
            </a:r>
            <a:r>
              <a:rPr lang="zh-CN" altLang="en-US" sz="3200">
                <a:latin typeface="Times New Roman" panose="02020603050405020304" charset="0"/>
                <a:cs typeface="Times New Roman" panose="02020603050405020304" charset="0"/>
              </a:rPr>
              <a:t> </a:t>
            </a:r>
            <a:r>
              <a:rPr lang="zh-CN" altLang="en-US" sz="3200">
                <a:solidFill>
                  <a:srgbClr val="FF0000"/>
                </a:solidFill>
                <a:latin typeface="Times New Roman" panose="02020603050405020304" charset="0"/>
                <a:cs typeface="Times New Roman" panose="02020603050405020304" charset="0"/>
              </a:rPr>
              <a:t>a rewarding and enjoyable</a:t>
            </a:r>
            <a:r>
              <a:rPr lang="zh-CN" altLang="en-US" sz="3200">
                <a:latin typeface="Times New Roman" panose="02020603050405020304" charset="0"/>
                <a:cs typeface="Times New Roman" panose="02020603050405020304" charset="0"/>
              </a:rPr>
              <a:t> experience.</a:t>
            </a:r>
            <a:endParaRPr lang="zh-CN" altLang="en-US" sz="3200">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3655" y="279400"/>
            <a:ext cx="12134215" cy="4831080"/>
          </a:xfrm>
          <a:prstGeom prst="rect">
            <a:avLst/>
          </a:prstGeom>
          <a:noFill/>
        </p:spPr>
        <p:txBody>
          <a:bodyPr wrap="square" rtlCol="0">
            <a:spAutoFit/>
          </a:bodyPr>
          <a:p>
            <a:r>
              <a:rPr lang="zh-CN" altLang="en-US" sz="2800">
                <a:latin typeface="Times New Roman" panose="02020603050405020304" charset="0"/>
                <a:cs typeface="Times New Roman" panose="02020603050405020304" charset="0"/>
              </a:rPr>
              <a:t>Dear George,</a:t>
            </a:r>
            <a:endParaRPr lang="zh-CN" altLang="en-US" sz="2800">
              <a:latin typeface="Times New Roman" panose="02020603050405020304" charset="0"/>
              <a:cs typeface="Times New Roman" panose="02020603050405020304" charset="0"/>
            </a:endParaRPr>
          </a:p>
          <a:p>
            <a:r>
              <a:rPr lang="en-US" altLang="zh-CN" sz="2800">
                <a:latin typeface="Times New Roman" panose="02020603050405020304" charset="0"/>
                <a:cs typeface="Times New Roman" panose="02020603050405020304" charset="0"/>
              </a:rPr>
              <a:t>  </a:t>
            </a:r>
            <a:r>
              <a:rPr lang="zh-CN" altLang="en-US" sz="2800">
                <a:latin typeface="Times New Roman" panose="02020603050405020304" charset="0"/>
                <a:cs typeface="Times New Roman" panose="02020603050405020304" charset="0"/>
              </a:rPr>
              <a:t>I hope this mail finds you well. I'm writing to </a:t>
            </a:r>
            <a:r>
              <a:rPr lang="zh-CN" altLang="en-US" sz="2800">
                <a:solidFill>
                  <a:srgbClr val="FF0000"/>
                </a:solidFill>
                <a:latin typeface="Times New Roman" panose="02020603050405020304" charset="0"/>
                <a:cs typeface="Times New Roman" panose="02020603050405020304" charset="0"/>
              </a:rPr>
              <a:t>inform</a:t>
            </a:r>
            <a:r>
              <a:rPr lang="zh-CN" altLang="en-US" sz="2800">
                <a:latin typeface="Times New Roman" panose="02020603050405020304" charset="0"/>
                <a:cs typeface="Times New Roman" panose="02020603050405020304" charset="0"/>
              </a:rPr>
              <a:t> you of the approaching </a:t>
            </a:r>
            <a:r>
              <a:rPr lang="zh-CN" altLang="en-US" sz="2800">
                <a:solidFill>
                  <a:srgbClr val="FF0000"/>
                </a:solidFill>
                <a:latin typeface="Times New Roman" panose="02020603050405020304" charset="0"/>
                <a:cs typeface="Times New Roman" panose="02020603050405020304" charset="0"/>
              </a:rPr>
              <a:t>Chinese speech contest</a:t>
            </a:r>
            <a:r>
              <a:rPr lang="zh-CN" altLang="en-US" sz="2800">
                <a:latin typeface="Times New Roman" panose="02020603050405020304" charset="0"/>
                <a:cs typeface="Times New Roman" panose="02020603050405020304" charset="0"/>
              </a:rPr>
              <a:t>, which is </a:t>
            </a:r>
            <a:r>
              <a:rPr lang="zh-CN" altLang="en-US" sz="2800">
                <a:solidFill>
                  <a:srgbClr val="FF0000"/>
                </a:solidFill>
                <a:latin typeface="Times New Roman" panose="02020603050405020304" charset="0"/>
                <a:cs typeface="Times New Roman" panose="02020603050405020304" charset="0"/>
              </a:rPr>
              <a:t>organized</a:t>
            </a:r>
            <a:r>
              <a:rPr lang="zh-CN" altLang="en-US" sz="2800">
                <a:latin typeface="Times New Roman" panose="02020603050405020304" charset="0"/>
                <a:cs typeface="Times New Roman" panose="02020603050405020304" charset="0"/>
              </a:rPr>
              <a:t> annually </a:t>
            </a:r>
            <a:r>
              <a:rPr lang="zh-CN" altLang="en-US" sz="2800">
                <a:solidFill>
                  <a:srgbClr val="FF0000"/>
                </a:solidFill>
                <a:latin typeface="Times New Roman" panose="02020603050405020304" charset="0"/>
                <a:cs typeface="Times New Roman" panose="02020603050405020304" charset="0"/>
              </a:rPr>
              <a:t>for foreign students</a:t>
            </a:r>
            <a:r>
              <a:rPr lang="zh-CN" altLang="en-US" sz="2800">
                <a:latin typeface="Times New Roman" panose="02020603050405020304" charset="0"/>
                <a:cs typeface="Times New Roman" panose="02020603050405020304" charset="0"/>
              </a:rPr>
              <a:t>.</a:t>
            </a:r>
            <a:endParaRPr lang="zh-CN" altLang="en-US" sz="2800">
              <a:latin typeface="Times New Roman" panose="02020603050405020304" charset="0"/>
              <a:cs typeface="Times New Roman" panose="02020603050405020304" charset="0"/>
            </a:endParaRPr>
          </a:p>
          <a:p>
            <a:r>
              <a:rPr lang="en-US" altLang="zh-CN" sz="2800">
                <a:latin typeface="Times New Roman" panose="02020603050405020304" charset="0"/>
                <a:cs typeface="Times New Roman" panose="02020603050405020304" charset="0"/>
              </a:rPr>
              <a:t>  </a:t>
            </a:r>
            <a:r>
              <a:rPr lang="zh-CN" altLang="en-US" sz="2800">
                <a:latin typeface="Times New Roman" panose="02020603050405020304" charset="0"/>
                <a:cs typeface="Times New Roman" panose="02020603050405020304" charset="0"/>
              </a:rPr>
              <a:t>Scheduled to be held at</a:t>
            </a:r>
            <a:r>
              <a:rPr lang="zh-CN" altLang="en-US" sz="2800">
                <a:solidFill>
                  <a:srgbClr val="FF0000"/>
                </a:solidFill>
                <a:latin typeface="Times New Roman" panose="02020603050405020304" charset="0"/>
                <a:cs typeface="Times New Roman" panose="02020603050405020304" charset="0"/>
              </a:rPr>
              <a:t> 2:00 pm this Saturday at the auditorium, the event will last approximately 3 hours</a:t>
            </a:r>
            <a:r>
              <a:rPr lang="zh-CN" altLang="en-US" sz="2800">
                <a:latin typeface="Times New Roman" panose="02020603050405020304" charset="0"/>
                <a:cs typeface="Times New Roman" panose="02020603050405020304" charset="0"/>
              </a:rPr>
              <a:t>. Aiming to </a:t>
            </a:r>
            <a:r>
              <a:rPr lang="zh-CN" altLang="en-US" sz="2800">
                <a:solidFill>
                  <a:srgbClr val="FF0000"/>
                </a:solidFill>
                <a:latin typeface="Times New Roman" panose="02020603050405020304" charset="0"/>
                <a:cs typeface="Times New Roman" panose="02020603050405020304" charset="0"/>
              </a:rPr>
              <a:t>promote the cross-cultural communicating</a:t>
            </a:r>
            <a:r>
              <a:rPr lang="zh-CN" altLang="en-US" sz="2800">
                <a:latin typeface="Times New Roman" panose="02020603050405020304" charset="0"/>
                <a:cs typeface="Times New Roman" panose="02020603050405020304" charset="0"/>
              </a:rPr>
              <a:t>, the competition will focus on t</a:t>
            </a:r>
            <a:r>
              <a:rPr lang="zh-CN" altLang="en-US" sz="2800">
                <a:solidFill>
                  <a:srgbClr val="FF0000"/>
                </a:solidFill>
                <a:latin typeface="Times New Roman" panose="02020603050405020304" charset="0"/>
                <a:cs typeface="Times New Roman" panose="02020603050405020304" charset="0"/>
              </a:rPr>
              <a:t>he theme of “My Comprehension of Chinese Culture</a:t>
            </a:r>
            <a:r>
              <a:rPr lang="zh-CN" altLang="en-US" sz="2800">
                <a:latin typeface="Times New Roman" panose="02020603050405020304" charset="0"/>
                <a:cs typeface="Times New Roman" panose="02020603050405020304" charset="0"/>
              </a:rPr>
              <a:t>”. </a:t>
            </a:r>
            <a:r>
              <a:rPr lang="zh-CN" altLang="en-US" sz="2800">
                <a:solidFill>
                  <a:srgbClr val="FF0000"/>
                </a:solidFill>
                <a:latin typeface="Times New Roman" panose="02020603050405020304" charset="0"/>
                <a:cs typeface="Times New Roman" panose="02020603050405020304" charset="0"/>
              </a:rPr>
              <a:t>Given that考虑到 you are a keen enthusiast </a:t>
            </a:r>
            <a:r>
              <a:rPr lang="zh-CN" altLang="en-US" sz="2800">
                <a:latin typeface="Times New Roman" panose="02020603050405020304" charset="0"/>
                <a:cs typeface="Times New Roman" panose="02020603050405020304" charset="0"/>
              </a:rPr>
              <a:t>for traditional Chinese culture with proficiency in authentic Chinese, I'm</a:t>
            </a:r>
            <a:r>
              <a:rPr lang="zh-CN" altLang="en-US" sz="2800">
                <a:solidFill>
                  <a:srgbClr val="FF0000"/>
                </a:solidFill>
                <a:latin typeface="Times New Roman" panose="02020603050405020304" charset="0"/>
                <a:cs typeface="Times New Roman" panose="02020603050405020304" charset="0"/>
              </a:rPr>
              <a:t> earnestly inviting</a:t>
            </a:r>
            <a:r>
              <a:rPr lang="zh-CN" altLang="en-US" sz="2800">
                <a:latin typeface="Times New Roman" panose="02020603050405020304" charset="0"/>
                <a:cs typeface="Times New Roman" panose="02020603050405020304" charset="0"/>
              </a:rPr>
              <a:t> you to participate in.</a:t>
            </a:r>
            <a:endParaRPr lang="zh-CN" altLang="en-US" sz="2800">
              <a:latin typeface="Times New Roman" panose="02020603050405020304" charset="0"/>
              <a:cs typeface="Times New Roman" panose="02020603050405020304" charset="0"/>
            </a:endParaRPr>
          </a:p>
          <a:p>
            <a:r>
              <a:rPr lang="en-US" altLang="zh-CN" sz="2800">
                <a:latin typeface="Times New Roman" panose="02020603050405020304" charset="0"/>
                <a:cs typeface="Times New Roman" panose="02020603050405020304" charset="0"/>
              </a:rPr>
              <a:t>  </a:t>
            </a:r>
            <a:r>
              <a:rPr lang="zh-CN" altLang="en-US" sz="2800">
                <a:latin typeface="Times New Roman" panose="02020603050405020304" charset="0"/>
                <a:cs typeface="Times New Roman" panose="02020603050405020304" charset="0"/>
              </a:rPr>
              <a:t>If you are available and have interest in this, please submit your application </a:t>
            </a:r>
            <a:r>
              <a:rPr lang="zh-CN" altLang="en-US" sz="2800">
                <a:solidFill>
                  <a:srgbClr val="FF0000"/>
                </a:solidFill>
                <a:latin typeface="Times New Roman" panose="02020603050405020304" charset="0"/>
                <a:cs typeface="Times New Roman" panose="02020603050405020304" charset="0"/>
              </a:rPr>
              <a:t>on our school website before Wednesday</a:t>
            </a:r>
            <a:r>
              <a:rPr lang="zh-CN" altLang="en-US" sz="2800">
                <a:latin typeface="Times New Roman" panose="02020603050405020304" charset="0"/>
                <a:cs typeface="Times New Roman" panose="02020603050405020304" charset="0"/>
              </a:rPr>
              <a:t>. Hopefully you can harvest </a:t>
            </a:r>
            <a:r>
              <a:rPr lang="zh-CN" altLang="en-US" sz="2800">
                <a:solidFill>
                  <a:srgbClr val="FF0000"/>
                </a:solidFill>
                <a:latin typeface="Times New Roman" panose="02020603050405020304" charset="0"/>
                <a:cs typeface="Times New Roman" panose="02020603050405020304" charset="0"/>
              </a:rPr>
              <a:t>a rewarding and enjoyable</a:t>
            </a:r>
            <a:r>
              <a:rPr lang="zh-CN" altLang="en-US" sz="2800">
                <a:latin typeface="Times New Roman" panose="02020603050405020304" charset="0"/>
                <a:cs typeface="Times New Roman" panose="02020603050405020304" charset="0"/>
              </a:rPr>
              <a:t> experience.</a:t>
            </a:r>
            <a:endParaRPr lang="zh-CN" altLang="en-US" sz="2800">
              <a:latin typeface="Times New Roman" panose="02020603050405020304" charset="0"/>
              <a:cs typeface="Times New Roman" panose="02020603050405020304" charset="0"/>
            </a:endParaRPr>
          </a:p>
        </p:txBody>
      </p:sp>
      <p:sp>
        <p:nvSpPr>
          <p:cNvPr id="5" name="文本框 4"/>
          <p:cNvSpPr txBox="1"/>
          <p:nvPr/>
        </p:nvSpPr>
        <p:spPr>
          <a:xfrm>
            <a:off x="-61595" y="871855"/>
            <a:ext cx="12143740" cy="3969385"/>
          </a:xfrm>
          <a:prstGeom prst="rect">
            <a:avLst/>
          </a:prstGeom>
          <a:solidFill>
            <a:schemeClr val="bg1"/>
          </a:solidFill>
        </p:spPr>
        <p:txBody>
          <a:bodyPr wrap="square" rtlCol="0">
            <a:spAutoFit/>
          </a:bodyPr>
          <a:p>
            <a:r>
              <a:rPr lang="zh-CN" altLang="en-US" sz="2800">
                <a:solidFill>
                  <a:srgbClr val="0000FF"/>
                </a:solidFill>
              </a:rPr>
              <a:t>〖点评〗这篇文章覆盖了所有内容要点，作者的角色代入能力强，对第一层级隐藏信息（告知和邀请）解读到位，产生共情，从而拓展真实有效的交际内容。并且条理清晰，诚恳礼貌，亲切自然，语言优美，应用较多的复杂结构或较高级词汇词组，表现出很强的语言运用能力。</a:t>
            </a:r>
            <a:endParaRPr lang="zh-CN" altLang="en-US" sz="2800">
              <a:solidFill>
                <a:srgbClr val="0000FF"/>
              </a:solidFill>
            </a:endParaRPr>
          </a:p>
          <a:p>
            <a:r>
              <a:rPr lang="zh-CN" altLang="en-US" sz="2800">
                <a:solidFill>
                  <a:srgbClr val="0000FF"/>
                </a:solidFill>
              </a:rPr>
              <a:t>尤其在“演讲话题”的拓展上，促进“cross-cultural communicating”，聚焦“My Comprehension of Chinese Culture”，基于“a keen enthusiast for traditional Chinese culture with proficiency in authentic Chinese”，达成“earnestly inviting you to participate in”的交际目的，行文流畅，环环相扣，清晰地把信息传达给了受邀者，同時也让受邀者欣然前往。</a:t>
            </a:r>
            <a:endParaRPr lang="zh-CN" altLang="en-US" sz="2800">
              <a:solidFill>
                <a:srgbClr val="0000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86410" y="300355"/>
            <a:ext cx="8305800" cy="583565"/>
          </a:xfrm>
          <a:prstGeom prst="rect">
            <a:avLst/>
          </a:prstGeom>
          <a:noFill/>
        </p:spPr>
        <p:txBody>
          <a:bodyPr wrap="square" rtlCol="0">
            <a:spAutoFit/>
          </a:bodyPr>
          <a:lstStyle/>
          <a:p>
            <a:r>
              <a:rPr lang="en-US" altLang="zh-CN" sz="3200"/>
              <a:t>2. </a:t>
            </a:r>
            <a:r>
              <a:rPr lang="zh-CN" altLang="en-US" sz="3200"/>
              <a:t>合理拓展，语义连贯，彰显思维品质</a:t>
            </a:r>
            <a:endParaRPr lang="zh-CN" altLang="en-US" sz="3200"/>
          </a:p>
        </p:txBody>
      </p:sp>
      <p:sp>
        <p:nvSpPr>
          <p:cNvPr id="6" name="矩形 5"/>
          <p:cNvSpPr/>
          <p:nvPr/>
        </p:nvSpPr>
        <p:spPr>
          <a:xfrm>
            <a:off x="10549255" y="217805"/>
            <a:ext cx="1326515" cy="7480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1419860" y="2943225"/>
            <a:ext cx="1296670" cy="1377315"/>
            <a:chOff x="390847" y="2871710"/>
            <a:chExt cx="1646263" cy="1645963"/>
          </a:xfrm>
        </p:grpSpPr>
        <p:grpSp>
          <p:nvGrpSpPr>
            <p:cNvPr id="28" name="组合 27"/>
            <p:cNvGrpSpPr/>
            <p:nvPr/>
          </p:nvGrpSpPr>
          <p:grpSpPr>
            <a:xfrm>
              <a:off x="390847" y="2871710"/>
              <a:ext cx="1646263" cy="1645963"/>
              <a:chOff x="304072" y="673100"/>
              <a:chExt cx="4001228" cy="4000500"/>
            </a:xfrm>
            <a:effectLst>
              <a:outerShdw blurRad="444500" dist="254000" dir="8100000" algn="tr" rotWithShape="0">
                <a:prstClr val="black">
                  <a:alpha val="50000"/>
                </a:prstClr>
              </a:outerShdw>
            </a:effectLst>
          </p:grpSpPr>
          <p:sp>
            <p:nvSpPr>
              <p:cNvPr id="29" name="同心圆 28"/>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25400" cap="flat" cmpd="sng" algn="ctr">
                <a:noFill/>
                <a:prstDash val="solid"/>
              </a:ln>
              <a:effectLst/>
            </p:spPr>
            <p:txBody>
              <a:bodyPr rtlCol="0" anchor="ctr"/>
              <a:lstStyle/>
              <a:p>
                <a:pPr algn="ctr"/>
                <a:endParaRPr lang="zh-CN" altLang="en-US" sz="1350">
                  <a:solidFill>
                    <a:srgbClr val="262626"/>
                  </a:solidFill>
                </a:endParaRPr>
              </a:p>
            </p:txBody>
          </p:sp>
          <p:sp>
            <p:nvSpPr>
              <p:cNvPr id="30" name="椭圆 29"/>
              <p:cNvSpPr/>
              <p:nvPr/>
            </p:nvSpPr>
            <p:spPr>
              <a:xfrm>
                <a:off x="304072" y="761771"/>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25400" cap="flat" cmpd="sng" algn="ctr">
                <a:noFill/>
                <a:prstDash val="solid"/>
              </a:ln>
              <a:effectLst/>
            </p:spPr>
            <p:txBody>
              <a:bodyPr rtlCol="0" anchor="ctr"/>
              <a:lstStyle/>
              <a:p>
                <a:pPr algn="ctr"/>
                <a:endParaRPr lang="zh-CN" altLang="en-US" sz="1350"/>
              </a:p>
            </p:txBody>
          </p:sp>
        </p:grpSp>
        <p:sp>
          <p:nvSpPr>
            <p:cNvPr id="31" name="TextBox 30"/>
            <p:cNvSpPr txBox="1"/>
            <p:nvPr/>
          </p:nvSpPr>
          <p:spPr>
            <a:xfrm>
              <a:off x="485436" y="3252170"/>
              <a:ext cx="1438320" cy="882552"/>
            </a:xfrm>
            <a:prstGeom prst="rect">
              <a:avLst/>
            </a:prstGeom>
            <a:noFill/>
          </p:spPr>
          <p:txBody>
            <a:bodyPr wrap="square" lIns="0" tIns="0" rIns="0" bIns="0" rtlCol="0">
              <a:spAutoFit/>
            </a:bodyPr>
            <a:lstStyle/>
            <a:p>
              <a:pPr algn="ctr"/>
              <a:r>
                <a:rPr lang="zh-CN" altLang="en-US" sz="2400" b="1" dirty="0">
                  <a:solidFill>
                    <a:srgbClr val="8E4732"/>
                  </a:solidFill>
                  <a:latin typeface="微软雅黑" panose="020B0503020204020204" charset="-122"/>
                  <a:ea typeface="微软雅黑" panose="020B0503020204020204" charset="-122"/>
                </a:rPr>
                <a:t>合理</a:t>
              </a:r>
              <a:endParaRPr lang="zh-CN" altLang="en-US" sz="2400" b="1" dirty="0">
                <a:solidFill>
                  <a:srgbClr val="8E4732"/>
                </a:solidFill>
                <a:latin typeface="微软雅黑" panose="020B0503020204020204" charset="-122"/>
                <a:ea typeface="微软雅黑" panose="020B0503020204020204" charset="-122"/>
              </a:endParaRPr>
            </a:p>
            <a:p>
              <a:pPr algn="ctr"/>
              <a:r>
                <a:rPr lang="zh-CN" altLang="en-US" sz="2400" b="1" dirty="0">
                  <a:solidFill>
                    <a:srgbClr val="8E4732"/>
                  </a:solidFill>
                  <a:latin typeface="微软雅黑" panose="020B0503020204020204" charset="-122"/>
                  <a:ea typeface="微软雅黑" panose="020B0503020204020204" charset="-122"/>
                </a:rPr>
                <a:t>拓展</a:t>
              </a:r>
              <a:endParaRPr lang="zh-CN" altLang="en-US" sz="2400" b="1" dirty="0">
                <a:solidFill>
                  <a:srgbClr val="8E4732"/>
                </a:solidFill>
                <a:latin typeface="微软雅黑" panose="020B0503020204020204" charset="-122"/>
                <a:ea typeface="微软雅黑" panose="020B0503020204020204" charset="-122"/>
              </a:endParaRPr>
            </a:p>
          </p:txBody>
        </p:sp>
      </p:grpSp>
      <p:sp>
        <p:nvSpPr>
          <p:cNvPr id="32" name="Freeform 5"/>
          <p:cNvSpPr/>
          <p:nvPr/>
        </p:nvSpPr>
        <p:spPr bwMode="auto">
          <a:xfrm>
            <a:off x="2809875" y="1791335"/>
            <a:ext cx="377825" cy="3502025"/>
          </a:xfrm>
          <a:custGeom>
            <a:avLst/>
            <a:gdLst/>
            <a:ahLst/>
            <a:cxnLst/>
            <a:rect l="l" t="t" r="r" b="b"/>
            <a:pathLst>
              <a:path w="931331" h="3822203">
                <a:moveTo>
                  <a:pt x="931331" y="0"/>
                </a:moveTo>
                <a:lnTo>
                  <a:pt x="931331" y="43438"/>
                </a:lnTo>
                <a:lnTo>
                  <a:pt x="929692" y="43241"/>
                </a:lnTo>
                <a:cubicBezTo>
                  <a:pt x="720560" y="43241"/>
                  <a:pt x="548753" y="233651"/>
                  <a:pt x="531759" y="477070"/>
                </a:cubicBezTo>
                <a:cubicBezTo>
                  <a:pt x="531001" y="481589"/>
                  <a:pt x="530505" y="486178"/>
                  <a:pt x="530592" y="490864"/>
                </a:cubicBezTo>
                <a:lnTo>
                  <a:pt x="527965" y="521911"/>
                </a:lnTo>
                <a:cubicBezTo>
                  <a:pt x="527965" y="524355"/>
                  <a:pt x="527981" y="526795"/>
                  <a:pt x="528584" y="529223"/>
                </a:cubicBezTo>
                <a:cubicBezTo>
                  <a:pt x="525896" y="549213"/>
                  <a:pt x="525319" y="570030"/>
                  <a:pt x="525319" y="591585"/>
                </a:cubicBezTo>
                <a:lnTo>
                  <a:pt x="525319" y="1420695"/>
                </a:lnTo>
                <a:cubicBezTo>
                  <a:pt x="525319" y="1644311"/>
                  <a:pt x="418363" y="1909396"/>
                  <a:pt x="152419" y="1909396"/>
                </a:cubicBezTo>
                <a:lnTo>
                  <a:pt x="152419" y="1917007"/>
                </a:lnTo>
                <a:cubicBezTo>
                  <a:pt x="411268" y="1917007"/>
                  <a:pt x="525319" y="2180779"/>
                  <a:pt x="525319" y="2401508"/>
                </a:cubicBezTo>
                <a:lnTo>
                  <a:pt x="525319" y="3229831"/>
                </a:lnTo>
                <a:lnTo>
                  <a:pt x="528395" y="3285086"/>
                </a:lnTo>
                <a:lnTo>
                  <a:pt x="527965" y="3290166"/>
                </a:lnTo>
                <a:cubicBezTo>
                  <a:pt x="527965" y="3298449"/>
                  <a:pt x="528142" y="3306682"/>
                  <a:pt x="530049" y="3314794"/>
                </a:cubicBezTo>
                <a:cubicBezTo>
                  <a:pt x="529872" y="3323297"/>
                  <a:pt x="530775" y="3331587"/>
                  <a:pt x="532157" y="3339708"/>
                </a:cubicBezTo>
                <a:cubicBezTo>
                  <a:pt x="550979" y="3580884"/>
                  <a:pt x="721914" y="3768836"/>
                  <a:pt x="929692" y="3768836"/>
                </a:cubicBezTo>
                <a:cubicBezTo>
                  <a:pt x="930239" y="3768836"/>
                  <a:pt x="930786" y="3768835"/>
                  <a:pt x="931331" y="3768639"/>
                </a:cubicBezTo>
                <a:lnTo>
                  <a:pt x="931331" y="3822203"/>
                </a:lnTo>
                <a:cubicBezTo>
                  <a:pt x="739757" y="3822203"/>
                  <a:pt x="598112" y="3773911"/>
                  <a:pt x="507975" y="3678638"/>
                </a:cubicBezTo>
                <a:cubicBezTo>
                  <a:pt x="417575" y="3582577"/>
                  <a:pt x="372901" y="3410141"/>
                  <a:pt x="372901" y="3162642"/>
                </a:cubicBezTo>
                <a:lnTo>
                  <a:pt x="372901" y="2435365"/>
                </a:lnTo>
                <a:cubicBezTo>
                  <a:pt x="372901" y="2299674"/>
                  <a:pt x="350301" y="2189965"/>
                  <a:pt x="304838" y="2105453"/>
                </a:cubicBezTo>
                <a:cubicBezTo>
                  <a:pt x="260163" y="2021204"/>
                  <a:pt x="158200" y="1972649"/>
                  <a:pt x="0" y="1961888"/>
                </a:cubicBezTo>
                <a:lnTo>
                  <a:pt x="0" y="1860316"/>
                </a:lnTo>
                <a:cubicBezTo>
                  <a:pt x="146638" y="1837744"/>
                  <a:pt x="245710" y="1792339"/>
                  <a:pt x="296166" y="1724624"/>
                </a:cubicBezTo>
                <a:cubicBezTo>
                  <a:pt x="347410" y="1657434"/>
                  <a:pt x="372901" y="1544052"/>
                  <a:pt x="372901" y="1386838"/>
                </a:cubicBezTo>
                <a:lnTo>
                  <a:pt x="372901" y="659562"/>
                </a:lnTo>
                <a:cubicBezTo>
                  <a:pt x="372901" y="411275"/>
                  <a:pt x="417575" y="239626"/>
                  <a:pt x="507975" y="143566"/>
                </a:cubicBezTo>
                <a:cubicBezTo>
                  <a:pt x="598112" y="47505"/>
                  <a:pt x="739757" y="0"/>
                  <a:pt x="931331" y="0"/>
                </a:cubicBezTo>
                <a:close/>
              </a:path>
            </a:pathLst>
          </a:custGeom>
          <a:solidFill>
            <a:srgbClr val="C6B1AD"/>
          </a:solidFill>
          <a:ln w="12700" cap="flat" cmpd="sng" algn="ctr">
            <a:gradFill>
              <a:gsLst>
                <a:gs pos="0">
                  <a:srgbClr val="FFFFFF"/>
                </a:gs>
                <a:gs pos="100000">
                  <a:srgbClr val="FFFFFF">
                    <a:lumMod val="85000"/>
                  </a:srgbClr>
                </a:gs>
              </a:gsLst>
              <a:lin ang="5400000" scaled="0"/>
            </a:gradFill>
            <a:prstDash val="solid"/>
          </a:ln>
          <a:effectLst>
            <a:outerShdw blurRad="50800" dist="38100" dir="2700000" algn="tl" rotWithShape="0">
              <a:prstClr val="black">
                <a:alpha val="40000"/>
              </a:prstClr>
            </a:outerShdw>
          </a:effectLst>
        </p:spPr>
        <p:txBody>
          <a:bodyPr rtlCol="0" anchor="ctr"/>
          <a:lstStyle/>
          <a:p>
            <a:pPr algn="ctr"/>
            <a:endParaRPr lang="zh-CN" altLang="en-US" sz="1350" dirty="0"/>
          </a:p>
        </p:txBody>
      </p:sp>
      <p:grpSp>
        <p:nvGrpSpPr>
          <p:cNvPr id="52" name="组合 51"/>
          <p:cNvGrpSpPr/>
          <p:nvPr/>
        </p:nvGrpSpPr>
        <p:grpSpPr>
          <a:xfrm>
            <a:off x="3281045" y="1548130"/>
            <a:ext cx="2439670" cy="702310"/>
            <a:chOff x="3237789" y="1193772"/>
            <a:chExt cx="3636000" cy="967932"/>
          </a:xfrm>
        </p:grpSpPr>
        <p:grpSp>
          <p:nvGrpSpPr>
            <p:cNvPr id="2" name="组合 1"/>
            <p:cNvGrpSpPr/>
            <p:nvPr/>
          </p:nvGrpSpPr>
          <p:grpSpPr>
            <a:xfrm>
              <a:off x="3237789" y="1193772"/>
              <a:ext cx="3636000" cy="967932"/>
              <a:chOff x="4139952" y="1170041"/>
              <a:chExt cx="3559469" cy="536519"/>
            </a:xfrm>
          </p:grpSpPr>
          <p:sp>
            <p:nvSpPr>
              <p:cNvPr id="7" name="圆角矩形 6"/>
              <p:cNvSpPr/>
              <p:nvPr/>
            </p:nvSpPr>
            <p:spPr>
              <a:xfrm>
                <a:off x="4139952" y="1170041"/>
                <a:ext cx="3559469" cy="536519"/>
              </a:xfrm>
              <a:prstGeom prst="roundRect">
                <a:avLst>
                  <a:gd name="adj" fmla="val 50000"/>
                </a:avLst>
              </a:prstGeom>
              <a:gradFill flip="none" rotWithShape="1">
                <a:gsLst>
                  <a:gs pos="45000">
                    <a:srgbClr val="FFFFFF"/>
                  </a:gs>
                  <a:gs pos="100000">
                    <a:srgbClr val="FFFFFF">
                      <a:lumMod val="85000"/>
                    </a:srgbClr>
                  </a:gs>
                </a:gsLst>
                <a:lin ang="18000000" scaled="0"/>
                <a:tileRect/>
              </a:gradFill>
              <a:ln w="6350" cap="flat" cmpd="sng" algn="ctr">
                <a:gradFill>
                  <a:gsLst>
                    <a:gs pos="0">
                      <a:srgbClr val="FFFFFF">
                        <a:lumMod val="85000"/>
                      </a:srgbClr>
                    </a:gs>
                    <a:gs pos="100000">
                      <a:srgbClr val="FFFFFF"/>
                    </a:gs>
                  </a:gsLst>
                  <a:lin ang="17400000" scaled="0"/>
                </a:gradFill>
                <a:prstDash val="solid"/>
              </a:ln>
              <a:effectLst>
                <a:outerShdw blurRad="152400" dist="38100" dir="8100000" algn="tr" rotWithShape="0">
                  <a:prstClr val="black">
                    <a:alpha val="34000"/>
                  </a:prstClr>
                </a:outerShdw>
              </a:effectLst>
            </p:spPr>
            <p:txBody>
              <a:bodyPr rtlCol="0" anchor="ctr"/>
              <a:lstStyle/>
              <a:p>
                <a:pPr algn="ctr"/>
                <a:endParaRPr lang="zh-CN" altLang="en-US" sz="790">
                  <a:solidFill>
                    <a:srgbClr val="262626">
                      <a:lumMod val="65000"/>
                      <a:lumOff val="35000"/>
                    </a:srgbClr>
                  </a:solidFill>
                  <a:latin typeface="微软雅黑" panose="020B0503020204020204" charset="-122"/>
                  <a:ea typeface="微软雅黑" panose="020B0503020204020204" charset="-122"/>
                </a:endParaRPr>
              </a:p>
            </p:txBody>
          </p:sp>
          <p:sp>
            <p:nvSpPr>
              <p:cNvPr id="3" name="圆角矩形 113"/>
              <p:cNvSpPr/>
              <p:nvPr/>
            </p:nvSpPr>
            <p:spPr>
              <a:xfrm>
                <a:off x="4716017" y="1250029"/>
                <a:ext cx="2819381"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rgbClr val="4F81BD"/>
              </a:solidFill>
              <a:ln w="6350" cap="flat" cmpd="sng" algn="ctr">
                <a:noFill/>
                <a:prstDash val="solid"/>
              </a:ln>
              <a:effectLst>
                <a:innerShdw blurRad="63500" dist="50800" dir="16200000">
                  <a:prstClr val="black">
                    <a:alpha val="32000"/>
                  </a:prstClr>
                </a:innerShdw>
              </a:effectLst>
            </p:spPr>
            <p:txBody>
              <a:bodyPr rtlCol="0" anchor="ctr"/>
              <a:lstStyle/>
              <a:p>
                <a:pPr algn="ctr"/>
                <a:endParaRPr lang="zh-CN" altLang="en-US" sz="790" dirty="0">
                  <a:solidFill>
                    <a:srgbClr val="262626">
                      <a:lumMod val="65000"/>
                      <a:lumOff val="35000"/>
                    </a:srgbClr>
                  </a:solidFill>
                  <a:latin typeface="微软雅黑" panose="020B0503020204020204" charset="-122"/>
                  <a:ea typeface="微软雅黑" panose="020B0503020204020204" charset="-122"/>
                </a:endParaRPr>
              </a:p>
            </p:txBody>
          </p:sp>
        </p:grpSp>
        <p:sp>
          <p:nvSpPr>
            <p:cNvPr id="9" name="TextBox 5"/>
            <p:cNvSpPr txBox="1"/>
            <p:nvPr/>
          </p:nvSpPr>
          <p:spPr>
            <a:xfrm>
              <a:off x="3983539" y="1412237"/>
              <a:ext cx="2580784" cy="634494"/>
            </a:xfrm>
            <a:prstGeom prst="rect">
              <a:avLst/>
            </a:prstGeom>
            <a:noFill/>
          </p:spPr>
          <p:txBody>
            <a:bodyPr wrap="square" rtlCol="0">
              <a:spAutoFit/>
            </a:bodyPr>
            <a:lstStyle/>
            <a:p>
              <a:pPr algn="ctr"/>
              <a:r>
                <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rPr>
                <a:t>交际性拓展</a:t>
              </a:r>
              <a:endPar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endParaRPr>
            </a:p>
          </p:txBody>
        </p:sp>
      </p:grpSp>
      <p:grpSp>
        <p:nvGrpSpPr>
          <p:cNvPr id="53" name="组合 52"/>
          <p:cNvGrpSpPr/>
          <p:nvPr/>
        </p:nvGrpSpPr>
        <p:grpSpPr>
          <a:xfrm>
            <a:off x="3337560" y="3087370"/>
            <a:ext cx="2385060" cy="705485"/>
            <a:chOff x="3237789" y="2461817"/>
            <a:chExt cx="3636000" cy="967932"/>
          </a:xfrm>
        </p:grpSpPr>
        <p:grpSp>
          <p:nvGrpSpPr>
            <p:cNvPr id="23" name="组合 22"/>
            <p:cNvGrpSpPr/>
            <p:nvPr/>
          </p:nvGrpSpPr>
          <p:grpSpPr>
            <a:xfrm>
              <a:off x="3237789" y="2461817"/>
              <a:ext cx="3636000" cy="967932"/>
              <a:chOff x="4139952" y="1170041"/>
              <a:chExt cx="3559469" cy="536519"/>
            </a:xfrm>
          </p:grpSpPr>
          <p:sp>
            <p:nvSpPr>
              <p:cNvPr id="25" name="圆角矩形 24"/>
              <p:cNvSpPr/>
              <p:nvPr/>
            </p:nvSpPr>
            <p:spPr>
              <a:xfrm>
                <a:off x="4139952" y="1170041"/>
                <a:ext cx="3559469" cy="536519"/>
              </a:xfrm>
              <a:prstGeom prst="roundRect">
                <a:avLst>
                  <a:gd name="adj" fmla="val 50000"/>
                </a:avLst>
              </a:prstGeom>
              <a:gradFill flip="none" rotWithShape="1">
                <a:gsLst>
                  <a:gs pos="45000">
                    <a:srgbClr val="FFFFFF"/>
                  </a:gs>
                  <a:gs pos="100000">
                    <a:srgbClr val="FFFFFF">
                      <a:lumMod val="85000"/>
                    </a:srgbClr>
                  </a:gs>
                </a:gsLst>
                <a:lin ang="18000000" scaled="0"/>
                <a:tileRect/>
              </a:gradFill>
              <a:ln w="6350" cap="flat" cmpd="sng" algn="ctr">
                <a:gradFill>
                  <a:gsLst>
                    <a:gs pos="0">
                      <a:srgbClr val="FFFFFF">
                        <a:lumMod val="85000"/>
                      </a:srgbClr>
                    </a:gs>
                    <a:gs pos="100000">
                      <a:srgbClr val="FFFFFF"/>
                    </a:gs>
                  </a:gsLst>
                  <a:lin ang="17400000" scaled="0"/>
                </a:gradFill>
                <a:prstDash val="solid"/>
              </a:ln>
              <a:effectLst>
                <a:outerShdw blurRad="152400" dist="38100" dir="8100000" algn="tr" rotWithShape="0">
                  <a:prstClr val="black">
                    <a:alpha val="34000"/>
                  </a:prstClr>
                </a:outerShdw>
              </a:effectLst>
            </p:spPr>
            <p:txBody>
              <a:bodyPr rtlCol="0" anchor="ctr"/>
              <a:lstStyle/>
              <a:p>
                <a:pPr algn="ctr"/>
                <a:endParaRPr lang="zh-CN" altLang="en-US" sz="790">
                  <a:solidFill>
                    <a:srgbClr val="262626">
                      <a:lumMod val="65000"/>
                      <a:lumOff val="35000"/>
                    </a:srgbClr>
                  </a:solidFill>
                  <a:latin typeface="微软雅黑" panose="020B0503020204020204" charset="-122"/>
                  <a:ea typeface="微软雅黑" panose="020B0503020204020204" charset="-122"/>
                </a:endParaRPr>
              </a:p>
            </p:txBody>
          </p:sp>
          <p:sp>
            <p:nvSpPr>
              <p:cNvPr id="26" name="圆角矩形 113"/>
              <p:cNvSpPr/>
              <p:nvPr/>
            </p:nvSpPr>
            <p:spPr>
              <a:xfrm>
                <a:off x="4716016" y="1250029"/>
                <a:ext cx="2819382"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rgbClr val="FF6600"/>
              </a:solidFill>
              <a:ln w="6350" cap="flat" cmpd="sng" algn="ctr">
                <a:noFill/>
                <a:prstDash val="solid"/>
              </a:ln>
              <a:effectLst>
                <a:innerShdw blurRad="63500" dist="50800" dir="16200000">
                  <a:prstClr val="black">
                    <a:alpha val="32000"/>
                  </a:prstClr>
                </a:innerShdw>
              </a:effectLst>
            </p:spPr>
            <p:txBody>
              <a:bodyPr rtlCol="0" anchor="ctr"/>
              <a:lstStyle/>
              <a:p>
                <a:pPr algn="ctr"/>
                <a:endParaRPr lang="zh-CN" altLang="en-US" sz="790" dirty="0">
                  <a:solidFill>
                    <a:srgbClr val="262626">
                      <a:lumMod val="65000"/>
                      <a:lumOff val="35000"/>
                    </a:srgbClr>
                  </a:solidFill>
                  <a:latin typeface="微软雅黑" panose="020B0503020204020204" charset="-122"/>
                  <a:ea typeface="微软雅黑" panose="020B0503020204020204" charset="-122"/>
                </a:endParaRPr>
              </a:p>
            </p:txBody>
          </p:sp>
        </p:grpSp>
        <p:sp>
          <p:nvSpPr>
            <p:cNvPr id="36" name="TextBox 35"/>
            <p:cNvSpPr txBox="1"/>
            <p:nvPr/>
          </p:nvSpPr>
          <p:spPr>
            <a:xfrm>
              <a:off x="3826364" y="2688336"/>
              <a:ext cx="2779275" cy="631639"/>
            </a:xfrm>
            <a:prstGeom prst="rect">
              <a:avLst/>
            </a:prstGeom>
            <a:noFill/>
          </p:spPr>
          <p:txBody>
            <a:bodyPr wrap="square" rtlCol="0">
              <a:spAutoFit/>
            </a:bodyPr>
            <a:lstStyle/>
            <a:p>
              <a:pPr algn="ctr"/>
              <a:r>
                <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rPr>
                <a:t>细节性拓展</a:t>
              </a:r>
              <a:endPar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endParaRPr>
            </a:p>
          </p:txBody>
        </p:sp>
      </p:grpSp>
      <p:grpSp>
        <p:nvGrpSpPr>
          <p:cNvPr id="54" name="组合 53"/>
          <p:cNvGrpSpPr/>
          <p:nvPr/>
        </p:nvGrpSpPr>
        <p:grpSpPr>
          <a:xfrm>
            <a:off x="3390265" y="4770755"/>
            <a:ext cx="2334895" cy="680085"/>
            <a:chOff x="3249768" y="3729867"/>
            <a:chExt cx="3636000" cy="967932"/>
          </a:xfrm>
        </p:grpSpPr>
        <p:grpSp>
          <p:nvGrpSpPr>
            <p:cNvPr id="11" name="组合 10"/>
            <p:cNvGrpSpPr/>
            <p:nvPr/>
          </p:nvGrpSpPr>
          <p:grpSpPr>
            <a:xfrm>
              <a:off x="3249768" y="3729867"/>
              <a:ext cx="3636000" cy="967932"/>
              <a:chOff x="4139952" y="1170041"/>
              <a:chExt cx="3559469" cy="536519"/>
            </a:xfrm>
          </p:grpSpPr>
          <p:sp>
            <p:nvSpPr>
              <p:cNvPr id="13" name="圆角矩形 12"/>
              <p:cNvSpPr/>
              <p:nvPr/>
            </p:nvSpPr>
            <p:spPr>
              <a:xfrm>
                <a:off x="4139952" y="1170041"/>
                <a:ext cx="3559469" cy="536519"/>
              </a:xfrm>
              <a:prstGeom prst="roundRect">
                <a:avLst>
                  <a:gd name="adj" fmla="val 50000"/>
                </a:avLst>
              </a:prstGeom>
              <a:gradFill flip="none" rotWithShape="1">
                <a:gsLst>
                  <a:gs pos="45000">
                    <a:srgbClr val="FFFFFF"/>
                  </a:gs>
                  <a:gs pos="100000">
                    <a:srgbClr val="FFFFFF">
                      <a:lumMod val="85000"/>
                    </a:srgbClr>
                  </a:gs>
                </a:gsLst>
                <a:lin ang="18000000" scaled="0"/>
                <a:tileRect/>
              </a:gradFill>
              <a:ln w="6350" cap="flat" cmpd="sng" algn="ctr">
                <a:gradFill>
                  <a:gsLst>
                    <a:gs pos="0">
                      <a:srgbClr val="FFFFFF">
                        <a:lumMod val="85000"/>
                      </a:srgbClr>
                    </a:gs>
                    <a:gs pos="100000">
                      <a:srgbClr val="FFFFFF"/>
                    </a:gs>
                  </a:gsLst>
                  <a:lin ang="17400000" scaled="0"/>
                </a:gradFill>
                <a:prstDash val="solid"/>
              </a:ln>
              <a:effectLst>
                <a:outerShdw blurRad="152400" dist="38100" dir="8100000" algn="tr" rotWithShape="0">
                  <a:prstClr val="black">
                    <a:alpha val="34000"/>
                  </a:prstClr>
                </a:outerShdw>
              </a:effectLst>
            </p:spPr>
            <p:txBody>
              <a:bodyPr rtlCol="0" anchor="ctr"/>
              <a:lstStyle/>
              <a:p>
                <a:pPr algn="ctr"/>
                <a:endParaRPr lang="zh-CN" altLang="en-US" sz="790">
                  <a:solidFill>
                    <a:srgbClr val="262626">
                      <a:lumMod val="65000"/>
                      <a:lumOff val="35000"/>
                    </a:srgbClr>
                  </a:solidFill>
                  <a:latin typeface="微软雅黑" panose="020B0503020204020204" charset="-122"/>
                  <a:ea typeface="微软雅黑" panose="020B0503020204020204" charset="-122"/>
                </a:endParaRPr>
              </a:p>
            </p:txBody>
          </p:sp>
          <p:sp>
            <p:nvSpPr>
              <p:cNvPr id="14" name="圆角矩形 113"/>
              <p:cNvSpPr/>
              <p:nvPr/>
            </p:nvSpPr>
            <p:spPr>
              <a:xfrm>
                <a:off x="4716016" y="1250029"/>
                <a:ext cx="2819381"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rgbClr val="7030A0"/>
              </a:solidFill>
              <a:ln w="6350" cap="flat" cmpd="sng" algn="ctr">
                <a:noFill/>
                <a:prstDash val="solid"/>
              </a:ln>
              <a:effectLst>
                <a:innerShdw blurRad="63500" dist="50800" dir="16200000">
                  <a:prstClr val="black">
                    <a:alpha val="32000"/>
                  </a:prstClr>
                </a:innerShdw>
              </a:effectLst>
            </p:spPr>
            <p:txBody>
              <a:bodyPr rtlCol="0" anchor="ctr"/>
              <a:lstStyle/>
              <a:p>
                <a:pPr algn="ctr"/>
                <a:endParaRPr lang="zh-CN" altLang="en-US" sz="790">
                  <a:solidFill>
                    <a:srgbClr val="262626">
                      <a:lumMod val="65000"/>
                      <a:lumOff val="35000"/>
                    </a:srgbClr>
                  </a:solidFill>
                  <a:latin typeface="微软雅黑" panose="020B0503020204020204" charset="-122"/>
                  <a:ea typeface="微软雅黑" panose="020B0503020204020204" charset="-122"/>
                </a:endParaRPr>
              </a:p>
            </p:txBody>
          </p:sp>
        </p:grpSp>
        <p:sp>
          <p:nvSpPr>
            <p:cNvPr id="37" name="TextBox 36"/>
            <p:cNvSpPr txBox="1"/>
            <p:nvPr/>
          </p:nvSpPr>
          <p:spPr>
            <a:xfrm>
              <a:off x="3838134" y="3974787"/>
              <a:ext cx="2738125" cy="655229"/>
            </a:xfrm>
            <a:prstGeom prst="rect">
              <a:avLst/>
            </a:prstGeom>
            <a:noFill/>
            <a:extLst>
              <a:ext uri="{909E8E84-426E-40DD-AFC4-6F175D3DCCD1}">
                <a14:hiddenFill xmlns:a14="http://schemas.microsoft.com/office/drawing/2010/main">
                  <a:solidFill>
                    <a:srgbClr val="9966FF"/>
                  </a:solidFill>
                </a14:hiddenFill>
              </a:ext>
            </a:extLst>
          </p:spPr>
          <p:txBody>
            <a:bodyPr wrap="square" rtlCol="0">
              <a:spAutoFit/>
            </a:bodyPr>
            <a:lstStyle/>
            <a:p>
              <a:pPr algn="ctr"/>
              <a:r>
                <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rPr>
                <a:t>逻辑性拓展</a:t>
              </a:r>
              <a:endPar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endParaRPr>
            </a:p>
          </p:txBody>
        </p:sp>
      </p:grpSp>
      <p:sp>
        <p:nvSpPr>
          <p:cNvPr id="10" name="矩形 47"/>
          <p:cNvSpPr>
            <a:spLocks noChangeArrowheads="1"/>
          </p:cNvSpPr>
          <p:nvPr/>
        </p:nvSpPr>
        <p:spPr bwMode="auto">
          <a:xfrm>
            <a:off x="5834380" y="1503045"/>
            <a:ext cx="5554345" cy="829945"/>
          </a:xfrm>
          <a:prstGeom prst="rect">
            <a:avLst/>
          </a:prstGeom>
          <a:noFill/>
          <a:ln w="9525">
            <a:noFill/>
            <a:prstDash val="sysDot"/>
            <a:miter lim="800000"/>
          </a:ln>
          <a:extLst>
            <a:ext uri="{909E8E84-426E-40DD-AFC4-6F175D3DCCD1}">
              <a14:hiddenFill xmlns:a14="http://schemas.microsoft.com/office/drawing/2010/main">
                <a:solidFill>
                  <a:srgbClr val="FFFFFF"/>
                </a:solidFill>
              </a14:hiddenFill>
            </a:ext>
          </a:extLst>
        </p:spPr>
        <p:txBody>
          <a:bodyPr wrap="square">
            <a:spAutoFit/>
          </a:bodyPr>
          <a:lstStyle/>
          <a:p>
            <a:pPr>
              <a:lnSpc>
                <a:spcPct val="120000"/>
              </a:lnSpc>
            </a:pPr>
            <a:r>
              <a:rPr lang="zh-CN" altLang="en-US" sz="2000" b="1" u="sng"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合理问候</a:t>
            </a:r>
            <a:r>
              <a:rPr lang="zh-CN" altLang="en-US" sz="2000" b="1" u="sng" baseline="-25000"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a:t>
            </a:r>
            <a:r>
              <a:rPr lang="zh-CN" altLang="en-US" sz="2000" b="1"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a:t>
            </a:r>
            <a:r>
              <a:rPr lang="zh-CN" altLang="en-US" sz="2000" b="1" u="sng"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自我介绍</a:t>
            </a:r>
            <a:r>
              <a:rPr lang="zh-CN" altLang="en-US" sz="2000" b="1" u="sng" baseline="-25000"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a:t>
            </a:r>
            <a:r>
              <a:rPr lang="zh-CN" altLang="en-US" sz="2000" b="1"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、写信背景、写信目的、祝福期待</a:t>
            </a:r>
            <a:endParaRPr lang="zh-CN" altLang="en-US" sz="2000" b="1"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endParaRPr>
          </a:p>
        </p:txBody>
      </p:sp>
      <p:sp>
        <p:nvSpPr>
          <p:cNvPr id="12" name="TextBox 13"/>
          <p:cNvSpPr txBox="1"/>
          <p:nvPr/>
        </p:nvSpPr>
        <p:spPr>
          <a:xfrm>
            <a:off x="5927725" y="4743450"/>
            <a:ext cx="5275580" cy="755650"/>
          </a:xfrm>
          <a:prstGeom prst="rect">
            <a:avLst/>
          </a:prstGeom>
          <a:noFill/>
        </p:spPr>
        <p:txBody>
          <a:bodyPr wrap="square" rtlCol="0">
            <a:spAutoFit/>
          </a:bodyPr>
          <a:lstStyle/>
          <a:p>
            <a:pPr algn="l">
              <a:lnSpc>
                <a:spcPct val="120000"/>
              </a:lnSpc>
            </a:pPr>
            <a:r>
              <a:rPr lang="zh-CN" altLang="en-US" sz="2000" b="1" dirty="0">
                <a:solidFill>
                  <a:srgbClr val="7030A0"/>
                </a:solidFill>
                <a:latin typeface="宋体" panose="02010600030101010101" pitchFamily="2" charset="-122"/>
                <a:ea typeface="宋体" panose="02010600030101010101" pitchFamily="2" charset="-122"/>
                <a:cs typeface="幼圆" panose="02010509060101010101" charset="-122"/>
                <a:sym typeface="Adobe Caslon Pro" charset="0"/>
              </a:rPr>
              <a:t>运用因果逻辑，彰显思维品质</a:t>
            </a:r>
            <a:endParaRPr lang="zh-CN" altLang="en-US" sz="2000" b="1" dirty="0">
              <a:solidFill>
                <a:srgbClr val="7030A0"/>
              </a:solidFill>
              <a:latin typeface="宋体" panose="02010600030101010101" pitchFamily="2" charset="-122"/>
              <a:ea typeface="宋体" panose="02010600030101010101" pitchFamily="2" charset="-122"/>
              <a:cs typeface="幼圆" panose="02010509060101010101" charset="-122"/>
              <a:sym typeface="Adobe Caslon Pro" charset="0"/>
            </a:endParaRPr>
          </a:p>
          <a:p>
            <a:pPr algn="l">
              <a:lnSpc>
                <a:spcPct val="120000"/>
              </a:lnSpc>
            </a:pPr>
            <a:r>
              <a:rPr lang="zh-CN" altLang="en-US" sz="1600" b="1" dirty="0">
                <a:solidFill>
                  <a:srgbClr val="7030A0"/>
                </a:solidFill>
                <a:latin typeface="宋体" panose="02010600030101010101" pitchFamily="2" charset="-122"/>
                <a:ea typeface="宋体" panose="02010600030101010101" pitchFamily="2" charset="-122"/>
                <a:cs typeface="幼圆" panose="02010509060101010101" charset="-122"/>
                <a:sym typeface="Adobe Caslon Pro" charset="0"/>
              </a:rPr>
              <a:t>因果</a:t>
            </a:r>
            <a:r>
              <a:rPr lang="zh-CN" altLang="en-US" sz="1600" b="1" dirty="0">
                <a:solidFill>
                  <a:srgbClr val="7030A0"/>
                </a:solidFill>
                <a:latin typeface="宋体" panose="02010600030101010101" pitchFamily="2" charset="-122"/>
                <a:ea typeface="宋体" panose="02010600030101010101" pitchFamily="2" charset="-122"/>
                <a:sym typeface="幼圆" panose="02010509060101010101" charset="-122"/>
              </a:rPr>
              <a:t>、条件、目的、方式、让步</a:t>
            </a:r>
            <a:endParaRPr lang="zh-CN" altLang="en-US" sz="1600" b="1" dirty="0">
              <a:solidFill>
                <a:srgbClr val="7030A0"/>
              </a:solidFill>
              <a:latin typeface="宋体" panose="02010600030101010101" pitchFamily="2" charset="-122"/>
              <a:ea typeface="宋体" panose="02010600030101010101" pitchFamily="2" charset="-122"/>
              <a:cs typeface="幼圆" panose="02010509060101010101" charset="-122"/>
              <a:sym typeface="幼圆" panose="02010509060101010101" charset="-122"/>
            </a:endParaRPr>
          </a:p>
        </p:txBody>
      </p:sp>
      <p:sp>
        <p:nvSpPr>
          <p:cNvPr id="15" name="矩形 48"/>
          <p:cNvSpPr>
            <a:spLocks noChangeArrowheads="1"/>
          </p:cNvSpPr>
          <p:nvPr/>
        </p:nvSpPr>
        <p:spPr bwMode="auto">
          <a:xfrm>
            <a:off x="5834380" y="2698750"/>
            <a:ext cx="5541645"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20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rPr>
              <a:t>活动</a:t>
            </a:r>
            <a:r>
              <a:rPr lang="en-US" altLang="zh-CN" sz="20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rPr>
              <a:t>:</a:t>
            </a:r>
            <a:r>
              <a:rPr lang="zh-CN" altLang="en-US" sz="20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rPr>
              <a:t>目的、意义、时间、地点；</a:t>
            </a:r>
            <a:endParaRPr lang="zh-CN" altLang="en-US" sz="20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endParaRPr>
          </a:p>
          <a:p>
            <a:pPr>
              <a:lnSpc>
                <a:spcPct val="120000"/>
              </a:lnSpc>
            </a:pPr>
            <a:r>
              <a:rPr lang="zh-CN" altLang="en-US" sz="2000" b="1" dirty="0">
                <a:solidFill>
                  <a:srgbClr val="C00000"/>
                </a:solidFill>
                <a:latin typeface="宋体" panose="02010600030101010101" pitchFamily="2" charset="-122"/>
                <a:ea typeface="宋体" panose="02010600030101010101" pitchFamily="2" charset="-122"/>
                <a:cs typeface="幼圆" panose="02010509060101010101" charset="-122"/>
                <a:sym typeface="幼圆" panose="02010509060101010101" charset="-122"/>
              </a:rPr>
              <a:t>个人感受、评价；</a:t>
            </a:r>
            <a:endParaRPr lang="zh-CN" altLang="en-US" sz="2000" b="1" dirty="0">
              <a:solidFill>
                <a:srgbClr val="C00000"/>
              </a:solidFill>
              <a:latin typeface="宋体" panose="02010600030101010101" pitchFamily="2" charset="-122"/>
              <a:ea typeface="宋体" panose="02010600030101010101" pitchFamily="2" charset="-122"/>
              <a:cs typeface="幼圆" panose="02010509060101010101" charset="-122"/>
              <a:sym typeface="幼圆" panose="02010509060101010101" charset="-122"/>
            </a:endParaRPr>
          </a:p>
          <a:p>
            <a:pPr>
              <a:lnSpc>
                <a:spcPct val="120000"/>
              </a:lnSpc>
            </a:pPr>
            <a:r>
              <a:rPr lang="zh-CN" altLang="en-US" sz="20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rPr>
              <a:t>下义延伸</a:t>
            </a:r>
            <a:r>
              <a:rPr lang="zh-CN" altLang="en-US" sz="16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rPr>
              <a:t>（例子）</a:t>
            </a:r>
            <a:r>
              <a:rPr lang="zh-CN" altLang="en-US" sz="20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rPr>
              <a:t>；</a:t>
            </a:r>
            <a:endParaRPr lang="zh-CN" altLang="en-US" sz="20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endParaRPr>
          </a:p>
          <a:p>
            <a:pPr>
              <a:lnSpc>
                <a:spcPct val="120000"/>
              </a:lnSpc>
            </a:pPr>
            <a:r>
              <a:rPr lang="zh-CN" altLang="en-US" sz="20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rPr>
              <a:t>平行拓展</a:t>
            </a:r>
            <a:r>
              <a:rPr lang="zh-CN" altLang="en-US" sz="16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rPr>
              <a:t>（挖掘写作对象的不同方面）</a:t>
            </a:r>
            <a:endParaRPr lang="zh-CN" altLang="en-US" sz="16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P spid="12" grpId="0"/>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9060" y="0"/>
            <a:ext cx="8305800" cy="583565"/>
          </a:xfrm>
          <a:prstGeom prst="rect">
            <a:avLst/>
          </a:prstGeom>
          <a:noFill/>
        </p:spPr>
        <p:txBody>
          <a:bodyPr wrap="square" rtlCol="0">
            <a:spAutoFit/>
          </a:bodyPr>
          <a:lstStyle/>
          <a:p>
            <a:r>
              <a:rPr lang="en-US" altLang="zh-CN" sz="3200"/>
              <a:t>2. </a:t>
            </a:r>
            <a:r>
              <a:rPr lang="zh-CN" altLang="en-US" sz="3200">
                <a:solidFill>
                  <a:srgbClr val="C00000"/>
                </a:solidFill>
              </a:rPr>
              <a:t>合理拓展</a:t>
            </a:r>
            <a:r>
              <a:rPr lang="zh-CN" altLang="en-US" sz="3200"/>
              <a:t>，语义连贯，彰显思维品质</a:t>
            </a:r>
            <a:endParaRPr lang="zh-CN" altLang="en-US" sz="3200"/>
          </a:p>
        </p:txBody>
      </p:sp>
      <p:sp>
        <p:nvSpPr>
          <p:cNvPr id="6" name="矩形 5"/>
          <p:cNvSpPr/>
          <p:nvPr/>
        </p:nvSpPr>
        <p:spPr>
          <a:xfrm>
            <a:off x="10549255" y="217805"/>
            <a:ext cx="1326515" cy="7480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6"/>
          <p:cNvSpPr txBox="1">
            <a:spLocks noChangeArrowheads="1"/>
          </p:cNvSpPr>
          <p:nvPr/>
        </p:nvSpPr>
        <p:spPr bwMode="auto">
          <a:xfrm>
            <a:off x="0" y="583565"/>
            <a:ext cx="12191365" cy="706755"/>
          </a:xfrm>
          <a:prstGeom prst="rect">
            <a:avLst/>
          </a:prstGeom>
          <a:noFill/>
          <a:ln w="19050">
            <a:solidFill>
              <a:schemeClr val="accent1"/>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lnSpc>
                <a:spcPct val="125000"/>
              </a:lnSpc>
              <a:spcBef>
                <a:spcPct val="20000"/>
              </a:spcBef>
              <a:buChar char="•"/>
              <a:defRPr sz="3200">
                <a:solidFill>
                  <a:sysClr val="window" lastClr="FFFFFF"/>
                </a:solidFill>
                <a:latin typeface="Arial" panose="020B0604020202020204" pitchFamily="34" charset="0"/>
                <a:ea typeface="华文隶书" panose="02010800040101010101" charset="-122"/>
              </a:defRPr>
            </a:lvl1pPr>
            <a:lvl2pPr marL="742950" indent="-285750">
              <a:lnSpc>
                <a:spcPct val="125000"/>
              </a:lnSpc>
              <a:spcBef>
                <a:spcPct val="20000"/>
              </a:spcBef>
              <a:buChar char="–"/>
              <a:defRPr sz="2800">
                <a:solidFill>
                  <a:sysClr val="window" lastClr="FFFFFF"/>
                </a:solidFill>
                <a:latin typeface="Arial" panose="020B0604020202020204" pitchFamily="34" charset="0"/>
                <a:ea typeface="华文隶书" panose="02010800040101010101" charset="-122"/>
              </a:defRPr>
            </a:lvl2pPr>
            <a:lvl3pPr marL="1143000" indent="-228600">
              <a:lnSpc>
                <a:spcPct val="125000"/>
              </a:lnSpc>
              <a:spcBef>
                <a:spcPct val="20000"/>
              </a:spcBef>
              <a:buChar char="•"/>
              <a:defRPr sz="2400">
                <a:solidFill>
                  <a:sysClr val="window" lastClr="FFFFFF"/>
                </a:solidFill>
                <a:latin typeface="Arial" panose="020B0604020202020204" pitchFamily="34" charset="0"/>
                <a:ea typeface="华文隶书" panose="02010800040101010101" charset="-122"/>
              </a:defRPr>
            </a:lvl3pPr>
            <a:lvl4pPr marL="1600200" indent="-228600">
              <a:lnSpc>
                <a:spcPct val="125000"/>
              </a:lnSpc>
              <a:spcBef>
                <a:spcPct val="20000"/>
              </a:spcBef>
              <a:buChar char="–"/>
              <a:defRPr sz="2000">
                <a:solidFill>
                  <a:sysClr val="window" lastClr="FFFFFF"/>
                </a:solidFill>
                <a:latin typeface="Arial" panose="020B0604020202020204" pitchFamily="34" charset="0"/>
                <a:ea typeface="华文隶书" panose="02010800040101010101" charset="-122"/>
              </a:defRPr>
            </a:lvl4pPr>
            <a:lvl5pPr marL="2057400" indent="-228600">
              <a:lnSpc>
                <a:spcPct val="125000"/>
              </a:lnSpc>
              <a:spcBef>
                <a:spcPct val="20000"/>
              </a:spcBef>
              <a:buChar char="»"/>
              <a:defRPr sz="2000">
                <a:solidFill>
                  <a:sysClr val="window" lastClr="FFFFFF"/>
                </a:solidFill>
                <a:latin typeface="Arial" panose="020B0604020202020204" pitchFamily="34" charset="0"/>
                <a:ea typeface="华文隶书" panose="02010800040101010101" charset="-122"/>
              </a:defRPr>
            </a:lvl5pPr>
            <a:lvl6pPr marL="25146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6pPr>
            <a:lvl7pPr marL="29718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7pPr>
            <a:lvl8pPr marL="34290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8pPr>
            <a:lvl9pPr marL="38862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9pPr>
          </a:lstStyle>
          <a:p>
            <a:pPr defTabSz="914400" eaLnBrk="0" fontAlgn="base" hangingPunct="0">
              <a:lnSpc>
                <a:spcPct val="100000"/>
              </a:lnSpc>
              <a:spcBef>
                <a:spcPct val="0"/>
              </a:spcBef>
              <a:spcAft>
                <a:spcPct val="0"/>
              </a:spcAft>
              <a:buFontTx/>
              <a:buNone/>
            </a:pPr>
            <a:r>
              <a:rPr lang="zh-CN" altLang="en-US" sz="2000" b="1" dirty="0">
                <a:solidFill>
                  <a:schemeClr val="tx1"/>
                </a:solidFill>
                <a:latin typeface="华文行楷" panose="02010800040101010101" charset="-122"/>
              </a:rPr>
              <a:t>  </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rPr>
              <a:t>（</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2018年06月</a:t>
            </a:r>
            <a:r>
              <a:rPr lang="zh-CN" altLang="en-US"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浙江</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高考</a:t>
            </a:r>
            <a:r>
              <a:rPr lang="zh-CN" altLang="en-US"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a:t>
            </a:r>
            <a:r>
              <a:rPr lang="zh-CN" altLang="en-US" sz="2000" b="1" dirty="0">
                <a:solidFill>
                  <a:schemeClr val="tx1"/>
                </a:solidFill>
                <a:latin typeface="华文行楷" panose="02010800040101010101" charset="-122"/>
              </a:rPr>
              <a:t>假如你是李华，你校英语协会招聘志愿者，接待来访的外国中学生。请你写信应聘，内容包括：</a:t>
            </a:r>
            <a:r>
              <a:rPr lang="en-US" altLang="zh-CN" sz="2000" b="1" dirty="0">
                <a:solidFill>
                  <a:schemeClr val="tx1"/>
                </a:solidFill>
                <a:latin typeface="华文行楷" panose="02010800040101010101" charset="-122"/>
              </a:rPr>
              <a:t> 1.</a:t>
            </a:r>
            <a:r>
              <a:rPr lang="zh-CN" altLang="en-US" sz="2000" b="1" dirty="0">
                <a:solidFill>
                  <a:schemeClr val="tx1"/>
                </a:solidFill>
                <a:latin typeface="华文行楷" panose="02010800040101010101" charset="-122"/>
              </a:rPr>
              <a:t>口语能力；</a:t>
            </a:r>
            <a:r>
              <a:rPr lang="en-US" altLang="zh-CN" sz="2000" b="1" dirty="0">
                <a:solidFill>
                  <a:schemeClr val="tx1"/>
                </a:solidFill>
                <a:latin typeface="华文行楷" panose="02010800040101010101" charset="-122"/>
              </a:rPr>
              <a:t>2.</a:t>
            </a:r>
            <a:r>
              <a:rPr lang="zh-CN" altLang="en-US" sz="2000" b="1" dirty="0">
                <a:solidFill>
                  <a:schemeClr val="tx1"/>
                </a:solidFill>
                <a:latin typeface="华文行楷" panose="02010800040101010101" charset="-122"/>
              </a:rPr>
              <a:t>相关经验；</a:t>
            </a:r>
            <a:r>
              <a:rPr lang="en-US" altLang="zh-CN" sz="2000" b="1" dirty="0">
                <a:solidFill>
                  <a:schemeClr val="tx1"/>
                </a:solidFill>
                <a:latin typeface="华文行楷" panose="02010800040101010101" charset="-122"/>
              </a:rPr>
              <a:t>3.</a:t>
            </a:r>
            <a:r>
              <a:rPr lang="zh-CN" altLang="en-US" sz="2000" b="1" dirty="0">
                <a:solidFill>
                  <a:schemeClr val="tx1"/>
                </a:solidFill>
                <a:latin typeface="华文行楷" panose="02010800040101010101" charset="-122"/>
              </a:rPr>
              <a:t>应聘目的。</a:t>
            </a:r>
            <a:endParaRPr lang="zh-CN" altLang="en-US" sz="2000" b="1" dirty="0">
              <a:solidFill>
                <a:schemeClr val="tx1"/>
              </a:solidFill>
              <a:latin typeface="华文行楷" panose="02010800040101010101" charset="-122"/>
            </a:endParaRPr>
          </a:p>
        </p:txBody>
      </p:sp>
      <p:sp>
        <p:nvSpPr>
          <p:cNvPr id="3" name="文本框 2"/>
          <p:cNvSpPr txBox="1"/>
          <p:nvPr/>
        </p:nvSpPr>
        <p:spPr>
          <a:xfrm>
            <a:off x="0" y="1357630"/>
            <a:ext cx="12192000" cy="5262245"/>
          </a:xfrm>
          <a:prstGeom prst="rect">
            <a:avLst/>
          </a:prstGeom>
          <a:noFill/>
          <a:ln>
            <a:solidFill>
              <a:schemeClr val="tx1">
                <a:lumMod val="65000"/>
                <a:lumOff val="35000"/>
              </a:schemeClr>
            </a:solidFill>
          </a:ln>
        </p:spPr>
        <p:txBody>
          <a:bodyPr wrap="square" rtlCol="0" anchor="t">
            <a:spAutoFit/>
          </a:bodyPr>
          <a:lstStyle/>
          <a:p>
            <a:r>
              <a:rPr lang="zh-CN" altLang="en-US" sz="2800" b="1">
                <a:latin typeface="Times New Roman" panose="02020603050405020304" charset="0"/>
                <a:cs typeface="Times New Roman" panose="02020603050405020304" charset="0"/>
              </a:rPr>
              <a:t>Dear Sir/Madam,</a:t>
            </a:r>
            <a:endParaRPr lang="zh-CN" altLang="en-US" sz="2800" b="1">
              <a:latin typeface="Times New Roman" panose="02020603050405020304" charset="0"/>
              <a:cs typeface="Times New Roman" panose="02020603050405020304" charset="0"/>
            </a:endParaRPr>
          </a:p>
          <a:p>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On hearing that volunteers are  in desperate need for receiving the foreign students, I can't wait to be part of you.</a:t>
            </a:r>
            <a:endParaRPr lang="zh-CN" altLang="en-US" sz="2800" b="1">
              <a:latin typeface="Times New Roman" panose="02020603050405020304" charset="0"/>
              <a:cs typeface="Times New Roman" panose="02020603050405020304" charset="0"/>
            </a:endParaRPr>
          </a:p>
          <a:p>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Equipped with a briliant spoken-English,</a:t>
            </a:r>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I </a:t>
            </a:r>
            <a:r>
              <a:rPr lang="en-US" altLang="zh-CN" sz="2800" b="1">
                <a:latin typeface="Times New Roman" panose="02020603050405020304" charset="0"/>
                <a:cs typeface="Times New Roman" panose="02020603050405020304" charset="0"/>
              </a:rPr>
              <a:t>c</a:t>
            </a:r>
            <a:r>
              <a:rPr lang="zh-CN" altLang="en-US" sz="2800" b="1">
                <a:latin typeface="Times New Roman" panose="02020603050405020304" charset="0"/>
                <a:cs typeface="Times New Roman" panose="02020603050405020304" charset="0"/>
              </a:rPr>
              <a:t>an surely meet with the request</a:t>
            </a:r>
            <a:r>
              <a:rPr lang="en-US" altLang="zh-CN" sz="2800" b="1">
                <a:latin typeface="Times New Roman" panose="02020603050405020304" charset="0"/>
                <a:cs typeface="Times New Roman" panose="02020603050405020304" charset="0"/>
              </a:rPr>
              <a:t>m</a:t>
            </a:r>
            <a:r>
              <a:rPr lang="zh-CN" altLang="en-US" sz="2800" b="1">
                <a:latin typeface="Times New Roman" panose="02020603050405020304" charset="0"/>
                <a:cs typeface="Times New Roman" panose="02020603050405020304" charset="0"/>
              </a:rPr>
              <a:t>ents.</a:t>
            </a:r>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Besides,</a:t>
            </a:r>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my great sense of humor also adds to my strength. Overwhelming with abundant relevant experience, I am bound to be qualified f</a:t>
            </a:r>
            <a:r>
              <a:rPr lang="en-US" altLang="zh-CN" sz="2800" b="1">
                <a:latin typeface="Times New Roman" panose="02020603050405020304" charset="0"/>
                <a:cs typeface="Times New Roman" panose="02020603050405020304" charset="0"/>
              </a:rPr>
              <a:t>o</a:t>
            </a:r>
            <a:r>
              <a:rPr lang="zh-CN" altLang="en-US" sz="2800" b="1">
                <a:latin typeface="Times New Roman" panose="02020603050405020304" charset="0"/>
                <a:cs typeface="Times New Roman" panose="02020603050405020304" charset="0"/>
              </a:rPr>
              <a:t>r the job. Additionally,</a:t>
            </a:r>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I ca</a:t>
            </a:r>
            <a:r>
              <a:rPr lang="en-US" altLang="zh-CN" sz="2800" b="1">
                <a:latin typeface="Times New Roman" panose="02020603050405020304" charset="0"/>
                <a:cs typeface="Times New Roman" panose="02020603050405020304" charset="0"/>
              </a:rPr>
              <a:t>n</a:t>
            </a:r>
            <a:r>
              <a:rPr lang="zh-CN" altLang="en-US" sz="2800" b="1">
                <a:latin typeface="Times New Roman" panose="02020603050405020304" charset="0"/>
                <a:cs typeface="Times New Roman" panose="02020603050405020304" charset="0"/>
              </a:rPr>
              <a:t>'t let the golden opportunity to practice my spolken-English slip through my fingers</a:t>
            </a:r>
            <a:r>
              <a:rPr lang="en-US" altLang="zh-CN" sz="2800" b="1">
                <a:latin typeface="Times New Roman" panose="02020603050405020304" charset="0"/>
                <a:cs typeface="Times New Roman" panose="02020603050405020304" charset="0"/>
              </a:rPr>
              <a:t>.</a:t>
            </a:r>
            <a:endParaRPr lang="zh-CN" altLang="en-US" sz="2800" b="1">
              <a:latin typeface="Times New Roman" panose="02020603050405020304" charset="0"/>
              <a:cs typeface="Times New Roman" panose="02020603050405020304" charset="0"/>
            </a:endParaRPr>
          </a:p>
          <a:p>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I would appreciate itif you could take my application into favorable consideration.Looking forward to your reply.</a:t>
            </a:r>
            <a:endParaRPr lang="zh-CN" altLang="en-US" sz="2800" b="1">
              <a:latin typeface="Times New Roman" panose="02020603050405020304" charset="0"/>
              <a:cs typeface="Times New Roman" panose="02020603050405020304" charset="0"/>
            </a:endParaRPr>
          </a:p>
          <a:p>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Sincerely yours,</a:t>
            </a:r>
            <a:endParaRPr lang="zh-CN" altLang="en-US" sz="2800" b="1">
              <a:latin typeface="Times New Roman" panose="02020603050405020304" charset="0"/>
              <a:cs typeface="Times New Roman" panose="02020603050405020304" charset="0"/>
            </a:endParaRPr>
          </a:p>
          <a:p>
            <a:r>
              <a:rPr lang="zh-CN" altLang="en-US" sz="2800" b="1">
                <a:latin typeface="Times New Roman" panose="02020603050405020304" charset="0"/>
                <a:cs typeface="Times New Roman" panose="02020603050405020304" charset="0"/>
              </a:rPr>
              <a:t>                                                               </a:t>
            </a:r>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Li Hua</a:t>
            </a:r>
            <a:endParaRPr lang="zh-CN" altLang="en-US" sz="2800" b="1">
              <a:latin typeface="Times New Roman" panose="02020603050405020304" charset="0"/>
              <a:cs typeface="Times New Roman" panose="02020603050405020304" charset="0"/>
            </a:endParaRPr>
          </a:p>
        </p:txBody>
      </p:sp>
      <p:sp>
        <p:nvSpPr>
          <p:cNvPr id="13" name="Rectangle 3"/>
          <p:cNvSpPr>
            <a:spLocks noChangeArrowheads="1"/>
          </p:cNvSpPr>
          <p:nvPr/>
        </p:nvSpPr>
        <p:spPr bwMode="auto">
          <a:xfrm>
            <a:off x="191135" y="6048375"/>
            <a:ext cx="6066155" cy="398780"/>
          </a:xfrm>
          <a:prstGeom prst="rect">
            <a:avLst/>
          </a:prstGeom>
          <a:solidFill>
            <a:schemeClr val="tx2">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ysClr val="windowText" lastClr="000000"/>
                </a:solidFill>
                <a:latin typeface="Arial" panose="020B0604020202020204" pitchFamily="34" charset="0"/>
              </a:defRPr>
            </a:lvl1pPr>
            <a:lvl2pPr marL="742950" indent="-285750" eaLnBrk="0" hangingPunct="0">
              <a:defRPr>
                <a:solidFill>
                  <a:sysClr val="windowText" lastClr="000000"/>
                </a:solidFill>
                <a:latin typeface="Arial" panose="020B0604020202020204" pitchFamily="34" charset="0"/>
              </a:defRPr>
            </a:lvl2pPr>
            <a:lvl3pPr marL="1143000" indent="-228600" eaLnBrk="0" hangingPunct="0">
              <a:defRPr>
                <a:solidFill>
                  <a:sysClr val="windowText" lastClr="000000"/>
                </a:solidFill>
                <a:latin typeface="Arial" panose="020B0604020202020204" pitchFamily="34" charset="0"/>
              </a:defRPr>
            </a:lvl3pPr>
            <a:lvl4pPr marL="1600200" indent="-228600" eaLnBrk="0" hangingPunct="0">
              <a:defRPr>
                <a:solidFill>
                  <a:sysClr val="windowText" lastClr="000000"/>
                </a:solidFill>
                <a:latin typeface="Arial" panose="020B0604020202020204" pitchFamily="34" charset="0"/>
              </a:defRPr>
            </a:lvl4pPr>
            <a:lvl5pPr marL="2057400" indent="-228600" eaLnBrk="0" hangingPunct="0">
              <a:defRPr>
                <a:solidFill>
                  <a:sysClr val="windowText" lastClr="000000"/>
                </a:solidFill>
                <a:latin typeface="Arial" panose="020B0604020202020204" pitchFamily="34" charset="0"/>
              </a:defRPr>
            </a:lvl5pPr>
            <a:lvl6pPr marL="2514600" indent="-228600" eaLnBrk="0" fontAlgn="base" hangingPunct="0">
              <a:spcBef>
                <a:spcPct val="0"/>
              </a:spcBef>
              <a:spcAft>
                <a:spcPct val="0"/>
              </a:spcAft>
              <a:defRPr>
                <a:solidFill>
                  <a:sysClr val="windowText" lastClr="000000"/>
                </a:solidFill>
                <a:latin typeface="Arial" panose="020B0604020202020204" pitchFamily="34" charset="0"/>
              </a:defRPr>
            </a:lvl6pPr>
            <a:lvl7pPr marL="2971800" indent="-228600" eaLnBrk="0" fontAlgn="base" hangingPunct="0">
              <a:spcBef>
                <a:spcPct val="0"/>
              </a:spcBef>
              <a:spcAft>
                <a:spcPct val="0"/>
              </a:spcAft>
              <a:defRPr>
                <a:solidFill>
                  <a:sysClr val="windowText" lastClr="000000"/>
                </a:solidFill>
                <a:latin typeface="Arial" panose="020B0604020202020204" pitchFamily="34" charset="0"/>
              </a:defRPr>
            </a:lvl7pPr>
            <a:lvl8pPr marL="3429000" indent="-228600" eaLnBrk="0" fontAlgn="base" hangingPunct="0">
              <a:spcBef>
                <a:spcPct val="0"/>
              </a:spcBef>
              <a:spcAft>
                <a:spcPct val="0"/>
              </a:spcAft>
              <a:defRPr>
                <a:solidFill>
                  <a:sysClr val="windowText" lastClr="000000"/>
                </a:solidFill>
                <a:latin typeface="Arial" panose="020B0604020202020204" pitchFamily="34" charset="0"/>
              </a:defRPr>
            </a:lvl8pPr>
            <a:lvl9pPr marL="3886200" indent="-228600" eaLnBrk="0" fontAlgn="base" hangingPunct="0">
              <a:spcBef>
                <a:spcPct val="0"/>
              </a:spcBef>
              <a:spcAft>
                <a:spcPct val="0"/>
              </a:spcAft>
              <a:defRPr>
                <a:solidFill>
                  <a:sysClr val="windowText" lastClr="000000"/>
                </a:solidFill>
                <a:latin typeface="Arial" panose="020B0604020202020204" pitchFamily="34" charset="0"/>
              </a:defRPr>
            </a:lvl9pPr>
          </a:lstStyle>
          <a:p>
            <a:pPr eaLnBrk="1" hangingPunct="1"/>
            <a:r>
              <a:rPr lang="zh-CN" altLang="en-US" sz="2000" b="1" dirty="0">
                <a:solidFill>
                  <a:srgbClr val="C00000"/>
                </a:solidFill>
                <a:latin typeface="微软雅黑" panose="020B0503020204020204" charset="-122"/>
              </a:rPr>
              <a:t>请你来评分，这篇习作你打多少分？并找出不足之处。</a:t>
            </a:r>
            <a:endParaRPr lang="zh-CN" altLang="en-US" sz="2000" b="1" dirty="0">
              <a:solidFill>
                <a:srgbClr val="C00000"/>
              </a:solidFill>
              <a:latin typeface="微软雅黑" panose="020B0503020204020204"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86410" y="300355"/>
            <a:ext cx="8305800" cy="583565"/>
          </a:xfrm>
          <a:prstGeom prst="rect">
            <a:avLst/>
          </a:prstGeom>
          <a:noFill/>
        </p:spPr>
        <p:txBody>
          <a:bodyPr wrap="square" rtlCol="0">
            <a:spAutoFit/>
          </a:bodyPr>
          <a:lstStyle/>
          <a:p>
            <a:r>
              <a:rPr lang="en-US" altLang="zh-CN" sz="3200"/>
              <a:t>2. </a:t>
            </a:r>
            <a:r>
              <a:rPr lang="zh-CN" altLang="en-US" sz="3200">
                <a:solidFill>
                  <a:srgbClr val="C00000"/>
                </a:solidFill>
              </a:rPr>
              <a:t>合理拓展</a:t>
            </a:r>
            <a:r>
              <a:rPr lang="zh-CN" altLang="en-US" sz="3200"/>
              <a:t>，语义连贯，彰显思维品质</a:t>
            </a:r>
            <a:endParaRPr lang="zh-CN" altLang="en-US" sz="3200"/>
          </a:p>
        </p:txBody>
      </p:sp>
      <p:sp>
        <p:nvSpPr>
          <p:cNvPr id="6" name="矩形 5"/>
          <p:cNvSpPr/>
          <p:nvPr/>
        </p:nvSpPr>
        <p:spPr>
          <a:xfrm>
            <a:off x="10549255" y="217805"/>
            <a:ext cx="1326515" cy="7480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6"/>
          <p:cNvSpPr txBox="1">
            <a:spLocks noChangeArrowheads="1"/>
          </p:cNvSpPr>
          <p:nvPr/>
        </p:nvSpPr>
        <p:spPr bwMode="auto">
          <a:xfrm>
            <a:off x="296545" y="1033780"/>
            <a:ext cx="11579860" cy="706755"/>
          </a:xfrm>
          <a:prstGeom prst="rect">
            <a:avLst/>
          </a:prstGeom>
          <a:noFill/>
          <a:ln w="19050">
            <a:solidFill>
              <a:schemeClr val="accent1"/>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lnSpc>
                <a:spcPct val="125000"/>
              </a:lnSpc>
              <a:spcBef>
                <a:spcPct val="20000"/>
              </a:spcBef>
              <a:buChar char="•"/>
              <a:defRPr sz="3200">
                <a:solidFill>
                  <a:sysClr val="window" lastClr="FFFFFF"/>
                </a:solidFill>
                <a:latin typeface="Arial" panose="020B0604020202020204" pitchFamily="34" charset="0"/>
                <a:ea typeface="华文隶书" panose="02010800040101010101" charset="-122"/>
              </a:defRPr>
            </a:lvl1pPr>
            <a:lvl2pPr marL="742950" indent="-285750">
              <a:lnSpc>
                <a:spcPct val="125000"/>
              </a:lnSpc>
              <a:spcBef>
                <a:spcPct val="20000"/>
              </a:spcBef>
              <a:buChar char="–"/>
              <a:defRPr sz="2800">
                <a:solidFill>
                  <a:sysClr val="window" lastClr="FFFFFF"/>
                </a:solidFill>
                <a:latin typeface="Arial" panose="020B0604020202020204" pitchFamily="34" charset="0"/>
                <a:ea typeface="华文隶书" panose="02010800040101010101" charset="-122"/>
              </a:defRPr>
            </a:lvl2pPr>
            <a:lvl3pPr marL="1143000" indent="-228600">
              <a:lnSpc>
                <a:spcPct val="125000"/>
              </a:lnSpc>
              <a:spcBef>
                <a:spcPct val="20000"/>
              </a:spcBef>
              <a:buChar char="•"/>
              <a:defRPr sz="2400">
                <a:solidFill>
                  <a:sysClr val="window" lastClr="FFFFFF"/>
                </a:solidFill>
                <a:latin typeface="Arial" panose="020B0604020202020204" pitchFamily="34" charset="0"/>
                <a:ea typeface="华文隶书" panose="02010800040101010101" charset="-122"/>
              </a:defRPr>
            </a:lvl3pPr>
            <a:lvl4pPr marL="1600200" indent="-228600">
              <a:lnSpc>
                <a:spcPct val="125000"/>
              </a:lnSpc>
              <a:spcBef>
                <a:spcPct val="20000"/>
              </a:spcBef>
              <a:buChar char="–"/>
              <a:defRPr sz="2000">
                <a:solidFill>
                  <a:sysClr val="window" lastClr="FFFFFF"/>
                </a:solidFill>
                <a:latin typeface="Arial" panose="020B0604020202020204" pitchFamily="34" charset="0"/>
                <a:ea typeface="华文隶书" panose="02010800040101010101" charset="-122"/>
              </a:defRPr>
            </a:lvl4pPr>
            <a:lvl5pPr marL="2057400" indent="-228600">
              <a:lnSpc>
                <a:spcPct val="125000"/>
              </a:lnSpc>
              <a:spcBef>
                <a:spcPct val="20000"/>
              </a:spcBef>
              <a:buChar char="»"/>
              <a:defRPr sz="2000">
                <a:solidFill>
                  <a:sysClr val="window" lastClr="FFFFFF"/>
                </a:solidFill>
                <a:latin typeface="Arial" panose="020B0604020202020204" pitchFamily="34" charset="0"/>
                <a:ea typeface="华文隶书" panose="02010800040101010101" charset="-122"/>
              </a:defRPr>
            </a:lvl5pPr>
            <a:lvl6pPr marL="25146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6pPr>
            <a:lvl7pPr marL="29718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7pPr>
            <a:lvl8pPr marL="34290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8pPr>
            <a:lvl9pPr marL="38862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9pPr>
          </a:lstStyle>
          <a:p>
            <a:pPr defTabSz="914400" eaLnBrk="0" fontAlgn="base" hangingPunct="0">
              <a:lnSpc>
                <a:spcPct val="100000"/>
              </a:lnSpc>
              <a:spcBef>
                <a:spcPct val="0"/>
              </a:spcBef>
              <a:spcAft>
                <a:spcPct val="0"/>
              </a:spcAft>
              <a:buFontTx/>
              <a:buNone/>
            </a:pPr>
            <a:r>
              <a:rPr lang="zh-CN" altLang="en-US" sz="2000" b="1" dirty="0">
                <a:solidFill>
                  <a:schemeClr val="tx1"/>
                </a:solidFill>
                <a:latin typeface="华文行楷" panose="02010800040101010101" charset="-122"/>
              </a:rPr>
              <a:t>  </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rPr>
              <a:t>（</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2018年06月</a:t>
            </a:r>
            <a:r>
              <a:rPr lang="zh-CN" altLang="en-US"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浙江</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高考</a:t>
            </a:r>
            <a:r>
              <a:rPr lang="zh-CN" altLang="en-US"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a:t>
            </a:r>
            <a:r>
              <a:rPr lang="zh-CN" altLang="en-US" sz="2000" b="1" dirty="0">
                <a:solidFill>
                  <a:schemeClr val="tx1"/>
                </a:solidFill>
                <a:latin typeface="华文行楷" panose="02010800040101010101" charset="-122"/>
              </a:rPr>
              <a:t>假如你是李华，你校英语协会招聘志愿者，接待来访的外国中学生。请你写信应聘，内容包括：</a:t>
            </a:r>
            <a:r>
              <a:rPr lang="en-US" altLang="zh-CN" sz="2000" b="1" dirty="0">
                <a:solidFill>
                  <a:schemeClr val="tx1"/>
                </a:solidFill>
                <a:latin typeface="华文行楷" panose="02010800040101010101" charset="-122"/>
              </a:rPr>
              <a:t> 1.</a:t>
            </a:r>
            <a:r>
              <a:rPr lang="zh-CN" altLang="en-US" sz="2000" b="1" dirty="0">
                <a:solidFill>
                  <a:schemeClr val="tx1"/>
                </a:solidFill>
                <a:latin typeface="华文行楷" panose="02010800040101010101" charset="-122"/>
              </a:rPr>
              <a:t>口语能力；</a:t>
            </a:r>
            <a:r>
              <a:rPr lang="en-US" altLang="zh-CN" sz="2000" b="1" dirty="0">
                <a:solidFill>
                  <a:schemeClr val="tx1"/>
                </a:solidFill>
                <a:latin typeface="华文行楷" panose="02010800040101010101" charset="-122"/>
              </a:rPr>
              <a:t>2.</a:t>
            </a:r>
            <a:r>
              <a:rPr lang="zh-CN" altLang="en-US" sz="2000" b="1" dirty="0">
                <a:solidFill>
                  <a:schemeClr val="tx1"/>
                </a:solidFill>
                <a:latin typeface="华文行楷" panose="02010800040101010101" charset="-122"/>
              </a:rPr>
              <a:t>相关经验；</a:t>
            </a:r>
            <a:r>
              <a:rPr lang="en-US" altLang="zh-CN" sz="2000" b="1" dirty="0">
                <a:solidFill>
                  <a:schemeClr val="tx1"/>
                </a:solidFill>
                <a:latin typeface="华文行楷" panose="02010800040101010101" charset="-122"/>
              </a:rPr>
              <a:t>3.</a:t>
            </a:r>
            <a:r>
              <a:rPr lang="zh-CN" altLang="en-US" sz="2000" b="1" dirty="0">
                <a:solidFill>
                  <a:schemeClr val="tx1"/>
                </a:solidFill>
                <a:latin typeface="华文行楷" panose="02010800040101010101" charset="-122"/>
              </a:rPr>
              <a:t>应聘目的。</a:t>
            </a:r>
            <a:endParaRPr lang="zh-CN" altLang="en-US" sz="2000" b="1" dirty="0">
              <a:solidFill>
                <a:schemeClr val="tx1"/>
              </a:solidFill>
              <a:latin typeface="华文行楷" panose="02010800040101010101" charset="-122"/>
            </a:endParaRPr>
          </a:p>
        </p:txBody>
      </p:sp>
      <p:sp>
        <p:nvSpPr>
          <p:cNvPr id="3" name="文本框 2"/>
          <p:cNvSpPr txBox="1"/>
          <p:nvPr/>
        </p:nvSpPr>
        <p:spPr>
          <a:xfrm>
            <a:off x="211455" y="1808480"/>
            <a:ext cx="5597525" cy="4523105"/>
          </a:xfrm>
          <a:prstGeom prst="rect">
            <a:avLst/>
          </a:prstGeom>
          <a:noFill/>
          <a:ln>
            <a:solidFill>
              <a:schemeClr val="tx1">
                <a:lumMod val="65000"/>
                <a:lumOff val="35000"/>
              </a:schemeClr>
            </a:solidFill>
          </a:ln>
        </p:spPr>
        <p:txBody>
          <a:bodyPr wrap="square" rtlCol="0" anchor="t">
            <a:spAutoFit/>
          </a:bodyPr>
          <a:lstStyle/>
          <a:p>
            <a:r>
              <a:rPr lang="zh-CN" altLang="en-US" b="1">
                <a:latin typeface="Times New Roman" panose="02020603050405020304" charset="0"/>
                <a:cs typeface="Times New Roman" panose="02020603050405020304" charset="0"/>
              </a:rPr>
              <a:t>Dear Sir/Madam,</a:t>
            </a:r>
            <a:endParaRPr lang="zh-CN" altLang="en-US" b="1">
              <a:latin typeface="Times New Roman" panose="02020603050405020304" charset="0"/>
              <a:cs typeface="Times New Roman" panose="02020603050405020304" charset="0"/>
            </a:endParaRPr>
          </a:p>
          <a:p>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On hearing that volunteers are  in desperate need for receiving the foreign students, I can't wait to be part of you.</a:t>
            </a:r>
            <a:endParaRPr lang="zh-CN" altLang="en-US" b="1">
              <a:latin typeface="Times New Roman" panose="02020603050405020304" charset="0"/>
              <a:cs typeface="Times New Roman" panose="02020603050405020304" charset="0"/>
            </a:endParaRPr>
          </a:p>
          <a:p>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Equipped with a briliant spoken-English,</a:t>
            </a:r>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I </a:t>
            </a:r>
            <a:r>
              <a:rPr lang="en-US" altLang="zh-CN" b="1">
                <a:latin typeface="Times New Roman" panose="02020603050405020304" charset="0"/>
                <a:cs typeface="Times New Roman" panose="02020603050405020304" charset="0"/>
              </a:rPr>
              <a:t>c</a:t>
            </a:r>
            <a:r>
              <a:rPr lang="zh-CN" altLang="en-US" b="1">
                <a:latin typeface="Times New Roman" panose="02020603050405020304" charset="0"/>
                <a:cs typeface="Times New Roman" panose="02020603050405020304" charset="0"/>
              </a:rPr>
              <a:t>an surely meet with the request</a:t>
            </a:r>
            <a:r>
              <a:rPr lang="en-US" altLang="zh-CN" b="1">
                <a:latin typeface="Times New Roman" panose="02020603050405020304" charset="0"/>
                <a:cs typeface="Times New Roman" panose="02020603050405020304" charset="0"/>
              </a:rPr>
              <a:t>m</a:t>
            </a:r>
            <a:r>
              <a:rPr lang="zh-CN" altLang="en-US" b="1">
                <a:latin typeface="Times New Roman" panose="02020603050405020304" charset="0"/>
                <a:cs typeface="Times New Roman" panose="02020603050405020304" charset="0"/>
              </a:rPr>
              <a:t>ents.</a:t>
            </a:r>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Besides,</a:t>
            </a:r>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my great sense of humor also adds to my strength. Overwhelming with abundant relevant experience, I am bound to be qualified f</a:t>
            </a:r>
            <a:r>
              <a:rPr lang="en-US" altLang="zh-CN" b="1">
                <a:latin typeface="Times New Roman" panose="02020603050405020304" charset="0"/>
                <a:cs typeface="Times New Roman" panose="02020603050405020304" charset="0"/>
              </a:rPr>
              <a:t>o</a:t>
            </a:r>
            <a:r>
              <a:rPr lang="zh-CN" altLang="en-US" b="1">
                <a:latin typeface="Times New Roman" panose="02020603050405020304" charset="0"/>
                <a:cs typeface="Times New Roman" panose="02020603050405020304" charset="0"/>
              </a:rPr>
              <a:t>r the job. Additionally,</a:t>
            </a:r>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I ca</a:t>
            </a:r>
            <a:r>
              <a:rPr lang="en-US" altLang="zh-CN" b="1">
                <a:latin typeface="Times New Roman" panose="02020603050405020304" charset="0"/>
                <a:cs typeface="Times New Roman" panose="02020603050405020304" charset="0"/>
              </a:rPr>
              <a:t>n</a:t>
            </a:r>
            <a:r>
              <a:rPr lang="zh-CN" altLang="en-US" b="1">
                <a:latin typeface="Times New Roman" panose="02020603050405020304" charset="0"/>
                <a:cs typeface="Times New Roman" panose="02020603050405020304" charset="0"/>
              </a:rPr>
              <a:t>'t let the golden opportunity to practice my spolken-English slip through my fingers</a:t>
            </a:r>
            <a:r>
              <a:rPr lang="en-US" altLang="zh-CN" b="1">
                <a:latin typeface="Times New Roman" panose="02020603050405020304" charset="0"/>
                <a:cs typeface="Times New Roman" panose="02020603050405020304" charset="0"/>
              </a:rPr>
              <a:t>.</a:t>
            </a:r>
            <a:endParaRPr lang="zh-CN" altLang="en-US" b="1">
              <a:latin typeface="Times New Roman" panose="02020603050405020304" charset="0"/>
              <a:cs typeface="Times New Roman" panose="02020603050405020304" charset="0"/>
            </a:endParaRPr>
          </a:p>
          <a:p>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I would appreciate itif you could take my application into favorable consideration.Looking forward to your reply.</a:t>
            </a:r>
            <a:endParaRPr lang="zh-CN" altLang="en-US" b="1">
              <a:latin typeface="Times New Roman" panose="02020603050405020304" charset="0"/>
              <a:cs typeface="Times New Roman" panose="02020603050405020304" charset="0"/>
            </a:endParaRPr>
          </a:p>
          <a:p>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Sincerely yours,</a:t>
            </a:r>
            <a:endParaRPr lang="zh-CN" altLang="en-US" b="1">
              <a:latin typeface="Times New Roman" panose="02020603050405020304" charset="0"/>
              <a:cs typeface="Times New Roman" panose="02020603050405020304" charset="0"/>
            </a:endParaRPr>
          </a:p>
          <a:p>
            <a:r>
              <a:rPr lang="zh-CN" altLang="en-US" b="1">
                <a:latin typeface="Times New Roman" panose="02020603050405020304" charset="0"/>
                <a:cs typeface="Times New Roman" panose="02020603050405020304" charset="0"/>
              </a:rPr>
              <a:t>                                                               Li Hua</a:t>
            </a:r>
            <a:endParaRPr lang="zh-CN" altLang="en-US" b="1">
              <a:latin typeface="Times New Roman" panose="02020603050405020304" charset="0"/>
              <a:cs typeface="Times New Roman" panose="02020603050405020304" charset="0"/>
            </a:endParaRPr>
          </a:p>
        </p:txBody>
      </p:sp>
      <p:sp>
        <p:nvSpPr>
          <p:cNvPr id="5" name="椭圆 4"/>
          <p:cNvSpPr/>
          <p:nvPr/>
        </p:nvSpPr>
        <p:spPr>
          <a:xfrm>
            <a:off x="1647825" y="3180080"/>
            <a:ext cx="1417955" cy="276225"/>
          </a:xfrm>
          <a:prstGeom prst="ellipse">
            <a:avLst/>
          </a:prstGeom>
          <a:noFill/>
          <a:ln w="25400" cap="flat" cmpd="sng" algn="ctr">
            <a:solidFill>
              <a:srgbClr val="00B05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a:ea typeface="微软雅黑" panose="020B0503020204020204" charset="-122"/>
              <a:cs typeface="+mn-ea"/>
            </a:endParaRPr>
          </a:p>
        </p:txBody>
      </p:sp>
      <p:sp>
        <p:nvSpPr>
          <p:cNvPr id="7" name="椭圆 6"/>
          <p:cNvSpPr/>
          <p:nvPr/>
        </p:nvSpPr>
        <p:spPr>
          <a:xfrm rot="21360000">
            <a:off x="376555" y="3415030"/>
            <a:ext cx="5047615" cy="360045"/>
          </a:xfrm>
          <a:prstGeom prst="ellipse">
            <a:avLst/>
          </a:prstGeom>
          <a:noFill/>
          <a:ln w="25400" cap="flat" cmpd="sng" algn="ctr">
            <a:solidFill>
              <a:srgbClr val="0070C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a:ea typeface="微软雅黑" panose="020B0503020204020204" charset="-122"/>
              <a:cs typeface="+mn-ea"/>
            </a:endParaRPr>
          </a:p>
        </p:txBody>
      </p:sp>
      <p:sp>
        <p:nvSpPr>
          <p:cNvPr id="9" name="椭圆 8"/>
          <p:cNvSpPr/>
          <p:nvPr/>
        </p:nvSpPr>
        <p:spPr>
          <a:xfrm rot="21360000">
            <a:off x="483870" y="4128135"/>
            <a:ext cx="5047615" cy="712470"/>
          </a:xfrm>
          <a:prstGeom prst="ellipse">
            <a:avLst/>
          </a:prstGeom>
          <a:noFill/>
          <a:ln w="25400" cap="flat" cmpd="sng" algn="ctr">
            <a:solidFill>
              <a:srgbClr val="FF000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a:ea typeface="微软雅黑" panose="020B0503020204020204" charset="-122"/>
              <a:cs typeface="+mn-ea"/>
            </a:endParaRPr>
          </a:p>
        </p:txBody>
      </p:sp>
      <p:sp>
        <p:nvSpPr>
          <p:cNvPr id="11" name="文本框 10"/>
          <p:cNvSpPr txBox="1"/>
          <p:nvPr/>
        </p:nvSpPr>
        <p:spPr>
          <a:xfrm flipH="1">
            <a:off x="5894070" y="3217545"/>
            <a:ext cx="5932170" cy="6451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3. </a:t>
            </a:r>
            <a:r>
              <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要点不明</a:t>
            </a:r>
            <a:r>
              <a:rPr kumimoji="0" lang="en-US" altLang="zh-CN"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 </a:t>
            </a:r>
            <a:r>
              <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既不是</a:t>
            </a:r>
            <a:r>
              <a:rPr kumimoji="0" lang="en-US" altLang="zh-CN"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“相关经验”</a:t>
            </a:r>
            <a:r>
              <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，又不是</a:t>
            </a:r>
            <a:r>
              <a:rPr kumimoji="0" lang="en-US" altLang="zh-CN"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“应聘目的”</a:t>
            </a:r>
            <a:r>
              <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。尽管语言能力还好，应在</a:t>
            </a:r>
            <a:r>
              <a:rPr kumimoji="0" lang="en-US" altLang="zh-CN"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3</a:t>
            </a:r>
            <a:r>
              <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档区间。</a:t>
            </a:r>
            <a:endPar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endParaRPr>
          </a:p>
        </p:txBody>
      </p:sp>
      <p:sp>
        <p:nvSpPr>
          <p:cNvPr id="10" name="文本框 9"/>
          <p:cNvSpPr txBox="1"/>
          <p:nvPr/>
        </p:nvSpPr>
        <p:spPr>
          <a:xfrm>
            <a:off x="5894070" y="2771140"/>
            <a:ext cx="3782060"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a:noFill/>
                </a:ln>
                <a:solidFill>
                  <a:srgbClr val="0070C0"/>
                </a:solidFill>
                <a:effectLst/>
                <a:uLnTx/>
                <a:uFillTx/>
                <a:latin typeface="Times New Roman" panose="02020603050405020304"/>
                <a:ea typeface="微软雅黑" panose="020B0503020204020204" charset="-122"/>
                <a:cs typeface="+mn-ea"/>
              </a:rPr>
              <a:t>2.</a:t>
            </a:r>
            <a:r>
              <a:rPr kumimoji="0" lang="zh-CN" altLang="en-US" sz="1800" b="1" i="0" u="none" strike="noStrike" kern="1200" cap="none" spc="0" normalizeH="0" baseline="0" noProof="0" dirty="0">
                <a:ln>
                  <a:noFill/>
                </a:ln>
                <a:solidFill>
                  <a:srgbClr val="0070C0"/>
                </a:solidFill>
                <a:effectLst/>
                <a:uLnTx/>
                <a:uFillTx/>
                <a:latin typeface="Times New Roman" panose="02020603050405020304"/>
                <a:ea typeface="微软雅黑" panose="020B0503020204020204" charset="-122"/>
                <a:cs typeface="+mn-ea"/>
              </a:rPr>
              <a:t>不是</a:t>
            </a:r>
            <a:r>
              <a:rPr kumimoji="0" lang="en-US" altLang="zh-CN" sz="1800" b="1" i="0" u="none" strike="noStrike" kern="1200" cap="none" spc="0" normalizeH="0" baseline="0" noProof="0" dirty="0">
                <a:ln>
                  <a:noFill/>
                </a:ln>
                <a:solidFill>
                  <a:srgbClr val="0070C0"/>
                </a:solidFill>
                <a:effectLst/>
                <a:uLnTx/>
                <a:uFillTx/>
                <a:latin typeface="Times New Roman" panose="02020603050405020304"/>
                <a:ea typeface="微软雅黑" panose="020B0503020204020204" charset="-122"/>
                <a:cs typeface="+mn-ea"/>
              </a:rPr>
              <a:t>“口语能力”</a:t>
            </a:r>
            <a:r>
              <a:rPr kumimoji="0" lang="zh-CN" altLang="en-US" sz="1800" b="1" i="0" u="none" strike="noStrike" kern="1200" cap="none" spc="0" normalizeH="0" baseline="0" noProof="0" dirty="0">
                <a:ln>
                  <a:noFill/>
                </a:ln>
                <a:solidFill>
                  <a:srgbClr val="0070C0"/>
                </a:solidFill>
                <a:effectLst/>
                <a:uLnTx/>
                <a:uFillTx/>
                <a:latin typeface="Times New Roman" panose="02020603050405020304"/>
                <a:ea typeface="微软雅黑" panose="020B0503020204020204" charset="-122"/>
                <a:cs typeface="+mn-ea"/>
              </a:rPr>
              <a:t>，属于无效信息</a:t>
            </a:r>
            <a:endParaRPr kumimoji="0" lang="zh-CN" altLang="en-US" sz="1800" b="1" i="0" u="none" strike="noStrike" kern="1200" cap="none" spc="0" normalizeH="0" baseline="0" noProof="0" dirty="0">
              <a:ln>
                <a:noFill/>
              </a:ln>
              <a:solidFill>
                <a:srgbClr val="0070C0"/>
              </a:solidFill>
              <a:effectLst/>
              <a:uLnTx/>
              <a:uFillTx/>
              <a:latin typeface="Times New Roman" panose="02020603050405020304"/>
              <a:ea typeface="微软雅黑" panose="020B0503020204020204" charset="-122"/>
              <a:cs typeface="+mn-ea"/>
            </a:endParaRPr>
          </a:p>
        </p:txBody>
      </p:sp>
      <p:sp>
        <p:nvSpPr>
          <p:cNvPr id="12" name="文本框 11"/>
          <p:cNvSpPr txBox="1"/>
          <p:nvPr/>
        </p:nvSpPr>
        <p:spPr>
          <a:xfrm>
            <a:off x="5894070" y="2346960"/>
            <a:ext cx="1302385" cy="368300"/>
          </a:xfrm>
          <a:prstGeom prst="rect">
            <a:avLst/>
          </a:prstGeom>
          <a:noFill/>
        </p:spPr>
        <p:txBody>
          <a:bodyPr wrap="square" rtlCol="0">
            <a:spAutoFit/>
          </a:bodyPr>
          <a:lstStyle/>
          <a:p>
            <a:r>
              <a:rPr lang="en-US" altLang="zh-CN" b="1">
                <a:solidFill>
                  <a:srgbClr val="00B050"/>
                </a:solidFill>
              </a:rPr>
              <a:t>1.</a:t>
            </a:r>
            <a:r>
              <a:rPr lang="zh-CN" altLang="en-US" b="1">
                <a:solidFill>
                  <a:srgbClr val="00B050"/>
                </a:solidFill>
              </a:rPr>
              <a:t>拼写错误</a:t>
            </a:r>
            <a:endParaRPr lang="zh-CN" altLang="en-US" b="1">
              <a:solidFill>
                <a:srgbClr val="00B050"/>
              </a:solidFill>
            </a:endParaRPr>
          </a:p>
        </p:txBody>
      </p:sp>
      <p:sp>
        <p:nvSpPr>
          <p:cNvPr id="13" name="Rectangle 3"/>
          <p:cNvSpPr>
            <a:spLocks noChangeArrowheads="1"/>
          </p:cNvSpPr>
          <p:nvPr/>
        </p:nvSpPr>
        <p:spPr bwMode="auto">
          <a:xfrm>
            <a:off x="5894070" y="1892300"/>
            <a:ext cx="6066155" cy="398780"/>
          </a:xfrm>
          <a:prstGeom prst="rect">
            <a:avLst/>
          </a:prstGeom>
          <a:solidFill>
            <a:schemeClr val="tx2">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ysClr val="windowText" lastClr="000000"/>
                </a:solidFill>
                <a:latin typeface="Arial" panose="020B0604020202020204" pitchFamily="34" charset="0"/>
              </a:defRPr>
            </a:lvl1pPr>
            <a:lvl2pPr marL="742950" indent="-285750" eaLnBrk="0" hangingPunct="0">
              <a:defRPr>
                <a:solidFill>
                  <a:sysClr val="windowText" lastClr="000000"/>
                </a:solidFill>
                <a:latin typeface="Arial" panose="020B0604020202020204" pitchFamily="34" charset="0"/>
              </a:defRPr>
            </a:lvl2pPr>
            <a:lvl3pPr marL="1143000" indent="-228600" eaLnBrk="0" hangingPunct="0">
              <a:defRPr>
                <a:solidFill>
                  <a:sysClr val="windowText" lastClr="000000"/>
                </a:solidFill>
                <a:latin typeface="Arial" panose="020B0604020202020204" pitchFamily="34" charset="0"/>
              </a:defRPr>
            </a:lvl3pPr>
            <a:lvl4pPr marL="1600200" indent="-228600" eaLnBrk="0" hangingPunct="0">
              <a:defRPr>
                <a:solidFill>
                  <a:sysClr val="windowText" lastClr="000000"/>
                </a:solidFill>
                <a:latin typeface="Arial" panose="020B0604020202020204" pitchFamily="34" charset="0"/>
              </a:defRPr>
            </a:lvl4pPr>
            <a:lvl5pPr marL="2057400" indent="-228600" eaLnBrk="0" hangingPunct="0">
              <a:defRPr>
                <a:solidFill>
                  <a:sysClr val="windowText" lastClr="000000"/>
                </a:solidFill>
                <a:latin typeface="Arial" panose="020B0604020202020204" pitchFamily="34" charset="0"/>
              </a:defRPr>
            </a:lvl5pPr>
            <a:lvl6pPr marL="2514600" indent="-228600" eaLnBrk="0" fontAlgn="base" hangingPunct="0">
              <a:spcBef>
                <a:spcPct val="0"/>
              </a:spcBef>
              <a:spcAft>
                <a:spcPct val="0"/>
              </a:spcAft>
              <a:defRPr>
                <a:solidFill>
                  <a:sysClr val="windowText" lastClr="000000"/>
                </a:solidFill>
                <a:latin typeface="Arial" panose="020B0604020202020204" pitchFamily="34" charset="0"/>
              </a:defRPr>
            </a:lvl6pPr>
            <a:lvl7pPr marL="2971800" indent="-228600" eaLnBrk="0" fontAlgn="base" hangingPunct="0">
              <a:spcBef>
                <a:spcPct val="0"/>
              </a:spcBef>
              <a:spcAft>
                <a:spcPct val="0"/>
              </a:spcAft>
              <a:defRPr>
                <a:solidFill>
                  <a:sysClr val="windowText" lastClr="000000"/>
                </a:solidFill>
                <a:latin typeface="Arial" panose="020B0604020202020204" pitchFamily="34" charset="0"/>
              </a:defRPr>
            </a:lvl7pPr>
            <a:lvl8pPr marL="3429000" indent="-228600" eaLnBrk="0" fontAlgn="base" hangingPunct="0">
              <a:spcBef>
                <a:spcPct val="0"/>
              </a:spcBef>
              <a:spcAft>
                <a:spcPct val="0"/>
              </a:spcAft>
              <a:defRPr>
                <a:solidFill>
                  <a:sysClr val="windowText" lastClr="000000"/>
                </a:solidFill>
                <a:latin typeface="Arial" panose="020B0604020202020204" pitchFamily="34" charset="0"/>
              </a:defRPr>
            </a:lvl8pPr>
            <a:lvl9pPr marL="3886200" indent="-228600" eaLnBrk="0" fontAlgn="base" hangingPunct="0">
              <a:spcBef>
                <a:spcPct val="0"/>
              </a:spcBef>
              <a:spcAft>
                <a:spcPct val="0"/>
              </a:spcAft>
              <a:defRPr>
                <a:solidFill>
                  <a:sysClr val="windowText" lastClr="000000"/>
                </a:solidFill>
                <a:latin typeface="Arial" panose="020B0604020202020204" pitchFamily="34" charset="0"/>
              </a:defRPr>
            </a:lvl9pPr>
          </a:lstStyle>
          <a:p>
            <a:pPr eaLnBrk="1" hangingPunct="1"/>
            <a:r>
              <a:rPr lang="zh-CN" altLang="en-US" sz="2000" b="1" dirty="0">
                <a:solidFill>
                  <a:srgbClr val="C00000"/>
                </a:solidFill>
                <a:latin typeface="微软雅黑" panose="020B0503020204020204" charset="-122"/>
              </a:rPr>
              <a:t>请你来评分，这篇习作你打多少分？并找出不足之处。</a:t>
            </a:r>
            <a:endParaRPr lang="zh-CN" altLang="en-US" sz="2000" b="1" dirty="0">
              <a:solidFill>
                <a:srgbClr val="C00000"/>
              </a:solidFill>
              <a:latin typeface="微软雅黑" panose="020B0503020204020204" charset="-122"/>
            </a:endParaRPr>
          </a:p>
        </p:txBody>
      </p:sp>
      <p:sp>
        <p:nvSpPr>
          <p:cNvPr id="14" name="文本框 13"/>
          <p:cNvSpPr txBox="1"/>
          <p:nvPr/>
        </p:nvSpPr>
        <p:spPr>
          <a:xfrm>
            <a:off x="5894070" y="4178300"/>
            <a:ext cx="2814955" cy="460375"/>
          </a:xfrm>
          <a:prstGeom prst="rect">
            <a:avLst/>
          </a:prstGeom>
          <a:solidFill>
            <a:schemeClr val="bg1">
              <a:lumMod val="8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问题：思维薄弱！</a:t>
            </a:r>
            <a:endParaRPr kumimoji="0" lang="zh-CN" altLang="en-US" sz="2400" b="1" i="0" u="none" strike="noStrike" kern="1200" cap="none" spc="0" normalizeH="0" baseline="0" noProof="0" dirty="0">
              <a:ln>
                <a:noFill/>
              </a:ln>
              <a:solidFill>
                <a:srgbClr val="56DFDF"/>
              </a:solidFill>
              <a:effectLst/>
              <a:uLnTx/>
              <a:uFillTx/>
              <a:latin typeface="Times New Roman" panose="02020603050405020304"/>
              <a:ea typeface="微软雅黑" panose="020B0503020204020204" charset="-122"/>
              <a:cs typeface="+mn-ea"/>
            </a:endParaRPr>
          </a:p>
        </p:txBody>
      </p:sp>
      <p:sp>
        <p:nvSpPr>
          <p:cNvPr id="15" name="文本框 14"/>
          <p:cNvSpPr txBox="1"/>
          <p:nvPr/>
        </p:nvSpPr>
        <p:spPr>
          <a:xfrm>
            <a:off x="9005570" y="3962400"/>
            <a:ext cx="2600960" cy="829945"/>
          </a:xfrm>
          <a:prstGeom prst="rect">
            <a:avLst/>
          </a:prstGeom>
          <a:solidFill>
            <a:schemeClr val="bg1">
              <a:lumMod val="8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rPr>
              <a:t>反思：语言能力</a:t>
            </a:r>
            <a:r>
              <a:rPr kumimoji="0" lang="en-US" altLang="zh-CN"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rPr>
              <a:t>?</a:t>
            </a:r>
            <a:endParaRPr kumimoji="0" lang="en-US" altLang="zh-CN"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rPr>
              <a:t>            </a:t>
            </a:r>
            <a:r>
              <a:rPr kumimoji="0" lang="zh-CN" altLang="en-US"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rPr>
              <a:t>思维品质</a:t>
            </a:r>
            <a:r>
              <a:rPr kumimoji="0" lang="en-US" altLang="zh-CN"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rPr>
              <a:t>?</a:t>
            </a:r>
            <a:endParaRPr kumimoji="0" lang="en-US" altLang="zh-CN"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endParaRPr>
          </a:p>
        </p:txBody>
      </p:sp>
      <p:sp>
        <p:nvSpPr>
          <p:cNvPr id="16" name="文本框 15"/>
          <p:cNvSpPr txBox="1"/>
          <p:nvPr/>
        </p:nvSpPr>
        <p:spPr>
          <a:xfrm>
            <a:off x="9053195" y="4257040"/>
            <a:ext cx="2641600" cy="10763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800" b="1" noProof="0" dirty="0">
                <a:ln>
                  <a:noFill/>
                </a:ln>
                <a:solidFill>
                  <a:srgbClr val="C59EE2"/>
                </a:solidFill>
                <a:effectLst/>
                <a:uLnTx/>
                <a:uFillTx/>
                <a:latin typeface="Times New Roman" panose="02020603050405020304"/>
                <a:ea typeface="微软雅黑" panose="020B0503020204020204" charset="-122"/>
                <a:sym typeface="微软雅黑" panose="020B0503020204020204" charset="-122"/>
              </a:rPr>
              <a:t>              </a:t>
            </a:r>
            <a:r>
              <a:rPr lang="zh-CN" altLang="en-US" sz="3600" b="1" noProof="0" dirty="0">
                <a:ln>
                  <a:noFill/>
                </a:ln>
                <a:solidFill>
                  <a:srgbClr val="C59EE2"/>
                </a:solidFill>
                <a:effectLst/>
                <a:uLnTx/>
                <a:uFillTx/>
                <a:latin typeface="Times New Roman" panose="02020603050405020304"/>
                <a:ea typeface="微软雅黑" panose="020B0503020204020204" charset="-122"/>
                <a:sym typeface="微软雅黑" panose="020B0503020204020204" charset="-122"/>
              </a:rPr>
              <a:t>✔</a:t>
            </a:r>
            <a:endParaRPr kumimoji="0" lang="zh-CN" altLang="en-US" sz="2800" b="1" i="0" u="none" strike="noStrike" kern="1200" cap="none" spc="0" normalizeH="0" baseline="0" noProof="0" dirty="0">
              <a:ln>
                <a:noFill/>
              </a:ln>
              <a:solidFill>
                <a:srgbClr val="C59EE2"/>
              </a:solidFill>
              <a:effectLst/>
              <a:uLnTx/>
              <a:uFillTx/>
              <a:latin typeface="Times New Roman" panose="02020603050405020304"/>
              <a:ea typeface="微软雅黑" panose="020B0503020204020204" charset="-122"/>
              <a:cs typeface="+mn-ea"/>
              <a:sym typeface="微软雅黑" panose="020B050302020402020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C59EE2"/>
                </a:solidFill>
                <a:effectLst/>
                <a:uLnTx/>
                <a:uFillTx/>
                <a:latin typeface="Times New Roman" panose="02020603050405020304"/>
                <a:ea typeface="微软雅黑" panose="020B0503020204020204" charset="-122"/>
                <a:cs typeface="+mn-ea"/>
              </a:rPr>
              <a:t>中档作文提分关键</a:t>
            </a:r>
            <a:r>
              <a:rPr kumimoji="0" lang="zh-CN" altLang="en-US" sz="2800" b="1" i="0" u="none" strike="noStrike" kern="1200" cap="none" spc="0" normalizeH="0" baseline="0" noProof="0" dirty="0">
                <a:ln>
                  <a:noFill/>
                </a:ln>
                <a:solidFill>
                  <a:srgbClr val="C59EE2"/>
                </a:solidFill>
                <a:effectLst/>
                <a:uLnTx/>
                <a:uFillTx/>
                <a:latin typeface="Times New Roman" panose="02020603050405020304"/>
                <a:ea typeface="微软雅黑" panose="020B0503020204020204" charset="-122"/>
                <a:cs typeface="+mn-ea"/>
              </a:rPr>
              <a:t>            </a:t>
            </a:r>
            <a:endParaRPr kumimoji="0" lang="zh-CN" altLang="en-US" sz="2800" b="1" i="0" u="none" strike="noStrike" kern="1200" cap="none" spc="0" normalizeH="0" baseline="0" noProof="0" dirty="0">
              <a:ln>
                <a:noFill/>
              </a:ln>
              <a:solidFill>
                <a:srgbClr val="C59EE2"/>
              </a:solidFill>
              <a:effectLst/>
              <a:uLnTx/>
              <a:uFillTx/>
              <a:latin typeface="Times New Roman" panose="02020603050405020304"/>
              <a:ea typeface="微软雅黑" panose="020B0503020204020204" charset="-122"/>
              <a:cs typeface="+mn-ea"/>
            </a:endParaRPr>
          </a:p>
        </p:txBody>
      </p:sp>
      <p:sp>
        <p:nvSpPr>
          <p:cNvPr id="17" name="文本框 16"/>
          <p:cNvSpPr txBox="1"/>
          <p:nvPr/>
        </p:nvSpPr>
        <p:spPr>
          <a:xfrm>
            <a:off x="2808605" y="5405120"/>
            <a:ext cx="9151620" cy="1198880"/>
          </a:xfrm>
          <a:prstGeom prst="rect">
            <a:avLst/>
          </a:prstGeom>
          <a:solidFill>
            <a:schemeClr val="bg1">
              <a:lumMod val="85000"/>
            </a:schemeClr>
          </a:solidFill>
          <a:effectLst>
            <a:innerShdw blurRad="63500" dist="50800" dir="13500000">
              <a:prstClr val="black">
                <a:alpha val="50000"/>
              </a:prstClr>
            </a:innerShdw>
          </a:effectLst>
        </p:spPr>
        <p:txBody>
          <a:bodyPr wrap="square" rtlCol="0">
            <a:spAutoFit/>
          </a:bodyPr>
          <a:lstStyle/>
          <a:p>
            <a:r>
              <a:rPr lang="en-US" altLang="zh-CN" sz="2400" b="1">
                <a:solidFill>
                  <a:srgbClr val="FF0000"/>
                </a:solidFill>
              </a:rPr>
              <a:t>Tips: </a:t>
            </a:r>
            <a:r>
              <a:rPr lang="zh-CN" altLang="en-US" sz="2400" b="1">
                <a:solidFill>
                  <a:srgbClr val="FF0000"/>
                </a:solidFill>
              </a:rPr>
              <a:t>细致审题</a:t>
            </a:r>
            <a:r>
              <a:rPr lang="zh-CN" altLang="en-US" sz="2400">
                <a:solidFill>
                  <a:srgbClr val="FF0000"/>
                </a:solidFill>
              </a:rPr>
              <a:t>是思维的切口；</a:t>
            </a:r>
            <a:endParaRPr lang="zh-CN" altLang="en-US" sz="2400">
              <a:solidFill>
                <a:srgbClr val="FF0000"/>
              </a:solidFill>
            </a:endParaRPr>
          </a:p>
          <a:p>
            <a:r>
              <a:rPr lang="en-US" altLang="zh-CN" sz="2400">
                <a:solidFill>
                  <a:srgbClr val="FF0000"/>
                </a:solidFill>
              </a:rPr>
              <a:t>         </a:t>
            </a:r>
            <a:r>
              <a:rPr lang="zh-CN" altLang="en-US" sz="2400">
                <a:solidFill>
                  <a:srgbClr val="8E5831"/>
                </a:solidFill>
              </a:rPr>
              <a:t>而不能完全依赖不是你背下的高分范文和句子！（双刃剑）</a:t>
            </a:r>
            <a:endParaRPr lang="zh-CN" altLang="en-US" sz="2400">
              <a:solidFill>
                <a:srgbClr val="FF0000"/>
              </a:solidFill>
            </a:endParaRPr>
          </a:p>
          <a:p>
            <a:r>
              <a:rPr lang="en-US" altLang="zh-CN" sz="2400">
                <a:solidFill>
                  <a:srgbClr val="FF0000"/>
                </a:solidFill>
              </a:rPr>
              <a:t>         </a:t>
            </a:r>
            <a:r>
              <a:rPr lang="zh-CN" altLang="en-US" sz="2400">
                <a:solidFill>
                  <a:srgbClr val="002060"/>
                </a:solidFill>
              </a:rPr>
              <a:t>忌：思维混乱、没有焦点、联想过度、语言累赘</a:t>
            </a:r>
            <a:endParaRPr lang="zh-CN" altLang="en-US" sz="2400">
              <a:solidFill>
                <a:srgbClr val="002060"/>
              </a:solidFill>
            </a:endParaRPr>
          </a:p>
        </p:txBody>
      </p:sp>
      <p:grpSp>
        <p:nvGrpSpPr>
          <p:cNvPr id="19" name="组合 18"/>
          <p:cNvGrpSpPr/>
          <p:nvPr/>
        </p:nvGrpSpPr>
        <p:grpSpPr>
          <a:xfrm>
            <a:off x="621163" y="5284046"/>
            <a:ext cx="2261102" cy="1231112"/>
            <a:chOff x="682086" y="3216297"/>
            <a:chExt cx="3735812" cy="2034054"/>
          </a:xfrm>
        </p:grpSpPr>
        <p:sp>
          <p:nvSpPr>
            <p:cNvPr id="75" name="Freeform 5"/>
            <p:cNvSpPr>
              <a:spLocks noEditPoints="1"/>
            </p:cNvSpPr>
            <p:nvPr/>
          </p:nvSpPr>
          <p:spPr bwMode="auto">
            <a:xfrm rot="3554928">
              <a:off x="1532965" y="2365418"/>
              <a:ext cx="2034054" cy="3735812"/>
            </a:xfrm>
            <a:custGeom>
              <a:avLst/>
              <a:gdLst>
                <a:gd name="T0" fmla="*/ 301 w 384"/>
                <a:gd name="T1" fmla="*/ 222 h 706"/>
                <a:gd name="T2" fmla="*/ 248 w 384"/>
                <a:gd name="T3" fmla="*/ 132 h 706"/>
                <a:gd name="T4" fmla="*/ 221 w 384"/>
                <a:gd name="T5" fmla="*/ 49 h 706"/>
                <a:gd name="T6" fmla="*/ 55 w 384"/>
                <a:gd name="T7" fmla="*/ 489 h 706"/>
                <a:gd name="T8" fmla="*/ 8 w 384"/>
                <a:gd name="T9" fmla="*/ 581 h 706"/>
                <a:gd name="T10" fmla="*/ 150 w 384"/>
                <a:gd name="T11" fmla="*/ 538 h 706"/>
                <a:gd name="T12" fmla="*/ 176 w 384"/>
                <a:gd name="T13" fmla="*/ 704 h 706"/>
                <a:gd name="T14" fmla="*/ 220 w 384"/>
                <a:gd name="T15" fmla="*/ 581 h 706"/>
                <a:gd name="T16" fmla="*/ 370 w 384"/>
                <a:gd name="T17" fmla="*/ 350 h 706"/>
                <a:gd name="T18" fmla="*/ 344 w 384"/>
                <a:gd name="T19" fmla="*/ 350 h 706"/>
                <a:gd name="T20" fmla="*/ 274 w 384"/>
                <a:gd name="T21" fmla="*/ 324 h 706"/>
                <a:gd name="T22" fmla="*/ 255 w 384"/>
                <a:gd name="T23" fmla="*/ 364 h 706"/>
                <a:gd name="T24" fmla="*/ 238 w 384"/>
                <a:gd name="T25" fmla="*/ 364 h 706"/>
                <a:gd name="T26" fmla="*/ 227 w 384"/>
                <a:gd name="T27" fmla="*/ 340 h 706"/>
                <a:gd name="T28" fmla="*/ 244 w 384"/>
                <a:gd name="T29" fmla="*/ 287 h 706"/>
                <a:gd name="T30" fmla="*/ 220 w 384"/>
                <a:gd name="T31" fmla="*/ 327 h 706"/>
                <a:gd name="T32" fmla="*/ 255 w 384"/>
                <a:gd name="T33" fmla="*/ 340 h 706"/>
                <a:gd name="T34" fmla="*/ 348 w 384"/>
                <a:gd name="T35" fmla="*/ 373 h 706"/>
                <a:gd name="T36" fmla="*/ 321 w 384"/>
                <a:gd name="T37" fmla="*/ 348 h 706"/>
                <a:gd name="T38" fmla="*/ 329 w 384"/>
                <a:gd name="T39" fmla="*/ 322 h 706"/>
                <a:gd name="T40" fmla="*/ 315 w 384"/>
                <a:gd name="T41" fmla="*/ 265 h 706"/>
                <a:gd name="T42" fmla="*/ 286 w 384"/>
                <a:gd name="T43" fmla="*/ 298 h 706"/>
                <a:gd name="T44" fmla="*/ 217 w 384"/>
                <a:gd name="T45" fmla="*/ 318 h 706"/>
                <a:gd name="T46" fmla="*/ 261 w 384"/>
                <a:gd name="T47" fmla="*/ 261 h 706"/>
                <a:gd name="T48" fmla="*/ 274 w 384"/>
                <a:gd name="T49" fmla="*/ 191 h 706"/>
                <a:gd name="T50" fmla="*/ 212 w 384"/>
                <a:gd name="T51" fmla="*/ 326 h 706"/>
                <a:gd name="T52" fmla="*/ 241 w 384"/>
                <a:gd name="T53" fmla="*/ 250 h 706"/>
                <a:gd name="T54" fmla="*/ 286 w 384"/>
                <a:gd name="T55" fmla="*/ 142 h 706"/>
                <a:gd name="T56" fmla="*/ 301 w 384"/>
                <a:gd name="T57" fmla="*/ 477 h 706"/>
                <a:gd name="T58" fmla="*/ 214 w 384"/>
                <a:gd name="T59" fmla="*/ 562 h 706"/>
                <a:gd name="T60" fmla="*/ 206 w 384"/>
                <a:gd name="T61" fmla="*/ 544 h 706"/>
                <a:gd name="T62" fmla="*/ 185 w 384"/>
                <a:gd name="T63" fmla="*/ 529 h 706"/>
                <a:gd name="T64" fmla="*/ 163 w 384"/>
                <a:gd name="T65" fmla="*/ 514 h 706"/>
                <a:gd name="T66" fmla="*/ 144 w 384"/>
                <a:gd name="T67" fmla="*/ 505 h 706"/>
                <a:gd name="T68" fmla="*/ 107 w 384"/>
                <a:gd name="T69" fmla="*/ 503 h 706"/>
                <a:gd name="T70" fmla="*/ 101 w 384"/>
                <a:gd name="T71" fmla="*/ 489 h 706"/>
                <a:gd name="T72" fmla="*/ 108 w 384"/>
                <a:gd name="T73" fmla="*/ 469 h 706"/>
                <a:gd name="T74" fmla="*/ 89 w 384"/>
                <a:gd name="T75" fmla="*/ 469 h 706"/>
                <a:gd name="T76" fmla="*/ 89 w 384"/>
                <a:gd name="T77" fmla="*/ 454 h 706"/>
                <a:gd name="T78" fmla="*/ 97 w 384"/>
                <a:gd name="T79" fmla="*/ 429 h 706"/>
                <a:gd name="T80" fmla="*/ 103 w 384"/>
                <a:gd name="T81" fmla="*/ 414 h 706"/>
                <a:gd name="T82" fmla="*/ 86 w 384"/>
                <a:gd name="T83" fmla="*/ 407 h 706"/>
                <a:gd name="T84" fmla="*/ 288 w 384"/>
                <a:gd name="T85" fmla="*/ 27 h 706"/>
                <a:gd name="T86" fmla="*/ 282 w 384"/>
                <a:gd name="T87" fmla="*/ 70 h 706"/>
                <a:gd name="T88" fmla="*/ 252 w 384"/>
                <a:gd name="T89" fmla="*/ 96 h 706"/>
                <a:gd name="T90" fmla="*/ 235 w 384"/>
                <a:gd name="T91" fmla="*/ 120 h 706"/>
                <a:gd name="T92" fmla="*/ 212 w 384"/>
                <a:gd name="T93" fmla="*/ 147 h 706"/>
                <a:gd name="T94" fmla="*/ 181 w 384"/>
                <a:gd name="T95" fmla="*/ 176 h 706"/>
                <a:gd name="T96" fmla="*/ 146 w 384"/>
                <a:gd name="T97" fmla="*/ 226 h 706"/>
                <a:gd name="T98" fmla="*/ 129 w 384"/>
                <a:gd name="T99" fmla="*/ 253 h 706"/>
                <a:gd name="T100" fmla="*/ 142 w 384"/>
                <a:gd name="T101" fmla="*/ 257 h 706"/>
                <a:gd name="T102" fmla="*/ 128 w 384"/>
                <a:gd name="T103" fmla="*/ 282 h 706"/>
                <a:gd name="T104" fmla="*/ 168 w 384"/>
                <a:gd name="T105" fmla="*/ 227 h 706"/>
                <a:gd name="T106" fmla="*/ 216 w 384"/>
                <a:gd name="T107" fmla="*/ 168 h 706"/>
                <a:gd name="T108" fmla="*/ 265 w 384"/>
                <a:gd name="T109" fmla="*/ 194 h 706"/>
                <a:gd name="T110" fmla="*/ 199 w 384"/>
                <a:gd name="T111" fmla="*/ 338 h 706"/>
                <a:gd name="T112" fmla="*/ 241 w 384"/>
                <a:gd name="T113" fmla="*/ 415 h 706"/>
                <a:gd name="T114" fmla="*/ 260 w 384"/>
                <a:gd name="T115" fmla="*/ 391 h 706"/>
                <a:gd name="T116" fmla="*/ 255 w 384"/>
                <a:gd name="T117" fmla="*/ 381 h 706"/>
                <a:gd name="T118" fmla="*/ 253 w 384"/>
                <a:gd name="T119" fmla="*/ 370 h 706"/>
                <a:gd name="T120" fmla="*/ 263 w 384"/>
                <a:gd name="T121" fmla="*/ 377 h 706"/>
                <a:gd name="T122" fmla="*/ 301 w 384"/>
                <a:gd name="T123" fmla="*/ 477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706">
                  <a:moveTo>
                    <a:pt x="370" y="350"/>
                  </a:moveTo>
                  <a:cubicBezTo>
                    <a:pt x="378" y="334"/>
                    <a:pt x="384" y="316"/>
                    <a:pt x="380" y="299"/>
                  </a:cubicBezTo>
                  <a:cubicBezTo>
                    <a:pt x="376" y="281"/>
                    <a:pt x="365" y="266"/>
                    <a:pt x="347" y="261"/>
                  </a:cubicBezTo>
                  <a:cubicBezTo>
                    <a:pt x="346" y="261"/>
                    <a:pt x="346" y="261"/>
                    <a:pt x="345" y="261"/>
                  </a:cubicBezTo>
                  <a:cubicBezTo>
                    <a:pt x="340" y="240"/>
                    <a:pt x="324" y="223"/>
                    <a:pt x="301" y="222"/>
                  </a:cubicBezTo>
                  <a:cubicBezTo>
                    <a:pt x="297" y="209"/>
                    <a:pt x="289" y="197"/>
                    <a:pt x="276" y="187"/>
                  </a:cubicBezTo>
                  <a:cubicBezTo>
                    <a:pt x="279" y="182"/>
                    <a:pt x="282" y="178"/>
                    <a:pt x="284" y="174"/>
                  </a:cubicBezTo>
                  <a:cubicBezTo>
                    <a:pt x="292" y="160"/>
                    <a:pt x="297" y="145"/>
                    <a:pt x="286" y="131"/>
                  </a:cubicBezTo>
                  <a:cubicBezTo>
                    <a:pt x="285" y="130"/>
                    <a:pt x="284" y="130"/>
                    <a:pt x="283" y="131"/>
                  </a:cubicBezTo>
                  <a:cubicBezTo>
                    <a:pt x="272" y="124"/>
                    <a:pt x="260" y="126"/>
                    <a:pt x="248" y="132"/>
                  </a:cubicBezTo>
                  <a:cubicBezTo>
                    <a:pt x="262" y="115"/>
                    <a:pt x="272" y="95"/>
                    <a:pt x="282" y="76"/>
                  </a:cubicBezTo>
                  <a:cubicBezTo>
                    <a:pt x="290" y="63"/>
                    <a:pt x="298" y="46"/>
                    <a:pt x="292" y="31"/>
                  </a:cubicBezTo>
                  <a:cubicBezTo>
                    <a:pt x="293" y="31"/>
                    <a:pt x="293" y="30"/>
                    <a:pt x="293" y="29"/>
                  </a:cubicBezTo>
                  <a:cubicBezTo>
                    <a:pt x="288" y="17"/>
                    <a:pt x="276" y="12"/>
                    <a:pt x="263" y="14"/>
                  </a:cubicBezTo>
                  <a:cubicBezTo>
                    <a:pt x="244" y="17"/>
                    <a:pt x="232" y="34"/>
                    <a:pt x="221" y="49"/>
                  </a:cubicBezTo>
                  <a:cubicBezTo>
                    <a:pt x="189" y="92"/>
                    <a:pt x="155" y="135"/>
                    <a:pt x="127" y="182"/>
                  </a:cubicBezTo>
                  <a:cubicBezTo>
                    <a:pt x="101" y="227"/>
                    <a:pt x="84" y="274"/>
                    <a:pt x="80" y="326"/>
                  </a:cubicBezTo>
                  <a:cubicBezTo>
                    <a:pt x="78" y="355"/>
                    <a:pt x="79" y="384"/>
                    <a:pt x="81" y="413"/>
                  </a:cubicBezTo>
                  <a:cubicBezTo>
                    <a:pt x="82" y="440"/>
                    <a:pt x="83" y="467"/>
                    <a:pt x="84" y="493"/>
                  </a:cubicBezTo>
                  <a:cubicBezTo>
                    <a:pt x="74" y="491"/>
                    <a:pt x="65" y="489"/>
                    <a:pt x="55" y="489"/>
                  </a:cubicBezTo>
                  <a:cubicBezTo>
                    <a:pt x="54" y="489"/>
                    <a:pt x="54" y="490"/>
                    <a:pt x="53" y="490"/>
                  </a:cubicBezTo>
                  <a:cubicBezTo>
                    <a:pt x="52" y="490"/>
                    <a:pt x="52" y="490"/>
                    <a:pt x="51" y="492"/>
                  </a:cubicBezTo>
                  <a:cubicBezTo>
                    <a:pt x="43" y="506"/>
                    <a:pt x="38" y="521"/>
                    <a:pt x="29" y="535"/>
                  </a:cubicBezTo>
                  <a:cubicBezTo>
                    <a:pt x="21" y="550"/>
                    <a:pt x="10" y="563"/>
                    <a:pt x="2" y="577"/>
                  </a:cubicBezTo>
                  <a:cubicBezTo>
                    <a:pt x="0" y="580"/>
                    <a:pt x="5" y="585"/>
                    <a:pt x="8" y="581"/>
                  </a:cubicBezTo>
                  <a:cubicBezTo>
                    <a:pt x="28" y="558"/>
                    <a:pt x="51" y="525"/>
                    <a:pt x="56" y="494"/>
                  </a:cubicBezTo>
                  <a:cubicBezTo>
                    <a:pt x="56" y="494"/>
                    <a:pt x="56" y="494"/>
                    <a:pt x="56" y="493"/>
                  </a:cubicBezTo>
                  <a:cubicBezTo>
                    <a:pt x="66" y="496"/>
                    <a:pt x="75" y="499"/>
                    <a:pt x="84" y="502"/>
                  </a:cubicBezTo>
                  <a:cubicBezTo>
                    <a:pt x="85" y="502"/>
                    <a:pt x="85" y="503"/>
                    <a:pt x="85" y="503"/>
                  </a:cubicBezTo>
                  <a:cubicBezTo>
                    <a:pt x="108" y="512"/>
                    <a:pt x="129" y="525"/>
                    <a:pt x="150" y="538"/>
                  </a:cubicBezTo>
                  <a:cubicBezTo>
                    <a:pt x="179" y="556"/>
                    <a:pt x="207" y="577"/>
                    <a:pt x="229" y="604"/>
                  </a:cubicBezTo>
                  <a:cubicBezTo>
                    <a:pt x="229" y="604"/>
                    <a:pt x="229" y="604"/>
                    <a:pt x="229" y="604"/>
                  </a:cubicBezTo>
                  <a:cubicBezTo>
                    <a:pt x="215" y="617"/>
                    <a:pt x="203" y="634"/>
                    <a:pt x="193" y="650"/>
                  </a:cubicBezTo>
                  <a:cubicBezTo>
                    <a:pt x="184" y="665"/>
                    <a:pt x="173" y="684"/>
                    <a:pt x="171" y="702"/>
                  </a:cubicBezTo>
                  <a:cubicBezTo>
                    <a:pt x="170" y="706"/>
                    <a:pt x="175" y="706"/>
                    <a:pt x="176" y="704"/>
                  </a:cubicBezTo>
                  <a:cubicBezTo>
                    <a:pt x="187" y="688"/>
                    <a:pt x="192" y="669"/>
                    <a:pt x="202" y="652"/>
                  </a:cubicBezTo>
                  <a:cubicBezTo>
                    <a:pt x="212" y="636"/>
                    <a:pt x="224" y="621"/>
                    <a:pt x="234" y="605"/>
                  </a:cubicBezTo>
                  <a:cubicBezTo>
                    <a:pt x="235" y="604"/>
                    <a:pt x="235" y="604"/>
                    <a:pt x="235" y="604"/>
                  </a:cubicBezTo>
                  <a:cubicBezTo>
                    <a:pt x="236" y="602"/>
                    <a:pt x="237" y="600"/>
                    <a:pt x="235" y="597"/>
                  </a:cubicBezTo>
                  <a:cubicBezTo>
                    <a:pt x="230" y="592"/>
                    <a:pt x="225" y="586"/>
                    <a:pt x="220" y="581"/>
                  </a:cubicBezTo>
                  <a:cubicBezTo>
                    <a:pt x="221" y="581"/>
                    <a:pt x="221" y="581"/>
                    <a:pt x="222" y="580"/>
                  </a:cubicBezTo>
                  <a:cubicBezTo>
                    <a:pt x="234" y="558"/>
                    <a:pt x="252" y="540"/>
                    <a:pt x="269" y="522"/>
                  </a:cubicBezTo>
                  <a:cubicBezTo>
                    <a:pt x="287" y="502"/>
                    <a:pt x="305" y="483"/>
                    <a:pt x="322" y="464"/>
                  </a:cubicBezTo>
                  <a:cubicBezTo>
                    <a:pt x="350" y="433"/>
                    <a:pt x="378" y="396"/>
                    <a:pt x="374" y="353"/>
                  </a:cubicBezTo>
                  <a:cubicBezTo>
                    <a:pt x="373" y="351"/>
                    <a:pt x="372" y="350"/>
                    <a:pt x="370" y="350"/>
                  </a:cubicBezTo>
                  <a:close/>
                  <a:moveTo>
                    <a:pt x="346" y="268"/>
                  </a:moveTo>
                  <a:cubicBezTo>
                    <a:pt x="346" y="268"/>
                    <a:pt x="346" y="268"/>
                    <a:pt x="346" y="268"/>
                  </a:cubicBezTo>
                  <a:cubicBezTo>
                    <a:pt x="377" y="279"/>
                    <a:pt x="379" y="315"/>
                    <a:pt x="367" y="340"/>
                  </a:cubicBezTo>
                  <a:cubicBezTo>
                    <a:pt x="363" y="350"/>
                    <a:pt x="358" y="358"/>
                    <a:pt x="353" y="366"/>
                  </a:cubicBezTo>
                  <a:cubicBezTo>
                    <a:pt x="352" y="360"/>
                    <a:pt x="348" y="354"/>
                    <a:pt x="344" y="350"/>
                  </a:cubicBezTo>
                  <a:cubicBezTo>
                    <a:pt x="338" y="345"/>
                    <a:pt x="330" y="343"/>
                    <a:pt x="322" y="345"/>
                  </a:cubicBezTo>
                  <a:cubicBezTo>
                    <a:pt x="338" y="323"/>
                    <a:pt x="350" y="295"/>
                    <a:pt x="346" y="268"/>
                  </a:cubicBezTo>
                  <a:close/>
                  <a:moveTo>
                    <a:pt x="254" y="361"/>
                  </a:moveTo>
                  <a:cubicBezTo>
                    <a:pt x="260" y="348"/>
                    <a:pt x="265" y="336"/>
                    <a:pt x="274" y="325"/>
                  </a:cubicBezTo>
                  <a:cubicBezTo>
                    <a:pt x="274" y="324"/>
                    <a:pt x="274" y="324"/>
                    <a:pt x="274" y="324"/>
                  </a:cubicBezTo>
                  <a:cubicBezTo>
                    <a:pt x="288" y="308"/>
                    <a:pt x="306" y="335"/>
                    <a:pt x="312" y="346"/>
                  </a:cubicBezTo>
                  <a:cubicBezTo>
                    <a:pt x="312" y="347"/>
                    <a:pt x="313" y="347"/>
                    <a:pt x="313" y="347"/>
                  </a:cubicBezTo>
                  <a:cubicBezTo>
                    <a:pt x="310" y="351"/>
                    <a:pt x="306" y="355"/>
                    <a:pt x="302" y="359"/>
                  </a:cubicBezTo>
                  <a:cubicBezTo>
                    <a:pt x="295" y="366"/>
                    <a:pt x="285" y="373"/>
                    <a:pt x="275" y="373"/>
                  </a:cubicBezTo>
                  <a:cubicBezTo>
                    <a:pt x="266" y="373"/>
                    <a:pt x="259" y="370"/>
                    <a:pt x="255" y="364"/>
                  </a:cubicBezTo>
                  <a:cubicBezTo>
                    <a:pt x="255" y="364"/>
                    <a:pt x="256" y="363"/>
                    <a:pt x="256" y="363"/>
                  </a:cubicBezTo>
                  <a:cubicBezTo>
                    <a:pt x="256" y="361"/>
                    <a:pt x="255" y="361"/>
                    <a:pt x="254" y="361"/>
                  </a:cubicBezTo>
                  <a:close/>
                  <a:moveTo>
                    <a:pt x="247" y="361"/>
                  </a:moveTo>
                  <a:cubicBezTo>
                    <a:pt x="244" y="362"/>
                    <a:pt x="241" y="363"/>
                    <a:pt x="238" y="363"/>
                  </a:cubicBezTo>
                  <a:cubicBezTo>
                    <a:pt x="238" y="363"/>
                    <a:pt x="238" y="363"/>
                    <a:pt x="238" y="364"/>
                  </a:cubicBezTo>
                  <a:cubicBezTo>
                    <a:pt x="236" y="359"/>
                    <a:pt x="235" y="355"/>
                    <a:pt x="233" y="351"/>
                  </a:cubicBezTo>
                  <a:cubicBezTo>
                    <a:pt x="238" y="350"/>
                    <a:pt x="243" y="348"/>
                    <a:pt x="247" y="346"/>
                  </a:cubicBezTo>
                  <a:cubicBezTo>
                    <a:pt x="248" y="346"/>
                    <a:pt x="247" y="345"/>
                    <a:pt x="246" y="345"/>
                  </a:cubicBezTo>
                  <a:cubicBezTo>
                    <a:pt x="242" y="346"/>
                    <a:pt x="237" y="348"/>
                    <a:pt x="233" y="350"/>
                  </a:cubicBezTo>
                  <a:cubicBezTo>
                    <a:pt x="231" y="347"/>
                    <a:pt x="229" y="343"/>
                    <a:pt x="227" y="340"/>
                  </a:cubicBezTo>
                  <a:cubicBezTo>
                    <a:pt x="230" y="342"/>
                    <a:pt x="235" y="344"/>
                    <a:pt x="240" y="344"/>
                  </a:cubicBezTo>
                  <a:cubicBezTo>
                    <a:pt x="244" y="344"/>
                    <a:pt x="248" y="343"/>
                    <a:pt x="251" y="342"/>
                  </a:cubicBezTo>
                  <a:cubicBezTo>
                    <a:pt x="246" y="347"/>
                    <a:pt x="245" y="354"/>
                    <a:pt x="247" y="361"/>
                  </a:cubicBezTo>
                  <a:close/>
                  <a:moveTo>
                    <a:pt x="220" y="327"/>
                  </a:moveTo>
                  <a:cubicBezTo>
                    <a:pt x="226" y="314"/>
                    <a:pt x="233" y="298"/>
                    <a:pt x="244" y="287"/>
                  </a:cubicBezTo>
                  <a:cubicBezTo>
                    <a:pt x="259" y="273"/>
                    <a:pt x="273" y="292"/>
                    <a:pt x="283" y="303"/>
                  </a:cubicBezTo>
                  <a:cubicBezTo>
                    <a:pt x="280" y="307"/>
                    <a:pt x="277" y="312"/>
                    <a:pt x="274" y="316"/>
                  </a:cubicBezTo>
                  <a:cubicBezTo>
                    <a:pt x="271" y="319"/>
                    <a:pt x="268" y="322"/>
                    <a:pt x="266" y="325"/>
                  </a:cubicBezTo>
                  <a:cubicBezTo>
                    <a:pt x="262" y="329"/>
                    <a:pt x="257" y="333"/>
                    <a:pt x="252" y="336"/>
                  </a:cubicBezTo>
                  <a:cubicBezTo>
                    <a:pt x="240" y="341"/>
                    <a:pt x="225" y="339"/>
                    <a:pt x="220" y="327"/>
                  </a:cubicBezTo>
                  <a:close/>
                  <a:moveTo>
                    <a:pt x="255" y="340"/>
                  </a:moveTo>
                  <a:cubicBezTo>
                    <a:pt x="257" y="339"/>
                    <a:pt x="258" y="339"/>
                    <a:pt x="259" y="338"/>
                  </a:cubicBezTo>
                  <a:cubicBezTo>
                    <a:pt x="256" y="342"/>
                    <a:pt x="254" y="348"/>
                    <a:pt x="252" y="352"/>
                  </a:cubicBezTo>
                  <a:cubicBezTo>
                    <a:pt x="252" y="349"/>
                    <a:pt x="253" y="345"/>
                    <a:pt x="256" y="341"/>
                  </a:cubicBezTo>
                  <a:cubicBezTo>
                    <a:pt x="256" y="341"/>
                    <a:pt x="256" y="340"/>
                    <a:pt x="255" y="340"/>
                  </a:cubicBezTo>
                  <a:close/>
                  <a:moveTo>
                    <a:pt x="321" y="348"/>
                  </a:moveTo>
                  <a:cubicBezTo>
                    <a:pt x="321" y="348"/>
                    <a:pt x="321" y="348"/>
                    <a:pt x="322" y="348"/>
                  </a:cubicBezTo>
                  <a:cubicBezTo>
                    <a:pt x="329" y="348"/>
                    <a:pt x="335" y="350"/>
                    <a:pt x="340" y="355"/>
                  </a:cubicBezTo>
                  <a:cubicBezTo>
                    <a:pt x="345" y="360"/>
                    <a:pt x="345" y="365"/>
                    <a:pt x="347" y="371"/>
                  </a:cubicBezTo>
                  <a:cubicBezTo>
                    <a:pt x="347" y="372"/>
                    <a:pt x="347" y="372"/>
                    <a:pt x="348" y="373"/>
                  </a:cubicBezTo>
                  <a:cubicBezTo>
                    <a:pt x="347" y="373"/>
                    <a:pt x="347" y="374"/>
                    <a:pt x="346" y="375"/>
                  </a:cubicBezTo>
                  <a:cubicBezTo>
                    <a:pt x="342" y="380"/>
                    <a:pt x="337" y="386"/>
                    <a:pt x="330" y="390"/>
                  </a:cubicBezTo>
                  <a:cubicBezTo>
                    <a:pt x="315" y="397"/>
                    <a:pt x="297" y="391"/>
                    <a:pt x="298" y="372"/>
                  </a:cubicBezTo>
                  <a:cubicBezTo>
                    <a:pt x="298" y="372"/>
                    <a:pt x="298" y="371"/>
                    <a:pt x="297" y="371"/>
                  </a:cubicBezTo>
                  <a:cubicBezTo>
                    <a:pt x="307" y="365"/>
                    <a:pt x="314" y="356"/>
                    <a:pt x="321" y="348"/>
                  </a:cubicBezTo>
                  <a:close/>
                  <a:moveTo>
                    <a:pt x="314" y="260"/>
                  </a:moveTo>
                  <a:cubicBezTo>
                    <a:pt x="313" y="259"/>
                    <a:pt x="311" y="260"/>
                    <a:pt x="309" y="259"/>
                  </a:cubicBezTo>
                  <a:cubicBezTo>
                    <a:pt x="307" y="259"/>
                    <a:pt x="306" y="258"/>
                    <a:pt x="304" y="257"/>
                  </a:cubicBezTo>
                  <a:cubicBezTo>
                    <a:pt x="305" y="248"/>
                    <a:pt x="305" y="238"/>
                    <a:pt x="303" y="229"/>
                  </a:cubicBezTo>
                  <a:cubicBezTo>
                    <a:pt x="348" y="232"/>
                    <a:pt x="343" y="293"/>
                    <a:pt x="329" y="322"/>
                  </a:cubicBezTo>
                  <a:cubicBezTo>
                    <a:pt x="325" y="330"/>
                    <a:pt x="321" y="337"/>
                    <a:pt x="316" y="344"/>
                  </a:cubicBezTo>
                  <a:cubicBezTo>
                    <a:pt x="311" y="333"/>
                    <a:pt x="297" y="311"/>
                    <a:pt x="283" y="312"/>
                  </a:cubicBezTo>
                  <a:cubicBezTo>
                    <a:pt x="284" y="311"/>
                    <a:pt x="285" y="309"/>
                    <a:pt x="286" y="308"/>
                  </a:cubicBezTo>
                  <a:cubicBezTo>
                    <a:pt x="295" y="294"/>
                    <a:pt x="301" y="279"/>
                    <a:pt x="304" y="263"/>
                  </a:cubicBezTo>
                  <a:cubicBezTo>
                    <a:pt x="307" y="265"/>
                    <a:pt x="312" y="266"/>
                    <a:pt x="315" y="265"/>
                  </a:cubicBezTo>
                  <a:cubicBezTo>
                    <a:pt x="317" y="263"/>
                    <a:pt x="316" y="260"/>
                    <a:pt x="314" y="260"/>
                  </a:cubicBezTo>
                  <a:close/>
                  <a:moveTo>
                    <a:pt x="296" y="226"/>
                  </a:moveTo>
                  <a:cubicBezTo>
                    <a:pt x="296" y="226"/>
                    <a:pt x="296" y="227"/>
                    <a:pt x="297" y="228"/>
                  </a:cubicBezTo>
                  <a:cubicBezTo>
                    <a:pt x="301" y="243"/>
                    <a:pt x="302" y="260"/>
                    <a:pt x="296" y="277"/>
                  </a:cubicBezTo>
                  <a:cubicBezTo>
                    <a:pt x="293" y="284"/>
                    <a:pt x="290" y="291"/>
                    <a:pt x="286" y="298"/>
                  </a:cubicBezTo>
                  <a:cubicBezTo>
                    <a:pt x="280" y="287"/>
                    <a:pt x="263" y="273"/>
                    <a:pt x="251" y="275"/>
                  </a:cubicBezTo>
                  <a:cubicBezTo>
                    <a:pt x="243" y="277"/>
                    <a:pt x="236" y="289"/>
                    <a:pt x="232" y="295"/>
                  </a:cubicBezTo>
                  <a:cubicBezTo>
                    <a:pt x="226" y="303"/>
                    <a:pt x="222" y="313"/>
                    <a:pt x="218" y="322"/>
                  </a:cubicBezTo>
                  <a:cubicBezTo>
                    <a:pt x="218" y="321"/>
                    <a:pt x="218" y="320"/>
                    <a:pt x="218" y="319"/>
                  </a:cubicBezTo>
                  <a:cubicBezTo>
                    <a:pt x="218" y="318"/>
                    <a:pt x="217" y="318"/>
                    <a:pt x="217" y="318"/>
                  </a:cubicBezTo>
                  <a:cubicBezTo>
                    <a:pt x="224" y="305"/>
                    <a:pt x="229" y="291"/>
                    <a:pt x="233" y="278"/>
                  </a:cubicBezTo>
                  <a:cubicBezTo>
                    <a:pt x="233" y="275"/>
                    <a:pt x="234" y="273"/>
                    <a:pt x="235" y="270"/>
                  </a:cubicBezTo>
                  <a:cubicBezTo>
                    <a:pt x="236" y="268"/>
                    <a:pt x="237" y="266"/>
                    <a:pt x="238" y="264"/>
                  </a:cubicBezTo>
                  <a:cubicBezTo>
                    <a:pt x="240" y="261"/>
                    <a:pt x="242" y="258"/>
                    <a:pt x="245" y="255"/>
                  </a:cubicBezTo>
                  <a:cubicBezTo>
                    <a:pt x="249" y="259"/>
                    <a:pt x="255" y="262"/>
                    <a:pt x="261" y="261"/>
                  </a:cubicBezTo>
                  <a:cubicBezTo>
                    <a:pt x="263" y="260"/>
                    <a:pt x="263" y="257"/>
                    <a:pt x="261" y="257"/>
                  </a:cubicBezTo>
                  <a:cubicBezTo>
                    <a:pt x="256" y="255"/>
                    <a:pt x="252" y="254"/>
                    <a:pt x="248" y="250"/>
                  </a:cubicBezTo>
                  <a:cubicBezTo>
                    <a:pt x="246" y="248"/>
                    <a:pt x="239" y="237"/>
                    <a:pt x="243" y="236"/>
                  </a:cubicBezTo>
                  <a:cubicBezTo>
                    <a:pt x="243" y="235"/>
                    <a:pt x="243" y="234"/>
                    <a:pt x="242" y="234"/>
                  </a:cubicBezTo>
                  <a:cubicBezTo>
                    <a:pt x="253" y="220"/>
                    <a:pt x="264" y="206"/>
                    <a:pt x="274" y="191"/>
                  </a:cubicBezTo>
                  <a:cubicBezTo>
                    <a:pt x="284" y="201"/>
                    <a:pt x="291" y="213"/>
                    <a:pt x="296" y="226"/>
                  </a:cubicBezTo>
                  <a:close/>
                  <a:moveTo>
                    <a:pt x="217" y="328"/>
                  </a:moveTo>
                  <a:cubicBezTo>
                    <a:pt x="217" y="328"/>
                    <a:pt x="217" y="328"/>
                    <a:pt x="217" y="328"/>
                  </a:cubicBezTo>
                  <a:cubicBezTo>
                    <a:pt x="217" y="329"/>
                    <a:pt x="217" y="330"/>
                    <a:pt x="218" y="330"/>
                  </a:cubicBezTo>
                  <a:cubicBezTo>
                    <a:pt x="216" y="329"/>
                    <a:pt x="214" y="328"/>
                    <a:pt x="212" y="326"/>
                  </a:cubicBezTo>
                  <a:cubicBezTo>
                    <a:pt x="214" y="324"/>
                    <a:pt x="215" y="322"/>
                    <a:pt x="216" y="320"/>
                  </a:cubicBezTo>
                  <a:cubicBezTo>
                    <a:pt x="216" y="323"/>
                    <a:pt x="216" y="325"/>
                    <a:pt x="217" y="328"/>
                  </a:cubicBezTo>
                  <a:close/>
                  <a:moveTo>
                    <a:pt x="237" y="259"/>
                  </a:moveTo>
                  <a:cubicBezTo>
                    <a:pt x="238" y="255"/>
                    <a:pt x="239" y="250"/>
                    <a:pt x="239" y="246"/>
                  </a:cubicBezTo>
                  <a:cubicBezTo>
                    <a:pt x="240" y="247"/>
                    <a:pt x="240" y="249"/>
                    <a:pt x="241" y="250"/>
                  </a:cubicBezTo>
                  <a:cubicBezTo>
                    <a:pt x="241" y="251"/>
                    <a:pt x="242" y="252"/>
                    <a:pt x="243" y="253"/>
                  </a:cubicBezTo>
                  <a:cubicBezTo>
                    <a:pt x="241" y="255"/>
                    <a:pt x="239" y="257"/>
                    <a:pt x="237" y="259"/>
                  </a:cubicBezTo>
                  <a:close/>
                  <a:moveTo>
                    <a:pt x="283" y="136"/>
                  </a:moveTo>
                  <a:cubicBezTo>
                    <a:pt x="283" y="136"/>
                    <a:pt x="283" y="136"/>
                    <a:pt x="284" y="136"/>
                  </a:cubicBezTo>
                  <a:cubicBezTo>
                    <a:pt x="285" y="138"/>
                    <a:pt x="286" y="140"/>
                    <a:pt x="286" y="142"/>
                  </a:cubicBezTo>
                  <a:cubicBezTo>
                    <a:pt x="282" y="152"/>
                    <a:pt x="275" y="159"/>
                    <a:pt x="267" y="166"/>
                  </a:cubicBezTo>
                  <a:cubicBezTo>
                    <a:pt x="261" y="172"/>
                    <a:pt x="255" y="175"/>
                    <a:pt x="247" y="168"/>
                  </a:cubicBezTo>
                  <a:cubicBezTo>
                    <a:pt x="243" y="165"/>
                    <a:pt x="235" y="153"/>
                    <a:pt x="237" y="147"/>
                  </a:cubicBezTo>
                  <a:cubicBezTo>
                    <a:pt x="250" y="135"/>
                    <a:pt x="266" y="126"/>
                    <a:pt x="283" y="136"/>
                  </a:cubicBezTo>
                  <a:close/>
                  <a:moveTo>
                    <a:pt x="301" y="477"/>
                  </a:moveTo>
                  <a:cubicBezTo>
                    <a:pt x="284" y="495"/>
                    <a:pt x="268" y="513"/>
                    <a:pt x="252" y="531"/>
                  </a:cubicBezTo>
                  <a:cubicBezTo>
                    <a:pt x="239" y="545"/>
                    <a:pt x="226" y="560"/>
                    <a:pt x="219" y="579"/>
                  </a:cubicBezTo>
                  <a:cubicBezTo>
                    <a:pt x="219" y="579"/>
                    <a:pt x="219" y="580"/>
                    <a:pt x="219" y="580"/>
                  </a:cubicBezTo>
                  <a:cubicBezTo>
                    <a:pt x="214" y="575"/>
                    <a:pt x="209" y="570"/>
                    <a:pt x="204" y="566"/>
                  </a:cubicBezTo>
                  <a:cubicBezTo>
                    <a:pt x="207" y="565"/>
                    <a:pt x="211" y="564"/>
                    <a:pt x="214" y="562"/>
                  </a:cubicBezTo>
                  <a:cubicBezTo>
                    <a:pt x="215" y="562"/>
                    <a:pt x="214" y="560"/>
                    <a:pt x="213" y="561"/>
                  </a:cubicBezTo>
                  <a:cubicBezTo>
                    <a:pt x="210" y="562"/>
                    <a:pt x="207" y="563"/>
                    <a:pt x="204" y="564"/>
                  </a:cubicBezTo>
                  <a:cubicBezTo>
                    <a:pt x="203" y="564"/>
                    <a:pt x="203" y="564"/>
                    <a:pt x="202" y="565"/>
                  </a:cubicBezTo>
                  <a:cubicBezTo>
                    <a:pt x="197" y="561"/>
                    <a:pt x="192" y="557"/>
                    <a:pt x="187" y="553"/>
                  </a:cubicBezTo>
                  <a:cubicBezTo>
                    <a:pt x="194" y="551"/>
                    <a:pt x="200" y="547"/>
                    <a:pt x="206" y="544"/>
                  </a:cubicBezTo>
                  <a:cubicBezTo>
                    <a:pt x="207" y="543"/>
                    <a:pt x="206" y="541"/>
                    <a:pt x="205" y="542"/>
                  </a:cubicBezTo>
                  <a:cubicBezTo>
                    <a:pt x="198" y="546"/>
                    <a:pt x="192" y="549"/>
                    <a:pt x="185" y="551"/>
                  </a:cubicBezTo>
                  <a:cubicBezTo>
                    <a:pt x="179" y="547"/>
                    <a:pt x="173" y="543"/>
                    <a:pt x="167" y="539"/>
                  </a:cubicBezTo>
                  <a:cubicBezTo>
                    <a:pt x="174" y="537"/>
                    <a:pt x="180" y="535"/>
                    <a:pt x="186" y="531"/>
                  </a:cubicBezTo>
                  <a:cubicBezTo>
                    <a:pt x="187" y="530"/>
                    <a:pt x="186" y="529"/>
                    <a:pt x="185" y="529"/>
                  </a:cubicBezTo>
                  <a:cubicBezTo>
                    <a:pt x="179" y="533"/>
                    <a:pt x="172" y="536"/>
                    <a:pt x="165" y="538"/>
                  </a:cubicBezTo>
                  <a:cubicBezTo>
                    <a:pt x="161" y="535"/>
                    <a:pt x="156" y="532"/>
                    <a:pt x="152" y="529"/>
                  </a:cubicBezTo>
                  <a:cubicBezTo>
                    <a:pt x="150" y="528"/>
                    <a:pt x="147" y="527"/>
                    <a:pt x="145" y="525"/>
                  </a:cubicBezTo>
                  <a:cubicBezTo>
                    <a:pt x="151" y="522"/>
                    <a:pt x="158" y="519"/>
                    <a:pt x="164" y="516"/>
                  </a:cubicBezTo>
                  <a:cubicBezTo>
                    <a:pt x="165" y="515"/>
                    <a:pt x="164" y="514"/>
                    <a:pt x="163" y="514"/>
                  </a:cubicBezTo>
                  <a:cubicBezTo>
                    <a:pt x="157" y="518"/>
                    <a:pt x="151" y="521"/>
                    <a:pt x="144" y="524"/>
                  </a:cubicBezTo>
                  <a:cubicBezTo>
                    <a:pt x="144" y="524"/>
                    <a:pt x="144" y="524"/>
                    <a:pt x="144" y="524"/>
                  </a:cubicBezTo>
                  <a:cubicBezTo>
                    <a:pt x="139" y="521"/>
                    <a:pt x="134" y="518"/>
                    <a:pt x="129" y="515"/>
                  </a:cubicBezTo>
                  <a:cubicBezTo>
                    <a:pt x="134" y="513"/>
                    <a:pt x="139" y="510"/>
                    <a:pt x="145" y="506"/>
                  </a:cubicBezTo>
                  <a:cubicBezTo>
                    <a:pt x="146" y="506"/>
                    <a:pt x="145" y="504"/>
                    <a:pt x="144" y="505"/>
                  </a:cubicBezTo>
                  <a:cubicBezTo>
                    <a:pt x="138" y="508"/>
                    <a:pt x="133" y="511"/>
                    <a:pt x="127" y="514"/>
                  </a:cubicBezTo>
                  <a:cubicBezTo>
                    <a:pt x="121" y="511"/>
                    <a:pt x="115" y="507"/>
                    <a:pt x="109" y="504"/>
                  </a:cubicBezTo>
                  <a:cubicBezTo>
                    <a:pt x="117" y="502"/>
                    <a:pt x="125" y="498"/>
                    <a:pt x="133" y="493"/>
                  </a:cubicBezTo>
                  <a:cubicBezTo>
                    <a:pt x="133" y="493"/>
                    <a:pt x="133" y="492"/>
                    <a:pt x="132" y="492"/>
                  </a:cubicBezTo>
                  <a:cubicBezTo>
                    <a:pt x="124" y="497"/>
                    <a:pt x="116" y="500"/>
                    <a:pt x="107" y="503"/>
                  </a:cubicBezTo>
                  <a:cubicBezTo>
                    <a:pt x="102" y="501"/>
                    <a:pt x="97" y="498"/>
                    <a:pt x="92" y="496"/>
                  </a:cubicBezTo>
                  <a:cubicBezTo>
                    <a:pt x="94" y="495"/>
                    <a:pt x="96" y="494"/>
                    <a:pt x="97" y="493"/>
                  </a:cubicBezTo>
                  <a:cubicBezTo>
                    <a:pt x="104" y="490"/>
                    <a:pt x="110" y="486"/>
                    <a:pt x="116" y="482"/>
                  </a:cubicBezTo>
                  <a:cubicBezTo>
                    <a:pt x="117" y="481"/>
                    <a:pt x="116" y="480"/>
                    <a:pt x="115" y="480"/>
                  </a:cubicBezTo>
                  <a:cubicBezTo>
                    <a:pt x="110" y="483"/>
                    <a:pt x="106" y="486"/>
                    <a:pt x="101" y="489"/>
                  </a:cubicBezTo>
                  <a:cubicBezTo>
                    <a:pt x="97" y="491"/>
                    <a:pt x="93" y="493"/>
                    <a:pt x="89" y="495"/>
                  </a:cubicBezTo>
                  <a:cubicBezTo>
                    <a:pt x="89" y="495"/>
                    <a:pt x="88" y="495"/>
                    <a:pt x="88" y="495"/>
                  </a:cubicBezTo>
                  <a:cubicBezTo>
                    <a:pt x="88" y="491"/>
                    <a:pt x="88" y="488"/>
                    <a:pt x="88" y="484"/>
                  </a:cubicBezTo>
                  <a:cubicBezTo>
                    <a:pt x="95" y="479"/>
                    <a:pt x="102" y="475"/>
                    <a:pt x="109" y="470"/>
                  </a:cubicBezTo>
                  <a:cubicBezTo>
                    <a:pt x="110" y="470"/>
                    <a:pt x="109" y="468"/>
                    <a:pt x="108" y="469"/>
                  </a:cubicBezTo>
                  <a:cubicBezTo>
                    <a:pt x="101" y="473"/>
                    <a:pt x="95" y="478"/>
                    <a:pt x="88" y="482"/>
                  </a:cubicBezTo>
                  <a:cubicBezTo>
                    <a:pt x="89" y="478"/>
                    <a:pt x="89" y="474"/>
                    <a:pt x="89" y="470"/>
                  </a:cubicBezTo>
                  <a:cubicBezTo>
                    <a:pt x="93" y="468"/>
                    <a:pt x="97" y="466"/>
                    <a:pt x="101" y="462"/>
                  </a:cubicBezTo>
                  <a:cubicBezTo>
                    <a:pt x="101" y="462"/>
                    <a:pt x="100" y="461"/>
                    <a:pt x="100" y="461"/>
                  </a:cubicBezTo>
                  <a:cubicBezTo>
                    <a:pt x="97" y="464"/>
                    <a:pt x="93" y="467"/>
                    <a:pt x="89" y="469"/>
                  </a:cubicBezTo>
                  <a:cubicBezTo>
                    <a:pt x="89" y="465"/>
                    <a:pt x="89" y="460"/>
                    <a:pt x="89" y="456"/>
                  </a:cubicBezTo>
                  <a:cubicBezTo>
                    <a:pt x="89" y="456"/>
                    <a:pt x="89" y="456"/>
                    <a:pt x="89" y="456"/>
                  </a:cubicBezTo>
                  <a:cubicBezTo>
                    <a:pt x="93" y="453"/>
                    <a:pt x="96" y="450"/>
                    <a:pt x="100" y="447"/>
                  </a:cubicBezTo>
                  <a:cubicBezTo>
                    <a:pt x="100" y="447"/>
                    <a:pt x="100" y="446"/>
                    <a:pt x="99" y="446"/>
                  </a:cubicBezTo>
                  <a:cubicBezTo>
                    <a:pt x="96" y="449"/>
                    <a:pt x="92" y="451"/>
                    <a:pt x="89" y="454"/>
                  </a:cubicBezTo>
                  <a:cubicBezTo>
                    <a:pt x="89" y="449"/>
                    <a:pt x="89" y="445"/>
                    <a:pt x="88" y="440"/>
                  </a:cubicBezTo>
                  <a:cubicBezTo>
                    <a:pt x="88" y="440"/>
                    <a:pt x="89" y="440"/>
                    <a:pt x="89" y="439"/>
                  </a:cubicBezTo>
                  <a:cubicBezTo>
                    <a:pt x="89" y="439"/>
                    <a:pt x="89" y="439"/>
                    <a:pt x="89" y="439"/>
                  </a:cubicBezTo>
                  <a:cubicBezTo>
                    <a:pt x="92" y="437"/>
                    <a:pt x="95" y="433"/>
                    <a:pt x="98" y="430"/>
                  </a:cubicBezTo>
                  <a:cubicBezTo>
                    <a:pt x="99" y="429"/>
                    <a:pt x="98" y="429"/>
                    <a:pt x="97" y="429"/>
                  </a:cubicBezTo>
                  <a:cubicBezTo>
                    <a:pt x="94" y="432"/>
                    <a:pt x="91" y="435"/>
                    <a:pt x="88" y="437"/>
                  </a:cubicBezTo>
                  <a:cubicBezTo>
                    <a:pt x="88" y="433"/>
                    <a:pt x="88" y="429"/>
                    <a:pt x="88" y="425"/>
                  </a:cubicBezTo>
                  <a:cubicBezTo>
                    <a:pt x="88" y="425"/>
                    <a:pt x="88" y="425"/>
                    <a:pt x="88" y="425"/>
                  </a:cubicBezTo>
                  <a:cubicBezTo>
                    <a:pt x="93" y="422"/>
                    <a:pt x="99" y="419"/>
                    <a:pt x="104" y="415"/>
                  </a:cubicBezTo>
                  <a:cubicBezTo>
                    <a:pt x="105" y="414"/>
                    <a:pt x="104" y="413"/>
                    <a:pt x="103" y="414"/>
                  </a:cubicBezTo>
                  <a:cubicBezTo>
                    <a:pt x="98" y="417"/>
                    <a:pt x="93" y="420"/>
                    <a:pt x="87" y="424"/>
                  </a:cubicBezTo>
                  <a:cubicBezTo>
                    <a:pt x="87" y="419"/>
                    <a:pt x="87" y="414"/>
                    <a:pt x="87" y="409"/>
                  </a:cubicBezTo>
                  <a:cubicBezTo>
                    <a:pt x="90" y="406"/>
                    <a:pt x="94" y="403"/>
                    <a:pt x="98" y="400"/>
                  </a:cubicBezTo>
                  <a:cubicBezTo>
                    <a:pt x="99" y="400"/>
                    <a:pt x="98" y="399"/>
                    <a:pt x="97" y="399"/>
                  </a:cubicBezTo>
                  <a:cubicBezTo>
                    <a:pt x="94" y="402"/>
                    <a:pt x="90" y="405"/>
                    <a:pt x="86" y="407"/>
                  </a:cubicBezTo>
                  <a:cubicBezTo>
                    <a:pt x="85" y="390"/>
                    <a:pt x="84" y="372"/>
                    <a:pt x="84" y="355"/>
                  </a:cubicBezTo>
                  <a:cubicBezTo>
                    <a:pt x="85" y="306"/>
                    <a:pt x="94" y="259"/>
                    <a:pt x="115" y="215"/>
                  </a:cubicBezTo>
                  <a:cubicBezTo>
                    <a:pt x="135" y="176"/>
                    <a:pt x="160" y="141"/>
                    <a:pt x="186" y="106"/>
                  </a:cubicBezTo>
                  <a:cubicBezTo>
                    <a:pt x="199" y="88"/>
                    <a:pt x="213" y="70"/>
                    <a:pt x="226" y="52"/>
                  </a:cubicBezTo>
                  <a:cubicBezTo>
                    <a:pt x="239" y="35"/>
                    <a:pt x="269" y="0"/>
                    <a:pt x="288" y="27"/>
                  </a:cubicBezTo>
                  <a:cubicBezTo>
                    <a:pt x="291" y="36"/>
                    <a:pt x="290" y="45"/>
                    <a:pt x="287" y="55"/>
                  </a:cubicBezTo>
                  <a:cubicBezTo>
                    <a:pt x="283" y="56"/>
                    <a:pt x="279" y="58"/>
                    <a:pt x="275" y="60"/>
                  </a:cubicBezTo>
                  <a:cubicBezTo>
                    <a:pt x="275" y="61"/>
                    <a:pt x="275" y="61"/>
                    <a:pt x="275" y="61"/>
                  </a:cubicBezTo>
                  <a:cubicBezTo>
                    <a:pt x="279" y="60"/>
                    <a:pt x="283" y="59"/>
                    <a:pt x="287" y="57"/>
                  </a:cubicBezTo>
                  <a:cubicBezTo>
                    <a:pt x="285" y="61"/>
                    <a:pt x="284" y="66"/>
                    <a:pt x="282" y="70"/>
                  </a:cubicBezTo>
                  <a:cubicBezTo>
                    <a:pt x="277" y="71"/>
                    <a:pt x="272" y="74"/>
                    <a:pt x="267" y="78"/>
                  </a:cubicBezTo>
                  <a:cubicBezTo>
                    <a:pt x="267" y="78"/>
                    <a:pt x="267" y="79"/>
                    <a:pt x="268" y="79"/>
                  </a:cubicBezTo>
                  <a:cubicBezTo>
                    <a:pt x="272" y="76"/>
                    <a:pt x="277" y="74"/>
                    <a:pt x="281" y="71"/>
                  </a:cubicBezTo>
                  <a:cubicBezTo>
                    <a:pt x="279" y="76"/>
                    <a:pt x="277" y="80"/>
                    <a:pt x="275" y="84"/>
                  </a:cubicBezTo>
                  <a:cubicBezTo>
                    <a:pt x="267" y="88"/>
                    <a:pt x="260" y="92"/>
                    <a:pt x="252" y="96"/>
                  </a:cubicBezTo>
                  <a:cubicBezTo>
                    <a:pt x="252" y="96"/>
                    <a:pt x="252" y="97"/>
                    <a:pt x="253" y="97"/>
                  </a:cubicBezTo>
                  <a:cubicBezTo>
                    <a:pt x="260" y="93"/>
                    <a:pt x="267" y="90"/>
                    <a:pt x="273" y="86"/>
                  </a:cubicBezTo>
                  <a:cubicBezTo>
                    <a:pt x="272" y="89"/>
                    <a:pt x="271" y="91"/>
                    <a:pt x="269" y="93"/>
                  </a:cubicBezTo>
                  <a:cubicBezTo>
                    <a:pt x="266" y="98"/>
                    <a:pt x="263" y="103"/>
                    <a:pt x="259" y="108"/>
                  </a:cubicBezTo>
                  <a:cubicBezTo>
                    <a:pt x="251" y="112"/>
                    <a:pt x="243" y="116"/>
                    <a:pt x="235" y="120"/>
                  </a:cubicBezTo>
                  <a:cubicBezTo>
                    <a:pt x="234" y="120"/>
                    <a:pt x="234" y="121"/>
                    <a:pt x="235" y="120"/>
                  </a:cubicBezTo>
                  <a:cubicBezTo>
                    <a:pt x="242" y="118"/>
                    <a:pt x="251" y="115"/>
                    <a:pt x="257" y="111"/>
                  </a:cubicBezTo>
                  <a:cubicBezTo>
                    <a:pt x="253" y="117"/>
                    <a:pt x="249" y="122"/>
                    <a:pt x="244" y="128"/>
                  </a:cubicBezTo>
                  <a:cubicBezTo>
                    <a:pt x="233" y="133"/>
                    <a:pt x="222" y="139"/>
                    <a:pt x="211" y="146"/>
                  </a:cubicBezTo>
                  <a:cubicBezTo>
                    <a:pt x="211" y="146"/>
                    <a:pt x="211" y="147"/>
                    <a:pt x="212" y="147"/>
                  </a:cubicBezTo>
                  <a:cubicBezTo>
                    <a:pt x="222" y="141"/>
                    <a:pt x="232" y="136"/>
                    <a:pt x="242" y="131"/>
                  </a:cubicBezTo>
                  <a:cubicBezTo>
                    <a:pt x="239" y="135"/>
                    <a:pt x="236" y="139"/>
                    <a:pt x="233" y="143"/>
                  </a:cubicBezTo>
                  <a:cubicBezTo>
                    <a:pt x="233" y="143"/>
                    <a:pt x="233" y="143"/>
                    <a:pt x="233" y="143"/>
                  </a:cubicBezTo>
                  <a:cubicBezTo>
                    <a:pt x="229" y="146"/>
                    <a:pt x="225" y="150"/>
                    <a:pt x="222" y="153"/>
                  </a:cubicBezTo>
                  <a:cubicBezTo>
                    <a:pt x="208" y="160"/>
                    <a:pt x="194" y="168"/>
                    <a:pt x="181" y="176"/>
                  </a:cubicBezTo>
                  <a:cubicBezTo>
                    <a:pt x="180" y="176"/>
                    <a:pt x="180" y="177"/>
                    <a:pt x="181" y="177"/>
                  </a:cubicBezTo>
                  <a:cubicBezTo>
                    <a:pt x="193" y="170"/>
                    <a:pt x="206" y="164"/>
                    <a:pt x="218" y="157"/>
                  </a:cubicBezTo>
                  <a:cubicBezTo>
                    <a:pt x="206" y="169"/>
                    <a:pt x="194" y="183"/>
                    <a:pt x="184" y="197"/>
                  </a:cubicBezTo>
                  <a:cubicBezTo>
                    <a:pt x="180" y="200"/>
                    <a:pt x="177" y="205"/>
                    <a:pt x="174" y="209"/>
                  </a:cubicBezTo>
                  <a:cubicBezTo>
                    <a:pt x="165" y="214"/>
                    <a:pt x="155" y="220"/>
                    <a:pt x="146" y="226"/>
                  </a:cubicBezTo>
                  <a:cubicBezTo>
                    <a:pt x="145" y="226"/>
                    <a:pt x="146" y="227"/>
                    <a:pt x="146" y="226"/>
                  </a:cubicBezTo>
                  <a:cubicBezTo>
                    <a:pt x="155" y="222"/>
                    <a:pt x="163" y="217"/>
                    <a:pt x="172" y="212"/>
                  </a:cubicBezTo>
                  <a:cubicBezTo>
                    <a:pt x="167" y="219"/>
                    <a:pt x="162" y="226"/>
                    <a:pt x="157" y="233"/>
                  </a:cubicBezTo>
                  <a:cubicBezTo>
                    <a:pt x="148" y="240"/>
                    <a:pt x="138" y="246"/>
                    <a:pt x="129" y="252"/>
                  </a:cubicBezTo>
                  <a:cubicBezTo>
                    <a:pt x="129" y="252"/>
                    <a:pt x="129" y="253"/>
                    <a:pt x="129" y="253"/>
                  </a:cubicBezTo>
                  <a:cubicBezTo>
                    <a:pt x="138" y="247"/>
                    <a:pt x="147" y="241"/>
                    <a:pt x="155" y="236"/>
                  </a:cubicBezTo>
                  <a:cubicBezTo>
                    <a:pt x="151" y="242"/>
                    <a:pt x="147" y="248"/>
                    <a:pt x="144" y="255"/>
                  </a:cubicBezTo>
                  <a:cubicBezTo>
                    <a:pt x="134" y="263"/>
                    <a:pt x="124" y="270"/>
                    <a:pt x="115" y="279"/>
                  </a:cubicBezTo>
                  <a:cubicBezTo>
                    <a:pt x="114" y="279"/>
                    <a:pt x="115" y="279"/>
                    <a:pt x="115" y="279"/>
                  </a:cubicBezTo>
                  <a:cubicBezTo>
                    <a:pt x="124" y="272"/>
                    <a:pt x="133" y="265"/>
                    <a:pt x="142" y="257"/>
                  </a:cubicBezTo>
                  <a:cubicBezTo>
                    <a:pt x="141" y="258"/>
                    <a:pt x="141" y="260"/>
                    <a:pt x="140" y="261"/>
                  </a:cubicBezTo>
                  <a:cubicBezTo>
                    <a:pt x="137" y="267"/>
                    <a:pt x="133" y="273"/>
                    <a:pt x="129" y="279"/>
                  </a:cubicBezTo>
                  <a:cubicBezTo>
                    <a:pt x="123" y="285"/>
                    <a:pt x="117" y="290"/>
                    <a:pt x="110" y="295"/>
                  </a:cubicBezTo>
                  <a:cubicBezTo>
                    <a:pt x="110" y="295"/>
                    <a:pt x="110" y="296"/>
                    <a:pt x="110" y="295"/>
                  </a:cubicBezTo>
                  <a:cubicBezTo>
                    <a:pt x="117" y="292"/>
                    <a:pt x="122" y="287"/>
                    <a:pt x="128" y="282"/>
                  </a:cubicBezTo>
                  <a:cubicBezTo>
                    <a:pt x="119" y="298"/>
                    <a:pt x="111" y="315"/>
                    <a:pt x="111" y="332"/>
                  </a:cubicBezTo>
                  <a:cubicBezTo>
                    <a:pt x="111" y="333"/>
                    <a:pt x="112" y="333"/>
                    <a:pt x="112" y="332"/>
                  </a:cubicBezTo>
                  <a:cubicBezTo>
                    <a:pt x="128" y="295"/>
                    <a:pt x="145" y="261"/>
                    <a:pt x="167" y="228"/>
                  </a:cubicBezTo>
                  <a:cubicBezTo>
                    <a:pt x="168" y="228"/>
                    <a:pt x="168" y="227"/>
                    <a:pt x="168" y="227"/>
                  </a:cubicBezTo>
                  <a:cubicBezTo>
                    <a:pt x="168" y="227"/>
                    <a:pt x="168" y="227"/>
                    <a:pt x="168" y="227"/>
                  </a:cubicBezTo>
                  <a:cubicBezTo>
                    <a:pt x="170" y="224"/>
                    <a:pt x="172" y="221"/>
                    <a:pt x="174" y="218"/>
                  </a:cubicBezTo>
                  <a:cubicBezTo>
                    <a:pt x="178" y="214"/>
                    <a:pt x="181" y="209"/>
                    <a:pt x="185" y="204"/>
                  </a:cubicBezTo>
                  <a:cubicBezTo>
                    <a:pt x="186" y="203"/>
                    <a:pt x="187" y="203"/>
                    <a:pt x="188" y="202"/>
                  </a:cubicBezTo>
                  <a:cubicBezTo>
                    <a:pt x="188" y="202"/>
                    <a:pt x="188" y="201"/>
                    <a:pt x="187" y="201"/>
                  </a:cubicBezTo>
                  <a:cubicBezTo>
                    <a:pt x="196" y="190"/>
                    <a:pt x="206" y="178"/>
                    <a:pt x="216" y="168"/>
                  </a:cubicBezTo>
                  <a:cubicBezTo>
                    <a:pt x="221" y="163"/>
                    <a:pt x="227" y="156"/>
                    <a:pt x="233" y="150"/>
                  </a:cubicBezTo>
                  <a:cubicBezTo>
                    <a:pt x="232" y="162"/>
                    <a:pt x="246" y="178"/>
                    <a:pt x="256" y="178"/>
                  </a:cubicBezTo>
                  <a:cubicBezTo>
                    <a:pt x="263" y="179"/>
                    <a:pt x="269" y="172"/>
                    <a:pt x="274" y="168"/>
                  </a:cubicBezTo>
                  <a:cubicBezTo>
                    <a:pt x="279" y="164"/>
                    <a:pt x="284" y="159"/>
                    <a:pt x="287" y="153"/>
                  </a:cubicBezTo>
                  <a:cubicBezTo>
                    <a:pt x="285" y="168"/>
                    <a:pt x="273" y="183"/>
                    <a:pt x="265" y="194"/>
                  </a:cubicBezTo>
                  <a:cubicBezTo>
                    <a:pt x="256" y="207"/>
                    <a:pt x="245" y="219"/>
                    <a:pt x="238" y="234"/>
                  </a:cubicBezTo>
                  <a:cubicBezTo>
                    <a:pt x="238" y="230"/>
                    <a:pt x="236" y="226"/>
                    <a:pt x="233" y="223"/>
                  </a:cubicBezTo>
                  <a:cubicBezTo>
                    <a:pt x="233" y="222"/>
                    <a:pt x="232" y="223"/>
                    <a:pt x="232" y="224"/>
                  </a:cubicBezTo>
                  <a:cubicBezTo>
                    <a:pt x="240" y="242"/>
                    <a:pt x="231" y="269"/>
                    <a:pt x="225" y="286"/>
                  </a:cubicBezTo>
                  <a:cubicBezTo>
                    <a:pt x="219" y="305"/>
                    <a:pt x="209" y="321"/>
                    <a:pt x="199" y="338"/>
                  </a:cubicBezTo>
                  <a:cubicBezTo>
                    <a:pt x="197" y="340"/>
                    <a:pt x="201" y="342"/>
                    <a:pt x="202" y="340"/>
                  </a:cubicBezTo>
                  <a:cubicBezTo>
                    <a:pt x="205" y="337"/>
                    <a:pt x="208" y="333"/>
                    <a:pt x="210" y="330"/>
                  </a:cubicBezTo>
                  <a:cubicBezTo>
                    <a:pt x="236" y="359"/>
                    <a:pt x="238" y="391"/>
                    <a:pt x="233" y="429"/>
                  </a:cubicBezTo>
                  <a:cubicBezTo>
                    <a:pt x="233" y="432"/>
                    <a:pt x="238" y="432"/>
                    <a:pt x="238" y="429"/>
                  </a:cubicBezTo>
                  <a:cubicBezTo>
                    <a:pt x="239" y="425"/>
                    <a:pt x="240" y="420"/>
                    <a:pt x="241" y="415"/>
                  </a:cubicBezTo>
                  <a:cubicBezTo>
                    <a:pt x="247" y="412"/>
                    <a:pt x="254" y="409"/>
                    <a:pt x="259" y="406"/>
                  </a:cubicBezTo>
                  <a:cubicBezTo>
                    <a:pt x="260" y="405"/>
                    <a:pt x="259" y="404"/>
                    <a:pt x="259" y="405"/>
                  </a:cubicBezTo>
                  <a:cubicBezTo>
                    <a:pt x="253" y="408"/>
                    <a:pt x="247" y="411"/>
                    <a:pt x="241" y="413"/>
                  </a:cubicBezTo>
                  <a:cubicBezTo>
                    <a:pt x="242" y="409"/>
                    <a:pt x="242" y="404"/>
                    <a:pt x="242" y="400"/>
                  </a:cubicBezTo>
                  <a:cubicBezTo>
                    <a:pt x="248" y="398"/>
                    <a:pt x="254" y="395"/>
                    <a:pt x="260" y="391"/>
                  </a:cubicBezTo>
                  <a:cubicBezTo>
                    <a:pt x="261" y="391"/>
                    <a:pt x="260" y="390"/>
                    <a:pt x="260" y="390"/>
                  </a:cubicBezTo>
                  <a:cubicBezTo>
                    <a:pt x="254" y="394"/>
                    <a:pt x="248" y="397"/>
                    <a:pt x="242" y="399"/>
                  </a:cubicBezTo>
                  <a:cubicBezTo>
                    <a:pt x="242" y="395"/>
                    <a:pt x="242" y="391"/>
                    <a:pt x="242" y="387"/>
                  </a:cubicBezTo>
                  <a:cubicBezTo>
                    <a:pt x="246" y="385"/>
                    <a:pt x="250" y="384"/>
                    <a:pt x="255" y="382"/>
                  </a:cubicBezTo>
                  <a:cubicBezTo>
                    <a:pt x="256" y="382"/>
                    <a:pt x="255" y="381"/>
                    <a:pt x="255" y="381"/>
                  </a:cubicBezTo>
                  <a:cubicBezTo>
                    <a:pt x="250" y="382"/>
                    <a:pt x="246" y="384"/>
                    <a:pt x="242" y="387"/>
                  </a:cubicBezTo>
                  <a:cubicBezTo>
                    <a:pt x="241" y="379"/>
                    <a:pt x="240" y="372"/>
                    <a:pt x="238" y="364"/>
                  </a:cubicBezTo>
                  <a:cubicBezTo>
                    <a:pt x="238" y="364"/>
                    <a:pt x="238" y="364"/>
                    <a:pt x="238" y="364"/>
                  </a:cubicBezTo>
                  <a:cubicBezTo>
                    <a:pt x="241" y="364"/>
                    <a:pt x="244" y="363"/>
                    <a:pt x="248" y="362"/>
                  </a:cubicBezTo>
                  <a:cubicBezTo>
                    <a:pt x="249" y="365"/>
                    <a:pt x="250" y="368"/>
                    <a:pt x="253" y="370"/>
                  </a:cubicBezTo>
                  <a:cubicBezTo>
                    <a:pt x="241" y="373"/>
                    <a:pt x="241" y="373"/>
                    <a:pt x="241" y="373"/>
                  </a:cubicBezTo>
                  <a:cubicBezTo>
                    <a:pt x="241" y="374"/>
                    <a:pt x="241" y="374"/>
                    <a:pt x="241" y="374"/>
                  </a:cubicBezTo>
                  <a:cubicBezTo>
                    <a:pt x="245" y="373"/>
                    <a:pt x="249" y="372"/>
                    <a:pt x="253" y="371"/>
                  </a:cubicBezTo>
                  <a:cubicBezTo>
                    <a:pt x="253" y="371"/>
                    <a:pt x="253" y="371"/>
                    <a:pt x="253" y="371"/>
                  </a:cubicBezTo>
                  <a:cubicBezTo>
                    <a:pt x="256" y="374"/>
                    <a:pt x="259" y="376"/>
                    <a:pt x="263" y="377"/>
                  </a:cubicBezTo>
                  <a:cubicBezTo>
                    <a:pt x="274" y="381"/>
                    <a:pt x="284" y="379"/>
                    <a:pt x="293" y="373"/>
                  </a:cubicBezTo>
                  <a:cubicBezTo>
                    <a:pt x="290" y="388"/>
                    <a:pt x="303" y="400"/>
                    <a:pt x="318" y="400"/>
                  </a:cubicBezTo>
                  <a:cubicBezTo>
                    <a:pt x="339" y="399"/>
                    <a:pt x="353" y="378"/>
                    <a:pt x="363" y="362"/>
                  </a:cubicBezTo>
                  <a:cubicBezTo>
                    <a:pt x="365" y="360"/>
                    <a:pt x="366" y="357"/>
                    <a:pt x="367" y="355"/>
                  </a:cubicBezTo>
                  <a:cubicBezTo>
                    <a:pt x="367" y="406"/>
                    <a:pt x="333" y="442"/>
                    <a:pt x="301" y="477"/>
                  </a:cubicBezTo>
                  <a:close/>
                </a:path>
              </a:pathLst>
            </a:custGeom>
            <a:solidFill>
              <a:srgbClr val="FA8D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76" name="Freeform 6"/>
            <p:cNvSpPr>
              <a:spLocks noEditPoints="1"/>
            </p:cNvSpPr>
            <p:nvPr/>
          </p:nvSpPr>
          <p:spPr bwMode="auto">
            <a:xfrm rot="3554928">
              <a:off x="1245206" y="4832645"/>
              <a:ext cx="168665" cy="168665"/>
            </a:xfrm>
            <a:custGeom>
              <a:avLst/>
              <a:gdLst>
                <a:gd name="T0" fmla="*/ 31 w 32"/>
                <a:gd name="T1" fmla="*/ 11 h 32"/>
                <a:gd name="T2" fmla="*/ 12 w 32"/>
                <a:gd name="T3" fmla="*/ 5 h 32"/>
                <a:gd name="T4" fmla="*/ 1 w 32"/>
                <a:gd name="T5" fmla="*/ 15 h 32"/>
                <a:gd name="T6" fmla="*/ 16 w 32"/>
                <a:gd name="T7" fmla="*/ 31 h 32"/>
                <a:gd name="T8" fmla="*/ 31 w 32"/>
                <a:gd name="T9" fmla="*/ 11 h 32"/>
                <a:gd name="T10" fmla="*/ 25 w 32"/>
                <a:gd name="T11" fmla="*/ 14 h 32"/>
                <a:gd name="T12" fmla="*/ 16 w 32"/>
                <a:gd name="T13" fmla="*/ 25 h 32"/>
                <a:gd name="T14" fmla="*/ 10 w 32"/>
                <a:gd name="T15" fmla="*/ 9 h 32"/>
                <a:gd name="T16" fmla="*/ 12 w 32"/>
                <a:gd name="T17" fmla="*/ 9 h 32"/>
                <a:gd name="T18" fmla="*/ 25 w 32"/>
                <a:gd name="T19"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31" y="11"/>
                  </a:moveTo>
                  <a:cubicBezTo>
                    <a:pt x="30" y="1"/>
                    <a:pt x="19" y="0"/>
                    <a:pt x="12" y="5"/>
                  </a:cubicBezTo>
                  <a:cubicBezTo>
                    <a:pt x="7" y="3"/>
                    <a:pt x="2" y="10"/>
                    <a:pt x="1" y="15"/>
                  </a:cubicBezTo>
                  <a:cubicBezTo>
                    <a:pt x="0" y="24"/>
                    <a:pt x="7" y="32"/>
                    <a:pt x="16" y="31"/>
                  </a:cubicBezTo>
                  <a:cubicBezTo>
                    <a:pt x="25" y="30"/>
                    <a:pt x="32" y="20"/>
                    <a:pt x="31" y="11"/>
                  </a:cubicBezTo>
                  <a:close/>
                  <a:moveTo>
                    <a:pt x="25" y="14"/>
                  </a:moveTo>
                  <a:cubicBezTo>
                    <a:pt x="24" y="19"/>
                    <a:pt x="21" y="23"/>
                    <a:pt x="16" y="25"/>
                  </a:cubicBezTo>
                  <a:cubicBezTo>
                    <a:pt x="6" y="27"/>
                    <a:pt x="6" y="13"/>
                    <a:pt x="10" y="9"/>
                  </a:cubicBezTo>
                  <a:cubicBezTo>
                    <a:pt x="11" y="9"/>
                    <a:pt x="11" y="10"/>
                    <a:pt x="12" y="9"/>
                  </a:cubicBezTo>
                  <a:cubicBezTo>
                    <a:pt x="17" y="8"/>
                    <a:pt x="26" y="5"/>
                    <a:pt x="25" y="14"/>
                  </a:cubicBezTo>
                  <a:close/>
                </a:path>
              </a:pathLst>
            </a:custGeom>
            <a:solidFill>
              <a:srgbClr val="FA8D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7"/>
            <p:cNvSpPr/>
            <p:nvPr/>
          </p:nvSpPr>
          <p:spPr bwMode="auto">
            <a:xfrm rot="3554928">
              <a:off x="1284607" y="4873165"/>
              <a:ext cx="85591" cy="75522"/>
            </a:xfrm>
            <a:custGeom>
              <a:avLst/>
              <a:gdLst>
                <a:gd name="T0" fmla="*/ 13 w 16"/>
                <a:gd name="T1" fmla="*/ 1 h 14"/>
                <a:gd name="T2" fmla="*/ 9 w 16"/>
                <a:gd name="T3" fmla="*/ 3 h 14"/>
                <a:gd name="T4" fmla="*/ 9 w 16"/>
                <a:gd name="T5" fmla="*/ 3 h 14"/>
                <a:gd name="T6" fmla="*/ 7 w 16"/>
                <a:gd name="T7" fmla="*/ 4 h 14"/>
                <a:gd name="T8" fmla="*/ 7 w 16"/>
                <a:gd name="T9" fmla="*/ 5 h 14"/>
                <a:gd name="T10" fmla="*/ 2 w 16"/>
                <a:gd name="T11" fmla="*/ 9 h 14"/>
                <a:gd name="T12" fmla="*/ 3 w 16"/>
                <a:gd name="T13" fmla="*/ 11 h 14"/>
                <a:gd name="T14" fmla="*/ 9 w 16"/>
                <a:gd name="T15" fmla="*/ 7 h 14"/>
                <a:gd name="T16" fmla="*/ 12 w 16"/>
                <a:gd name="T17" fmla="*/ 13 h 14"/>
                <a:gd name="T18" fmla="*/ 14 w 16"/>
                <a:gd name="T19" fmla="*/ 11 h 14"/>
                <a:gd name="T20" fmla="*/ 11 w 16"/>
                <a:gd name="T21" fmla="*/ 6 h 14"/>
                <a:gd name="T22" fmla="*/ 15 w 16"/>
                <a:gd name="T23" fmla="*/ 3 h 14"/>
                <a:gd name="T24" fmla="*/ 13 w 16"/>
                <a:gd name="T25"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4">
                  <a:moveTo>
                    <a:pt x="13" y="1"/>
                  </a:moveTo>
                  <a:cubicBezTo>
                    <a:pt x="12" y="1"/>
                    <a:pt x="11" y="2"/>
                    <a:pt x="9" y="3"/>
                  </a:cubicBezTo>
                  <a:cubicBezTo>
                    <a:pt x="9" y="3"/>
                    <a:pt x="9" y="3"/>
                    <a:pt x="9" y="3"/>
                  </a:cubicBezTo>
                  <a:cubicBezTo>
                    <a:pt x="8" y="2"/>
                    <a:pt x="6" y="3"/>
                    <a:pt x="7" y="4"/>
                  </a:cubicBezTo>
                  <a:cubicBezTo>
                    <a:pt x="7" y="4"/>
                    <a:pt x="7" y="4"/>
                    <a:pt x="7" y="5"/>
                  </a:cubicBezTo>
                  <a:cubicBezTo>
                    <a:pt x="5" y="6"/>
                    <a:pt x="4" y="8"/>
                    <a:pt x="2" y="9"/>
                  </a:cubicBezTo>
                  <a:cubicBezTo>
                    <a:pt x="0" y="10"/>
                    <a:pt x="2" y="12"/>
                    <a:pt x="3" y="11"/>
                  </a:cubicBezTo>
                  <a:cubicBezTo>
                    <a:pt x="5" y="10"/>
                    <a:pt x="7" y="9"/>
                    <a:pt x="9" y="7"/>
                  </a:cubicBezTo>
                  <a:cubicBezTo>
                    <a:pt x="10" y="9"/>
                    <a:pt x="11" y="11"/>
                    <a:pt x="12" y="13"/>
                  </a:cubicBezTo>
                  <a:cubicBezTo>
                    <a:pt x="13" y="14"/>
                    <a:pt x="15" y="12"/>
                    <a:pt x="14" y="11"/>
                  </a:cubicBezTo>
                  <a:cubicBezTo>
                    <a:pt x="13" y="9"/>
                    <a:pt x="12" y="8"/>
                    <a:pt x="11" y="6"/>
                  </a:cubicBezTo>
                  <a:cubicBezTo>
                    <a:pt x="12" y="5"/>
                    <a:pt x="14" y="4"/>
                    <a:pt x="15" y="3"/>
                  </a:cubicBezTo>
                  <a:cubicBezTo>
                    <a:pt x="16" y="2"/>
                    <a:pt x="15" y="0"/>
                    <a:pt x="13" y="1"/>
                  </a:cubicBezTo>
                  <a:close/>
                </a:path>
              </a:pathLst>
            </a:custGeom>
            <a:solidFill>
              <a:srgbClr val="FA8D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8"/>
            <p:cNvSpPr/>
            <p:nvPr/>
          </p:nvSpPr>
          <p:spPr bwMode="auto">
            <a:xfrm rot="3554928">
              <a:off x="2351726" y="4646475"/>
              <a:ext cx="90626" cy="52865"/>
            </a:xfrm>
            <a:custGeom>
              <a:avLst/>
              <a:gdLst>
                <a:gd name="T0" fmla="*/ 15 w 17"/>
                <a:gd name="T1" fmla="*/ 1 h 10"/>
                <a:gd name="T2" fmla="*/ 0 w 17"/>
                <a:gd name="T3" fmla="*/ 9 h 10"/>
                <a:gd name="T4" fmla="*/ 1 w 17"/>
                <a:gd name="T5" fmla="*/ 9 h 10"/>
                <a:gd name="T6" fmla="*/ 16 w 17"/>
                <a:gd name="T7" fmla="*/ 2 h 10"/>
                <a:gd name="T8" fmla="*/ 15 w 17"/>
                <a:gd name="T9" fmla="*/ 1 h 10"/>
              </a:gdLst>
              <a:ahLst/>
              <a:cxnLst>
                <a:cxn ang="0">
                  <a:pos x="T0" y="T1"/>
                </a:cxn>
                <a:cxn ang="0">
                  <a:pos x="T2" y="T3"/>
                </a:cxn>
                <a:cxn ang="0">
                  <a:pos x="T4" y="T5"/>
                </a:cxn>
                <a:cxn ang="0">
                  <a:pos x="T6" y="T7"/>
                </a:cxn>
                <a:cxn ang="0">
                  <a:pos x="T8" y="T9"/>
                </a:cxn>
              </a:cxnLst>
              <a:rect l="0" t="0" r="r" b="b"/>
              <a:pathLst>
                <a:path w="17" h="10">
                  <a:moveTo>
                    <a:pt x="15" y="1"/>
                  </a:moveTo>
                  <a:cubicBezTo>
                    <a:pt x="10" y="3"/>
                    <a:pt x="5" y="6"/>
                    <a:pt x="0" y="9"/>
                  </a:cubicBezTo>
                  <a:cubicBezTo>
                    <a:pt x="0" y="9"/>
                    <a:pt x="0" y="10"/>
                    <a:pt x="1" y="9"/>
                  </a:cubicBezTo>
                  <a:cubicBezTo>
                    <a:pt x="6" y="7"/>
                    <a:pt x="11" y="4"/>
                    <a:pt x="16" y="2"/>
                  </a:cubicBezTo>
                  <a:cubicBezTo>
                    <a:pt x="17" y="1"/>
                    <a:pt x="16" y="0"/>
                    <a:pt x="15" y="1"/>
                  </a:cubicBezTo>
                  <a:close/>
                </a:path>
              </a:pathLst>
            </a:custGeom>
            <a:solidFill>
              <a:srgbClr val="FA8D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p:tgtEl>
                                          <p:spTgt spid="12"/>
                                        </p:tgtEl>
                                        <p:attrNameLst>
                                          <p:attrName>ppt_y</p:attrName>
                                        </p:attrNameLst>
                                      </p:cBhvr>
                                      <p:tavLst>
                                        <p:tav tm="0">
                                          <p:val>
                                            <p:strVal val="#ppt_y+#ppt_h*1.125000"/>
                                          </p:val>
                                        </p:tav>
                                        <p:tav tm="100000">
                                          <p:val>
                                            <p:strVal val="#ppt_y"/>
                                          </p:val>
                                        </p:tav>
                                      </p:tavLst>
                                    </p:anim>
                                    <p:animEffect transition="in" filter="wipe(up)">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6" presetClass="entr" presetSubtype="16"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circle(in)">
                                      <p:cBhvr>
                                        <p:cTn id="41" dur="2000"/>
                                        <p:tgtEl>
                                          <p:spTgt spid="14"/>
                                        </p:tgtEl>
                                      </p:cBhvr>
                                    </p:animEffect>
                                  </p:childTnLst>
                                </p:cTn>
                              </p:par>
                            </p:childTnLst>
                          </p:cTn>
                        </p:par>
                      </p:childTnLst>
                    </p:cTn>
                  </p:par>
                  <p:par>
                    <p:cTn id="42" fill="hold">
                      <p:stCondLst>
                        <p:cond delay="indefinite"/>
                      </p:stCondLst>
                      <p:childTnLst>
                        <p:par>
                          <p:cTn id="43" fill="hold">
                            <p:stCondLst>
                              <p:cond delay="0"/>
                            </p:stCondLst>
                            <p:childTnLst>
                              <p:par>
                                <p:cTn id="44" presetID="26" presetClass="entr" presetSubtype="0" fill="hold" grpId="0" nodeType="click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wipe(down)">
                                      <p:cBhvr>
                                        <p:cTn id="46" dur="580">
                                          <p:stCondLst>
                                            <p:cond delay="0"/>
                                          </p:stCondLst>
                                        </p:cTn>
                                        <p:tgtEl>
                                          <p:spTgt spid="15"/>
                                        </p:tgtEl>
                                      </p:cBhvr>
                                    </p:animEffect>
                                    <p:anim calcmode="lin" valueType="num">
                                      <p:cBhvr>
                                        <p:cTn id="47" dur="1822"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48" dur="664"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49" dur="664" tmFilter="0, 0; 0.125,0.2665; 0.25,0.4; 0.375,0.465; 0.5,0.5;  0.625,0.535; 0.75,0.6; 0.875,0.7335; 1,1">
                                          <p:stCondLst>
                                            <p:cond delay="664"/>
                                          </p:stCondLst>
                                        </p:cTn>
                                        <p:tgtEl>
                                          <p:spTgt spid="15"/>
                                        </p:tgtEl>
                                        <p:attrNameLst>
                                          <p:attrName>ppt_y</p:attrName>
                                        </p:attrNameLst>
                                      </p:cBhvr>
                                      <p:tavLst>
                                        <p:tav tm="0" fmla="#ppt_y-sin(pi*$)/9">
                                          <p:val>
                                            <p:fltVal val="0"/>
                                          </p:val>
                                        </p:tav>
                                        <p:tav tm="100000">
                                          <p:val>
                                            <p:fltVal val="1"/>
                                          </p:val>
                                        </p:tav>
                                      </p:tavLst>
                                    </p:anim>
                                    <p:anim calcmode="lin" valueType="num">
                                      <p:cBhvr>
                                        <p:cTn id="50" dur="332" tmFilter="0, 0; 0.125,0.2665; 0.25,0.4; 0.375,0.465; 0.5,0.5;  0.625,0.535; 0.75,0.6; 0.875,0.7335; 1,1">
                                          <p:stCondLst>
                                            <p:cond delay="1324"/>
                                          </p:stCondLst>
                                        </p:cTn>
                                        <p:tgtEl>
                                          <p:spTgt spid="15"/>
                                        </p:tgtEl>
                                        <p:attrNameLst>
                                          <p:attrName>ppt_y</p:attrName>
                                        </p:attrNameLst>
                                      </p:cBhvr>
                                      <p:tavLst>
                                        <p:tav tm="0" fmla="#ppt_y-sin(pi*$)/27">
                                          <p:val>
                                            <p:fltVal val="0"/>
                                          </p:val>
                                        </p:tav>
                                        <p:tav tm="100000">
                                          <p:val>
                                            <p:fltVal val="1"/>
                                          </p:val>
                                        </p:tav>
                                      </p:tavLst>
                                    </p:anim>
                                    <p:anim calcmode="lin" valueType="num">
                                      <p:cBhvr>
                                        <p:cTn id="51" dur="164" tmFilter="0, 0; 0.125,0.2665; 0.25,0.4; 0.375,0.465; 0.5,0.5;  0.625,0.535; 0.75,0.6; 0.875,0.7335; 1,1">
                                          <p:stCondLst>
                                            <p:cond delay="1656"/>
                                          </p:stCondLst>
                                        </p:cTn>
                                        <p:tgtEl>
                                          <p:spTgt spid="15"/>
                                        </p:tgtEl>
                                        <p:attrNameLst>
                                          <p:attrName>ppt_y</p:attrName>
                                        </p:attrNameLst>
                                      </p:cBhvr>
                                      <p:tavLst>
                                        <p:tav tm="0" fmla="#ppt_y-sin(pi*$)/81">
                                          <p:val>
                                            <p:fltVal val="0"/>
                                          </p:val>
                                        </p:tav>
                                        <p:tav tm="100000">
                                          <p:val>
                                            <p:fltVal val="1"/>
                                          </p:val>
                                        </p:tav>
                                      </p:tavLst>
                                    </p:anim>
                                    <p:animScale>
                                      <p:cBhvr>
                                        <p:cTn id="52" dur="26">
                                          <p:stCondLst>
                                            <p:cond delay="650"/>
                                          </p:stCondLst>
                                        </p:cTn>
                                        <p:tgtEl>
                                          <p:spTgt spid="15"/>
                                        </p:tgtEl>
                                      </p:cBhvr>
                                      <p:to x="100000" y="60000"/>
                                    </p:animScale>
                                    <p:animScale>
                                      <p:cBhvr>
                                        <p:cTn id="53" dur="166" decel="50000">
                                          <p:stCondLst>
                                            <p:cond delay="676"/>
                                          </p:stCondLst>
                                        </p:cTn>
                                        <p:tgtEl>
                                          <p:spTgt spid="15"/>
                                        </p:tgtEl>
                                      </p:cBhvr>
                                      <p:to x="100000" y="100000"/>
                                    </p:animScale>
                                    <p:animScale>
                                      <p:cBhvr>
                                        <p:cTn id="54" dur="26">
                                          <p:stCondLst>
                                            <p:cond delay="1312"/>
                                          </p:stCondLst>
                                        </p:cTn>
                                        <p:tgtEl>
                                          <p:spTgt spid="15"/>
                                        </p:tgtEl>
                                      </p:cBhvr>
                                      <p:to x="100000" y="80000"/>
                                    </p:animScale>
                                    <p:animScale>
                                      <p:cBhvr>
                                        <p:cTn id="55" dur="166" decel="50000">
                                          <p:stCondLst>
                                            <p:cond delay="1338"/>
                                          </p:stCondLst>
                                        </p:cTn>
                                        <p:tgtEl>
                                          <p:spTgt spid="15"/>
                                        </p:tgtEl>
                                      </p:cBhvr>
                                      <p:to x="100000" y="100000"/>
                                    </p:animScale>
                                    <p:animScale>
                                      <p:cBhvr>
                                        <p:cTn id="56" dur="26">
                                          <p:stCondLst>
                                            <p:cond delay="1642"/>
                                          </p:stCondLst>
                                        </p:cTn>
                                        <p:tgtEl>
                                          <p:spTgt spid="15"/>
                                        </p:tgtEl>
                                      </p:cBhvr>
                                      <p:to x="100000" y="90000"/>
                                    </p:animScale>
                                    <p:animScale>
                                      <p:cBhvr>
                                        <p:cTn id="57" dur="166" decel="50000">
                                          <p:stCondLst>
                                            <p:cond delay="1668"/>
                                          </p:stCondLst>
                                        </p:cTn>
                                        <p:tgtEl>
                                          <p:spTgt spid="15"/>
                                        </p:tgtEl>
                                      </p:cBhvr>
                                      <p:to x="100000" y="100000"/>
                                    </p:animScale>
                                    <p:animScale>
                                      <p:cBhvr>
                                        <p:cTn id="58" dur="26">
                                          <p:stCondLst>
                                            <p:cond delay="1808"/>
                                          </p:stCondLst>
                                        </p:cTn>
                                        <p:tgtEl>
                                          <p:spTgt spid="15"/>
                                        </p:tgtEl>
                                      </p:cBhvr>
                                      <p:to x="100000" y="95000"/>
                                    </p:animScale>
                                    <p:animScale>
                                      <p:cBhvr>
                                        <p:cTn id="59" dur="166" decel="50000">
                                          <p:stCondLst>
                                            <p:cond delay="1834"/>
                                          </p:stCondLst>
                                        </p:cTn>
                                        <p:tgtEl>
                                          <p:spTgt spid="15"/>
                                        </p:tgtEl>
                                      </p:cBhvr>
                                      <p:to x="100000" y="100000"/>
                                    </p:animScale>
                                  </p:childTnLst>
                                </p:cTn>
                              </p:par>
                            </p:childTnLst>
                          </p:cTn>
                        </p:par>
                      </p:childTnLst>
                    </p:cTn>
                  </p:par>
                  <p:par>
                    <p:cTn id="60" fill="hold">
                      <p:stCondLst>
                        <p:cond delay="indefinite"/>
                      </p:stCondLst>
                      <p:childTnLst>
                        <p:par>
                          <p:cTn id="61" fill="hold">
                            <p:stCondLst>
                              <p:cond delay="0"/>
                            </p:stCondLst>
                            <p:childTnLst>
                              <p:par>
                                <p:cTn id="62" presetID="26" presetClass="entr" presetSubtype="0" fill="hold" grpId="0" nodeType="clickEffect">
                                  <p:stCondLst>
                                    <p:cond delay="0"/>
                                  </p:stCondLst>
                                  <p:childTnLst>
                                    <p:set>
                                      <p:cBhvr>
                                        <p:cTn id="63" dur="1" fill="hold">
                                          <p:stCondLst>
                                            <p:cond delay="0"/>
                                          </p:stCondLst>
                                        </p:cTn>
                                        <p:tgtEl>
                                          <p:spTgt spid="16"/>
                                        </p:tgtEl>
                                        <p:attrNameLst>
                                          <p:attrName>style.visibility</p:attrName>
                                        </p:attrNameLst>
                                      </p:cBhvr>
                                      <p:to>
                                        <p:strVal val="visible"/>
                                      </p:to>
                                    </p:set>
                                    <p:animEffect transition="in" filter="wipe(down)">
                                      <p:cBhvr>
                                        <p:cTn id="64" dur="580">
                                          <p:stCondLst>
                                            <p:cond delay="0"/>
                                          </p:stCondLst>
                                        </p:cTn>
                                        <p:tgtEl>
                                          <p:spTgt spid="16"/>
                                        </p:tgtEl>
                                      </p:cBhvr>
                                    </p:animEffect>
                                    <p:anim calcmode="lin" valueType="num">
                                      <p:cBhvr>
                                        <p:cTn id="65" dur="1822" tmFilter="0,0; 0.14,0.36; 0.43,0.73; 0.71,0.91; 1.0,1.0">
                                          <p:stCondLst>
                                            <p:cond delay="0"/>
                                          </p:stCondLst>
                                        </p:cTn>
                                        <p:tgtEl>
                                          <p:spTgt spid="16"/>
                                        </p:tgtEl>
                                        <p:attrNameLst>
                                          <p:attrName>ppt_x</p:attrName>
                                        </p:attrNameLst>
                                      </p:cBhvr>
                                      <p:tavLst>
                                        <p:tav tm="0">
                                          <p:val>
                                            <p:strVal val="#ppt_x-0.25"/>
                                          </p:val>
                                        </p:tav>
                                        <p:tav tm="100000">
                                          <p:val>
                                            <p:strVal val="#ppt_x"/>
                                          </p:val>
                                        </p:tav>
                                      </p:tavLst>
                                    </p:anim>
                                    <p:anim calcmode="lin" valueType="num">
                                      <p:cBhvr>
                                        <p:cTn id="66" dur="664" tmFilter="0.0,0.0; 0.25,0.07; 0.50,0.2; 0.75,0.467; 1.0,1.0">
                                          <p:stCondLst>
                                            <p:cond delay="0"/>
                                          </p:stCondLst>
                                        </p:cTn>
                                        <p:tgtEl>
                                          <p:spTgt spid="16"/>
                                        </p:tgtEl>
                                        <p:attrNameLst>
                                          <p:attrName>ppt_y</p:attrName>
                                        </p:attrNameLst>
                                      </p:cBhvr>
                                      <p:tavLst>
                                        <p:tav tm="0" fmla="#ppt_y-sin(pi*$)/3">
                                          <p:val>
                                            <p:fltVal val="0.5"/>
                                          </p:val>
                                        </p:tav>
                                        <p:tav tm="100000">
                                          <p:val>
                                            <p:fltVal val="1"/>
                                          </p:val>
                                        </p:tav>
                                      </p:tavLst>
                                    </p:anim>
                                    <p:anim calcmode="lin" valueType="num">
                                      <p:cBhvr>
                                        <p:cTn id="67" dur="664" tmFilter="0, 0; 0.125,0.2665; 0.25,0.4; 0.375,0.465; 0.5,0.5;  0.625,0.535; 0.75,0.6; 0.875,0.7335; 1,1">
                                          <p:stCondLst>
                                            <p:cond delay="664"/>
                                          </p:stCondLst>
                                        </p:cTn>
                                        <p:tgtEl>
                                          <p:spTgt spid="16"/>
                                        </p:tgtEl>
                                        <p:attrNameLst>
                                          <p:attrName>ppt_y</p:attrName>
                                        </p:attrNameLst>
                                      </p:cBhvr>
                                      <p:tavLst>
                                        <p:tav tm="0" fmla="#ppt_y-sin(pi*$)/9">
                                          <p:val>
                                            <p:fltVal val="0"/>
                                          </p:val>
                                        </p:tav>
                                        <p:tav tm="100000">
                                          <p:val>
                                            <p:fltVal val="1"/>
                                          </p:val>
                                        </p:tav>
                                      </p:tavLst>
                                    </p:anim>
                                    <p:anim calcmode="lin" valueType="num">
                                      <p:cBhvr>
                                        <p:cTn id="68" dur="332" tmFilter="0, 0; 0.125,0.2665; 0.25,0.4; 0.375,0.465; 0.5,0.5;  0.625,0.535; 0.75,0.6; 0.875,0.7335; 1,1">
                                          <p:stCondLst>
                                            <p:cond delay="1324"/>
                                          </p:stCondLst>
                                        </p:cTn>
                                        <p:tgtEl>
                                          <p:spTgt spid="16"/>
                                        </p:tgtEl>
                                        <p:attrNameLst>
                                          <p:attrName>ppt_y</p:attrName>
                                        </p:attrNameLst>
                                      </p:cBhvr>
                                      <p:tavLst>
                                        <p:tav tm="0" fmla="#ppt_y-sin(pi*$)/27">
                                          <p:val>
                                            <p:fltVal val="0"/>
                                          </p:val>
                                        </p:tav>
                                        <p:tav tm="100000">
                                          <p:val>
                                            <p:fltVal val="1"/>
                                          </p:val>
                                        </p:tav>
                                      </p:tavLst>
                                    </p:anim>
                                    <p:anim calcmode="lin" valueType="num">
                                      <p:cBhvr>
                                        <p:cTn id="69" dur="164" tmFilter="0, 0; 0.125,0.2665; 0.25,0.4; 0.375,0.465; 0.5,0.5;  0.625,0.535; 0.75,0.6; 0.875,0.7335; 1,1">
                                          <p:stCondLst>
                                            <p:cond delay="1656"/>
                                          </p:stCondLst>
                                        </p:cTn>
                                        <p:tgtEl>
                                          <p:spTgt spid="16"/>
                                        </p:tgtEl>
                                        <p:attrNameLst>
                                          <p:attrName>ppt_y</p:attrName>
                                        </p:attrNameLst>
                                      </p:cBhvr>
                                      <p:tavLst>
                                        <p:tav tm="0" fmla="#ppt_y-sin(pi*$)/81">
                                          <p:val>
                                            <p:fltVal val="0"/>
                                          </p:val>
                                        </p:tav>
                                        <p:tav tm="100000">
                                          <p:val>
                                            <p:fltVal val="1"/>
                                          </p:val>
                                        </p:tav>
                                      </p:tavLst>
                                    </p:anim>
                                    <p:animScale>
                                      <p:cBhvr>
                                        <p:cTn id="70" dur="26">
                                          <p:stCondLst>
                                            <p:cond delay="650"/>
                                          </p:stCondLst>
                                        </p:cTn>
                                        <p:tgtEl>
                                          <p:spTgt spid="16"/>
                                        </p:tgtEl>
                                      </p:cBhvr>
                                      <p:to x="100000" y="60000"/>
                                    </p:animScale>
                                    <p:animScale>
                                      <p:cBhvr>
                                        <p:cTn id="71" dur="166" decel="50000">
                                          <p:stCondLst>
                                            <p:cond delay="676"/>
                                          </p:stCondLst>
                                        </p:cTn>
                                        <p:tgtEl>
                                          <p:spTgt spid="16"/>
                                        </p:tgtEl>
                                      </p:cBhvr>
                                      <p:to x="100000" y="100000"/>
                                    </p:animScale>
                                    <p:animScale>
                                      <p:cBhvr>
                                        <p:cTn id="72" dur="26">
                                          <p:stCondLst>
                                            <p:cond delay="1312"/>
                                          </p:stCondLst>
                                        </p:cTn>
                                        <p:tgtEl>
                                          <p:spTgt spid="16"/>
                                        </p:tgtEl>
                                      </p:cBhvr>
                                      <p:to x="100000" y="80000"/>
                                    </p:animScale>
                                    <p:animScale>
                                      <p:cBhvr>
                                        <p:cTn id="73" dur="166" decel="50000">
                                          <p:stCondLst>
                                            <p:cond delay="1338"/>
                                          </p:stCondLst>
                                        </p:cTn>
                                        <p:tgtEl>
                                          <p:spTgt spid="16"/>
                                        </p:tgtEl>
                                      </p:cBhvr>
                                      <p:to x="100000" y="100000"/>
                                    </p:animScale>
                                    <p:animScale>
                                      <p:cBhvr>
                                        <p:cTn id="74" dur="26">
                                          <p:stCondLst>
                                            <p:cond delay="1642"/>
                                          </p:stCondLst>
                                        </p:cTn>
                                        <p:tgtEl>
                                          <p:spTgt spid="16"/>
                                        </p:tgtEl>
                                      </p:cBhvr>
                                      <p:to x="100000" y="90000"/>
                                    </p:animScale>
                                    <p:animScale>
                                      <p:cBhvr>
                                        <p:cTn id="75" dur="166" decel="50000">
                                          <p:stCondLst>
                                            <p:cond delay="1668"/>
                                          </p:stCondLst>
                                        </p:cTn>
                                        <p:tgtEl>
                                          <p:spTgt spid="16"/>
                                        </p:tgtEl>
                                      </p:cBhvr>
                                      <p:to x="100000" y="100000"/>
                                    </p:animScale>
                                    <p:animScale>
                                      <p:cBhvr>
                                        <p:cTn id="76" dur="26">
                                          <p:stCondLst>
                                            <p:cond delay="1808"/>
                                          </p:stCondLst>
                                        </p:cTn>
                                        <p:tgtEl>
                                          <p:spTgt spid="16"/>
                                        </p:tgtEl>
                                      </p:cBhvr>
                                      <p:to x="100000" y="95000"/>
                                    </p:animScale>
                                    <p:animScale>
                                      <p:cBhvr>
                                        <p:cTn id="77" dur="166" decel="50000">
                                          <p:stCondLst>
                                            <p:cond delay="1834"/>
                                          </p:stCondLst>
                                        </p:cTn>
                                        <p:tgtEl>
                                          <p:spTgt spid="16"/>
                                        </p:tgtEl>
                                      </p:cBhvr>
                                      <p:to x="100000" y="100000"/>
                                    </p:animScale>
                                  </p:childTnLst>
                                </p:cTn>
                              </p:par>
                            </p:childTnLst>
                          </p:cTn>
                        </p:par>
                      </p:childTnLst>
                    </p:cTn>
                  </p:par>
                  <p:par>
                    <p:cTn id="78" fill="hold">
                      <p:stCondLst>
                        <p:cond delay="indefinite"/>
                      </p:stCondLst>
                      <p:childTnLst>
                        <p:par>
                          <p:cTn id="79" fill="hold">
                            <p:stCondLst>
                              <p:cond delay="0"/>
                            </p:stCondLst>
                            <p:childTnLst>
                              <p:par>
                                <p:cTn id="80" presetID="12" presetClass="entr" presetSubtype="4" fill="hold" grpId="0" nodeType="clickEffect">
                                  <p:stCondLst>
                                    <p:cond delay="0"/>
                                  </p:stCondLst>
                                  <p:childTnLst>
                                    <p:set>
                                      <p:cBhvr>
                                        <p:cTn id="81" dur="1" fill="hold">
                                          <p:stCondLst>
                                            <p:cond delay="0"/>
                                          </p:stCondLst>
                                        </p:cTn>
                                        <p:tgtEl>
                                          <p:spTgt spid="17"/>
                                        </p:tgtEl>
                                        <p:attrNameLst>
                                          <p:attrName>style.visibility</p:attrName>
                                        </p:attrNameLst>
                                      </p:cBhvr>
                                      <p:to>
                                        <p:strVal val="visible"/>
                                      </p:to>
                                    </p:set>
                                    <p:anim calcmode="lin" valueType="num">
                                      <p:cBhvr additive="base">
                                        <p:cTn id="82" dur="500"/>
                                        <p:tgtEl>
                                          <p:spTgt spid="17"/>
                                        </p:tgtEl>
                                        <p:attrNameLst>
                                          <p:attrName>ppt_y</p:attrName>
                                        </p:attrNameLst>
                                      </p:cBhvr>
                                      <p:tavLst>
                                        <p:tav tm="0">
                                          <p:val>
                                            <p:strVal val="#ppt_y+#ppt_h*1.125000"/>
                                          </p:val>
                                        </p:tav>
                                        <p:tav tm="100000">
                                          <p:val>
                                            <p:strVal val="#ppt_y"/>
                                          </p:val>
                                        </p:tav>
                                      </p:tavLst>
                                    </p:anim>
                                    <p:animEffect transition="in" filter="wipe(up)">
                                      <p:cBhvr>
                                        <p:cTn id="83" dur="500"/>
                                        <p:tgtEl>
                                          <p:spTgt spid="17"/>
                                        </p:tgtEl>
                                      </p:cBhvr>
                                    </p:animEffect>
                                  </p:childTnLst>
                                </p:cTn>
                              </p:par>
                              <p:par>
                                <p:cTn id="84" presetID="20" presetClass="entr" presetSubtype="0" fill="hold" nodeType="withEffect">
                                  <p:stCondLst>
                                    <p:cond delay="0"/>
                                  </p:stCondLst>
                                  <p:childTnLst>
                                    <p:set>
                                      <p:cBhvr>
                                        <p:cTn id="85" dur="1" fill="hold">
                                          <p:stCondLst>
                                            <p:cond delay="0"/>
                                          </p:stCondLst>
                                        </p:cTn>
                                        <p:tgtEl>
                                          <p:spTgt spid="19"/>
                                        </p:tgtEl>
                                        <p:attrNameLst>
                                          <p:attrName>style.visibility</p:attrName>
                                        </p:attrNameLst>
                                      </p:cBhvr>
                                      <p:to>
                                        <p:strVal val="visible"/>
                                      </p:to>
                                    </p:set>
                                    <p:animEffect transition="in" filter="wedge">
                                      <p:cBhvr>
                                        <p:cTn id="86"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ldLvl="0" animBg="1"/>
      <p:bldP spid="7" grpId="0" bldLvl="0" animBg="1"/>
      <p:bldP spid="9" grpId="0" bldLvl="0" animBg="1"/>
      <p:bldP spid="11" grpId="0"/>
      <p:bldP spid="10" grpId="0"/>
      <p:bldP spid="12" grpId="0"/>
      <p:bldP spid="12" grpId="1"/>
      <p:bldP spid="14" grpId="0" bldLvl="0" animBg="1"/>
      <p:bldP spid="15" grpId="0" bldLvl="0" animBg="1"/>
      <p:bldP spid="16" grpId="0"/>
      <p:bldP spid="17"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文本框 1"/>
          <p:cNvSpPr txBox="1"/>
          <p:nvPr/>
        </p:nvSpPr>
        <p:spPr>
          <a:xfrm>
            <a:off x="0" y="27305"/>
            <a:ext cx="12037060" cy="6492875"/>
          </a:xfrm>
          <a:prstGeom prst="rect">
            <a:avLst/>
          </a:prstGeom>
          <a:noFill/>
        </p:spPr>
        <p:txBody>
          <a:bodyPr wrap="square" rtlCol="0" anchor="t">
            <a:spAutoFit/>
          </a:bodyPr>
          <a:lstStyle/>
          <a:p>
            <a:r>
              <a:rPr lang="en-US" altLang="zh-CN" sz="3600" dirty="0">
                <a:solidFill>
                  <a:srgbClr val="FF0000"/>
                </a:solidFill>
              </a:rPr>
              <a:t>2</a:t>
            </a:r>
            <a:r>
              <a:rPr lang="zh-CN" altLang="en-US" sz="3600" dirty="0">
                <a:solidFill>
                  <a:srgbClr val="FF0000"/>
                </a:solidFill>
              </a:rPr>
              <a:t>.合理拓展</a:t>
            </a:r>
            <a:r>
              <a:rPr lang="zh-CN" altLang="en-US" sz="3600" dirty="0" smtClean="0">
                <a:solidFill>
                  <a:srgbClr val="FF0000"/>
                </a:solidFill>
              </a:rPr>
              <a:t>，语义</a:t>
            </a:r>
            <a:r>
              <a:rPr lang="zh-CN" altLang="en-US" sz="3600" dirty="0">
                <a:solidFill>
                  <a:srgbClr val="FF0000"/>
                </a:solidFill>
              </a:rPr>
              <a:t>连贯， 彰显思维(优秀作品评析)</a:t>
            </a:r>
            <a:endParaRPr lang="zh-CN" altLang="en-US" sz="3600" dirty="0">
              <a:solidFill>
                <a:srgbClr val="FF0000"/>
              </a:solidFill>
            </a:endParaRPr>
          </a:p>
          <a:p>
            <a:r>
              <a:rPr lang="zh-CN" altLang="en-US" sz="2800" dirty="0">
                <a:latin typeface="Times New Roman" panose="02020603050405020304" charset="0"/>
                <a:cs typeface="Times New Roman" panose="02020603050405020304" charset="0"/>
              </a:rPr>
              <a:t>To whom it may concern，</a:t>
            </a:r>
            <a:endParaRPr lang="zh-CN" altLang="en-US" sz="2800" dirty="0">
              <a:latin typeface="Times New Roman" panose="02020603050405020304" charset="0"/>
              <a:cs typeface="Times New Roman" panose="02020603050405020304" charset="0"/>
            </a:endParaRPr>
          </a:p>
          <a:p>
            <a:r>
              <a:rPr lang="en-US" altLang="zh-CN" sz="2800" dirty="0">
                <a:latin typeface="Times New Roman" panose="02020603050405020304" charset="0"/>
                <a:cs typeface="Times New Roman" panose="02020603050405020304" charset="0"/>
              </a:rPr>
              <a:t>  I’m </a:t>
            </a:r>
            <a:r>
              <a:rPr lang="en-US" altLang="zh-CN" sz="2800" dirty="0" err="1">
                <a:latin typeface="Times New Roman" panose="02020603050405020304" charset="0"/>
                <a:cs typeface="Times New Roman" panose="02020603050405020304" charset="0"/>
              </a:rPr>
              <a:t>LiHua</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Learning you are recruiting volunteers </a:t>
            </a:r>
            <a:r>
              <a:rPr lang="en-US" altLang="zh-CN" sz="2800" dirty="0">
                <a:latin typeface="Times New Roman" panose="02020603050405020304" charset="0"/>
                <a:cs typeface="Times New Roman" panose="02020603050405020304" charset="0"/>
              </a:rPr>
              <a:t>t</a:t>
            </a:r>
            <a:r>
              <a:rPr lang="zh-CN" altLang="en-US" sz="2800" dirty="0">
                <a:latin typeface="Times New Roman" panose="02020603050405020304" charset="0"/>
                <a:cs typeface="Times New Roman" panose="02020603050405020304" charset="0"/>
              </a:rPr>
              <a:t>o</a:t>
            </a:r>
            <a:r>
              <a:rPr lang="en-US" altLang="zh-CN" sz="2800" dirty="0">
                <a:latin typeface="Times New Roman" panose="02020603050405020304" charset="0"/>
                <a:cs typeface="Times New Roman" panose="02020603050405020304" charset="0"/>
              </a:rPr>
              <a:t> g</a:t>
            </a:r>
            <a:r>
              <a:rPr lang="zh-CN" altLang="en-US" sz="2800" dirty="0">
                <a:latin typeface="Times New Roman" panose="02020603050405020304" charset="0"/>
                <a:cs typeface="Times New Roman" panose="02020603050405020304" charset="0"/>
              </a:rPr>
              <a:t>re</a:t>
            </a:r>
            <a:r>
              <a:rPr lang="en-US" altLang="zh-CN" sz="2800" dirty="0">
                <a:latin typeface="Times New Roman" panose="02020603050405020304" charset="0"/>
                <a:cs typeface="Times New Roman" panose="02020603050405020304" charset="0"/>
              </a:rPr>
              <a:t>e</a:t>
            </a:r>
            <a:r>
              <a:rPr lang="zh-CN" altLang="en-US" sz="2800" dirty="0">
                <a:latin typeface="Times New Roman" panose="02020603050405020304" charset="0"/>
                <a:cs typeface="Times New Roman" panose="02020603050405020304" charset="0"/>
              </a:rPr>
              <a:t>t foreign students</a:t>
            </a:r>
            <a:r>
              <a:rPr lang="en-US" altLang="zh-CN" sz="2800" dirty="0">
                <a:latin typeface="Times New Roman" panose="02020603050405020304" charset="0"/>
                <a:cs typeface="Times New Roman" panose="02020603050405020304" charset="0"/>
              </a:rPr>
              <a:t>, I’m w</a:t>
            </a:r>
            <a:r>
              <a:rPr lang="zh-CN" altLang="en-US" sz="2800" dirty="0">
                <a:latin typeface="Times New Roman" panose="02020603050405020304" charset="0"/>
                <a:cs typeface="Times New Roman" panose="02020603050405020304" charset="0"/>
              </a:rPr>
              <a:t>riting for </a:t>
            </a:r>
            <a:r>
              <a:rPr lang="en-US" altLang="zh-CN" sz="2800" dirty="0" err="1">
                <a:latin typeface="Times New Roman" panose="02020603050405020304" charset="0"/>
                <a:cs typeface="Times New Roman" panose="02020603050405020304" charset="0"/>
              </a:rPr>
              <a:t>th</a:t>
            </a:r>
            <a:r>
              <a:rPr lang="zh-CN" altLang="en-US" sz="2800" dirty="0">
                <a:latin typeface="Times New Roman" panose="02020603050405020304" charset="0"/>
                <a:cs typeface="Times New Roman" panose="02020603050405020304" charset="0"/>
              </a:rPr>
              <a:t>e position</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a:t>
            </a:r>
            <a:r>
              <a:rPr lang="zh-CN" altLang="en-US" sz="2800" dirty="0">
                <a:solidFill>
                  <a:srgbClr val="FF0000"/>
                </a:solidFill>
                <a:latin typeface="Times New Roman" panose="02020603050405020304" charset="0"/>
                <a:cs typeface="Times New Roman" panose="02020603050405020304" charset="0"/>
              </a:rPr>
              <a:t>with </a:t>
            </a:r>
            <a:r>
              <a:rPr lang="en-US" altLang="zh-CN" sz="2800" dirty="0" err="1">
                <a:solidFill>
                  <a:srgbClr val="FF0000"/>
                </a:solidFill>
                <a:latin typeface="Times New Roman" panose="02020603050405020304" charset="0"/>
                <a:cs typeface="Times New Roman" panose="02020603050405020304" charset="0"/>
              </a:rPr>
              <a:t>th</a:t>
            </a:r>
            <a:r>
              <a:rPr lang="zh-CN" altLang="en-US" sz="2800" dirty="0">
                <a:solidFill>
                  <a:srgbClr val="FF0000"/>
                </a:solidFill>
                <a:latin typeface="Times New Roman" panose="02020603050405020304" charset="0"/>
                <a:cs typeface="Times New Roman" panose="02020603050405020304" charset="0"/>
              </a:rPr>
              <a:t>e purpose of improving my English level and </a:t>
            </a:r>
            <a:r>
              <a:rPr lang="en-US" altLang="zh-CN" sz="2800" dirty="0">
                <a:solidFill>
                  <a:srgbClr val="FF0000"/>
                </a:solidFill>
                <a:latin typeface="Times New Roman" panose="02020603050405020304" charset="0"/>
                <a:cs typeface="Times New Roman" panose="02020603050405020304" charset="0"/>
              </a:rPr>
              <a:t>ac</a:t>
            </a:r>
            <a:r>
              <a:rPr lang="zh-CN" altLang="en-US" sz="2800" dirty="0">
                <a:solidFill>
                  <a:srgbClr val="FF0000"/>
                </a:solidFill>
                <a:latin typeface="Times New Roman" panose="02020603050405020304" charset="0"/>
                <a:cs typeface="Times New Roman" panose="02020603050405020304" charset="0"/>
              </a:rPr>
              <a:t>c</a:t>
            </a:r>
            <a:r>
              <a:rPr lang="en-US" altLang="zh-CN" sz="2800" dirty="0">
                <a:solidFill>
                  <a:srgbClr val="FF0000"/>
                </a:solidFill>
                <a:latin typeface="Times New Roman" panose="02020603050405020304" charset="0"/>
                <a:cs typeface="Times New Roman" panose="02020603050405020304" charset="0"/>
              </a:rPr>
              <a:t>u</a:t>
            </a:r>
            <a:r>
              <a:rPr lang="zh-CN" altLang="en-US" sz="2800" dirty="0">
                <a:solidFill>
                  <a:srgbClr val="FF0000"/>
                </a:solidFill>
                <a:latin typeface="Times New Roman" panose="02020603050405020304" charset="0"/>
                <a:cs typeface="Times New Roman" panose="02020603050405020304" charset="0"/>
              </a:rPr>
              <a:t>mu</a:t>
            </a:r>
            <a:r>
              <a:rPr lang="en-US" altLang="zh-CN" sz="2800" dirty="0">
                <a:solidFill>
                  <a:srgbClr val="FF0000"/>
                </a:solidFill>
                <a:latin typeface="Times New Roman" panose="02020603050405020304" charset="0"/>
                <a:cs typeface="Times New Roman" panose="02020603050405020304" charset="0"/>
              </a:rPr>
              <a:t>l</a:t>
            </a:r>
            <a:r>
              <a:rPr lang="zh-CN" altLang="en-US" sz="2800" dirty="0">
                <a:solidFill>
                  <a:srgbClr val="FF0000"/>
                </a:solidFill>
                <a:latin typeface="Times New Roman" panose="02020603050405020304" charset="0"/>
                <a:cs typeface="Times New Roman" panose="02020603050405020304" charset="0"/>
              </a:rPr>
              <a:t>ating experience</a:t>
            </a:r>
            <a:r>
              <a:rPr lang="en-US" altLang="zh-CN" sz="2800" dirty="0">
                <a:solidFill>
                  <a:srgbClr val="FF0000"/>
                </a:solidFill>
                <a:latin typeface="Times New Roman" panose="02020603050405020304" charset="0"/>
                <a:cs typeface="Times New Roman" panose="02020603050405020304" charset="0"/>
              </a:rPr>
              <a:t>.</a:t>
            </a:r>
            <a:endParaRPr lang="en-US" altLang="zh-CN" sz="2800" dirty="0">
              <a:solidFill>
                <a:srgbClr val="FF0000"/>
              </a:solidFill>
              <a:latin typeface="Times New Roman" panose="02020603050405020304" charset="0"/>
              <a:cs typeface="Times New Roman" panose="02020603050405020304" charset="0"/>
            </a:endParaRPr>
          </a:p>
          <a:p>
            <a:r>
              <a:rPr lang="en-US" altLang="zh-CN" sz="2800" dirty="0">
                <a:latin typeface="Times New Roman" panose="02020603050405020304" charset="0"/>
                <a:cs typeface="Times New Roman" panose="02020603050405020304" charset="0"/>
              </a:rPr>
              <a:t>  Equip</a:t>
            </a:r>
            <a:r>
              <a:rPr lang="zh-CN" altLang="en-US" sz="2800" dirty="0">
                <a:latin typeface="Times New Roman" panose="02020603050405020304" charset="0"/>
                <a:cs typeface="Times New Roman" panose="02020603050405020304" charset="0"/>
              </a:rPr>
              <a:t>p</a:t>
            </a:r>
            <a:r>
              <a:rPr lang="en-US" altLang="zh-CN" sz="2800" dirty="0" err="1">
                <a:latin typeface="Times New Roman" panose="02020603050405020304" charset="0"/>
                <a:cs typeface="Times New Roman" panose="02020603050405020304" charset="0"/>
              </a:rPr>
              <a:t>ed</a:t>
            </a:r>
            <a:r>
              <a:rPr lang="zh-CN" altLang="en-US" sz="2800" dirty="0">
                <a:latin typeface="Times New Roman" panose="02020603050405020304" charset="0"/>
                <a:cs typeface="Times New Roman" panose="02020603050405020304" charset="0"/>
              </a:rPr>
              <a:t> with </a:t>
            </a:r>
            <a:r>
              <a:rPr lang="zh-CN" altLang="en-US" sz="2800" dirty="0">
                <a:solidFill>
                  <a:schemeClr val="tx2">
                    <a:lumMod val="60000"/>
                    <a:lumOff val="40000"/>
                  </a:schemeClr>
                </a:solidFill>
                <a:latin typeface="Times New Roman" panose="02020603050405020304" charset="0"/>
                <a:cs typeface="Times New Roman" panose="02020603050405020304" charset="0"/>
              </a:rPr>
              <a:t>excellent spoke</a:t>
            </a:r>
            <a:r>
              <a:rPr lang="en-US" altLang="zh-CN" sz="2800" dirty="0">
                <a:solidFill>
                  <a:schemeClr val="tx2">
                    <a:lumMod val="60000"/>
                    <a:lumOff val="40000"/>
                  </a:schemeClr>
                </a:solidFill>
                <a:latin typeface="Times New Roman" panose="02020603050405020304" charset="0"/>
                <a:cs typeface="Times New Roman" panose="02020603050405020304" charset="0"/>
              </a:rPr>
              <a:t>n</a:t>
            </a:r>
            <a:r>
              <a:rPr lang="zh-CN" altLang="en-US" sz="2800" dirty="0">
                <a:solidFill>
                  <a:schemeClr val="tx2">
                    <a:lumMod val="60000"/>
                    <a:lumOff val="40000"/>
                  </a:schemeClr>
                </a:solidFill>
                <a:latin typeface="Times New Roman" panose="02020603050405020304" charset="0"/>
                <a:cs typeface="Times New Roman" panose="02020603050405020304" charset="0"/>
              </a:rPr>
              <a:t> English</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a:t>
            </a:r>
            <a:r>
              <a:rPr lang="en-US" altLang="zh-CN" sz="2800" dirty="0">
                <a:latin typeface="Times New Roman" panose="02020603050405020304" charset="0"/>
                <a:cs typeface="Times New Roman" panose="02020603050405020304" charset="0"/>
              </a:rPr>
              <a:t>I’m</a:t>
            </a:r>
            <a:r>
              <a:rPr lang="zh-CN" altLang="en-US" sz="2800" dirty="0">
                <a:latin typeface="Times New Roman" panose="02020603050405020304" charset="0"/>
                <a:cs typeface="Times New Roman" panose="02020603050405020304" charset="0"/>
              </a:rPr>
              <a:t> sure I can meet with your essential requirements</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a:t>
            </a:r>
            <a:r>
              <a:rPr lang="en-US" altLang="zh-CN" sz="2800" u="sng" dirty="0">
                <a:latin typeface="Times New Roman" panose="02020603050405020304" charset="0"/>
                <a:cs typeface="Times New Roman" panose="02020603050405020304" charset="0"/>
              </a:rPr>
              <a:t>A</a:t>
            </a:r>
            <a:r>
              <a:rPr lang="zh-CN" altLang="en-US" sz="2800" u="sng" dirty="0">
                <a:latin typeface="Times New Roman" panose="02020603050405020304" charset="0"/>
                <a:cs typeface="Times New Roman" panose="02020603050405020304" charset="0"/>
              </a:rPr>
              <a:t>dditionally</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having served the community as </a:t>
            </a:r>
            <a:r>
              <a:rPr lang="en-US" altLang="zh-CN" sz="2800" dirty="0">
                <a:latin typeface="Times New Roman" panose="02020603050405020304" charset="0"/>
                <a:cs typeface="Times New Roman" panose="02020603050405020304" charset="0"/>
              </a:rPr>
              <a:t>a </a:t>
            </a:r>
            <a:r>
              <a:rPr lang="zh-CN" altLang="en-US" sz="2800" dirty="0">
                <a:latin typeface="Times New Roman" panose="02020603050405020304" charset="0"/>
                <a:cs typeface="Times New Roman" panose="02020603050405020304" charset="0"/>
              </a:rPr>
              <a:t>volunteer for two years</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I </a:t>
            </a:r>
            <a:r>
              <a:rPr lang="zh-CN" altLang="en-US" sz="2800" dirty="0">
                <a:solidFill>
                  <a:schemeClr val="tx2">
                    <a:lumMod val="60000"/>
                    <a:lumOff val="40000"/>
                  </a:schemeClr>
                </a:solidFill>
                <a:latin typeface="Times New Roman" panose="02020603050405020304" charset="0"/>
                <a:cs typeface="Times New Roman" panose="02020603050405020304" charset="0"/>
              </a:rPr>
              <a:t>have sufficient relevant experience</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communication skills and teamwork spirit</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which will enhance my confidence in </a:t>
            </a:r>
            <a:r>
              <a:rPr lang="en-US" altLang="zh-CN" sz="2800" dirty="0" err="1">
                <a:latin typeface="Times New Roman" panose="02020603050405020304" charset="0"/>
                <a:cs typeface="Times New Roman" panose="02020603050405020304" charset="0"/>
              </a:rPr>
              <a:t>th</a:t>
            </a:r>
            <a:r>
              <a:rPr lang="zh-CN" altLang="en-US" sz="2800" dirty="0">
                <a:latin typeface="Times New Roman" panose="02020603050405020304" charset="0"/>
                <a:cs typeface="Times New Roman" panose="02020603050405020304" charset="0"/>
              </a:rPr>
              <a:t>e jo</a:t>
            </a:r>
            <a:r>
              <a:rPr lang="en-US" altLang="zh-CN" sz="2800" dirty="0">
                <a:latin typeface="Times New Roman" panose="02020603050405020304" charset="0"/>
                <a:cs typeface="Times New Roman" panose="02020603050405020304" charset="0"/>
              </a:rPr>
              <a:t>.</a:t>
            </a:r>
            <a:endParaRPr lang="en-US" altLang="zh-CN" sz="2800" dirty="0">
              <a:solidFill>
                <a:srgbClr val="FF0000"/>
              </a:solidFill>
              <a:latin typeface="Times New Roman" panose="02020603050405020304" charset="0"/>
              <a:cs typeface="Times New Roman" panose="02020603050405020304" charset="0"/>
            </a:endParaRPr>
          </a:p>
          <a:p>
            <a:r>
              <a:rPr lang="zh-CN" altLang="en-US" sz="2800" dirty="0">
                <a:solidFill>
                  <a:srgbClr val="FF0000"/>
                </a:solidFill>
                <a:latin typeface="Times New Roman" panose="02020603050405020304" charset="0"/>
                <a:cs typeface="Times New Roman" panose="02020603050405020304" charset="0"/>
              </a:rPr>
              <a:t> This being a precious opportunity to train myself,</a:t>
            </a:r>
            <a:r>
              <a:rPr lang="zh-CN" altLang="en-US" sz="2800" dirty="0">
                <a:latin typeface="Times New Roman" panose="02020603050405020304" charset="0"/>
                <a:cs typeface="Times New Roman" panose="02020603050405020304" charset="0"/>
              </a:rPr>
              <a:t> I shall be much obliged if you could consider me for the position.</a:t>
            </a:r>
            <a:endParaRPr lang="zh-CN" altLang="en-US" sz="2800" dirty="0">
              <a:latin typeface="Times New Roman" panose="02020603050405020304" charset="0"/>
              <a:cs typeface="Times New Roman" panose="02020603050405020304" charset="0"/>
            </a:endParaRPr>
          </a:p>
          <a:p>
            <a:endParaRPr lang="zh-CN" altLang="en-US" sz="2800" dirty="0">
              <a:latin typeface="Times New Roman" panose="02020603050405020304" charset="0"/>
              <a:cs typeface="Times New Roman" panose="02020603050405020304" charset="0"/>
            </a:endParaRPr>
          </a:p>
          <a:p>
            <a:r>
              <a:rPr lang="zh-CN" altLang="en-US" sz="2400" dirty="0"/>
              <a:t>逻辑清斯，层次分明，结构紧凑，简明现要</a:t>
            </a:r>
            <a:r>
              <a:rPr lang="en-US" altLang="zh-CN" sz="2400" dirty="0"/>
              <a:t>; </a:t>
            </a:r>
            <a:r>
              <a:rPr lang="zh-CN" altLang="en-US" sz="2400" dirty="0"/>
              <a:t>第三段结束语，虽是套话，但有套路， "This being a precious opportunity to train myself, </a:t>
            </a:r>
            <a:r>
              <a:rPr lang="en-US" altLang="zh-CN" sz="2400" dirty="0"/>
              <a:t>I      ” </a:t>
            </a:r>
            <a:r>
              <a:rPr lang="zh-CN" altLang="en-US" sz="2400" dirty="0">
                <a:solidFill>
                  <a:srgbClr val="FF0000"/>
                </a:solidFill>
              </a:rPr>
              <a:t>大胆使用了独立主格结构，表达强烈愿望，但不失优雅风度</a:t>
            </a:r>
            <a:r>
              <a:rPr lang="en-US" altLang="zh-CN" sz="2400" dirty="0">
                <a:solidFill>
                  <a:srgbClr val="FF0000"/>
                </a:solidFill>
              </a:rPr>
              <a:t>; </a:t>
            </a:r>
            <a:r>
              <a:rPr lang="zh-CN" altLang="en-US" sz="2400" dirty="0">
                <a:sym typeface="+mn-ea"/>
              </a:rPr>
              <a:t>最可贵的是作者神来之笔，在首段</a:t>
            </a:r>
            <a:r>
              <a:rPr lang="zh-CN" altLang="en-US" sz="2400" dirty="0">
                <a:solidFill>
                  <a:srgbClr val="FF0000"/>
                </a:solidFill>
                <a:sym typeface="+mn-ea"/>
              </a:rPr>
              <a:t>自然地带出了应聘目的。</a:t>
            </a:r>
            <a:endParaRPr lang="zh-CN" altLang="en-US" sz="2400" dirty="0">
              <a:solidFill>
                <a:srgbClr val="FF0000"/>
              </a:solidFill>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bg>
      <p:bgPr>
        <a:noFill/>
        <a:effectLst/>
      </p:bgPr>
    </p:bg>
    <p:spTree>
      <p:nvGrpSpPr>
        <p:cNvPr id="1" name=""/>
        <p:cNvGrpSpPr/>
        <p:nvPr/>
      </p:nvGrpSpPr>
      <p:grpSpPr>
        <a:xfrm>
          <a:off x="0" y="0"/>
          <a:ext cx="0" cy="0"/>
          <a:chOff x="0" y="0"/>
          <a:chExt cx="0" cy="0"/>
        </a:xfrm>
      </p:grpSpPr>
      <p:sp>
        <p:nvSpPr>
          <p:cNvPr id="2" name="矩形 1"/>
          <p:cNvSpPr/>
          <p:nvPr/>
        </p:nvSpPr>
        <p:spPr>
          <a:xfrm>
            <a:off x="0" y="76200"/>
            <a:ext cx="12054840" cy="6554470"/>
          </a:xfrm>
          <a:prstGeom prst="rect">
            <a:avLst/>
          </a:prstGeom>
        </p:spPr>
        <p:txBody>
          <a:bodyPr wrap="square">
            <a:spAutoFit/>
          </a:bodyPr>
          <a:lstStyle/>
          <a:p>
            <a:r>
              <a:rPr lang="en-US" altLang="zh-CN" sz="3600" dirty="0" smtClean="0">
                <a:solidFill>
                  <a:srgbClr val="FF0000"/>
                </a:solidFill>
              </a:rPr>
              <a:t>2.</a:t>
            </a:r>
            <a:r>
              <a:rPr lang="zh-CN" altLang="en-US" sz="3600" dirty="0" smtClean="0">
                <a:solidFill>
                  <a:srgbClr val="FF0000"/>
                </a:solidFill>
              </a:rPr>
              <a:t>合理拓展，语义连贯，彰显思维</a:t>
            </a:r>
            <a:r>
              <a:rPr lang="en-US" altLang="zh-CN" sz="3600" dirty="0" smtClean="0">
                <a:solidFill>
                  <a:srgbClr val="FF0000"/>
                </a:solidFill>
              </a:rPr>
              <a:t>(</a:t>
            </a:r>
            <a:r>
              <a:rPr lang="zh-CN" altLang="en-US" sz="3600" dirty="0" smtClean="0">
                <a:solidFill>
                  <a:srgbClr val="FF0000"/>
                </a:solidFill>
              </a:rPr>
              <a:t>优秀作品品析）</a:t>
            </a:r>
            <a:endParaRPr lang="en-US" altLang="zh-CN" sz="3600" dirty="0" smtClean="0">
              <a:solidFill>
                <a:srgbClr val="FFFF00"/>
              </a:solidFill>
            </a:endParaRPr>
          </a:p>
          <a:p>
            <a:r>
              <a:rPr lang="en-US" altLang="zh-CN" sz="2400" dirty="0" smtClean="0"/>
              <a:t> </a:t>
            </a:r>
            <a:r>
              <a:rPr lang="en-US" altLang="zh-CN" sz="2400" dirty="0" smtClean="0">
                <a:solidFill>
                  <a:schemeClr val="tx1"/>
                </a:solidFill>
              </a:rPr>
              <a:t> </a:t>
            </a:r>
            <a:r>
              <a:rPr lang="en-US" altLang="zh-CN" sz="3200" dirty="0" smtClean="0">
                <a:solidFill>
                  <a:schemeClr val="tx1"/>
                </a:solidFill>
              </a:rPr>
              <a:t>Dear  Sir/Madam</a:t>
            </a:r>
            <a:r>
              <a:rPr lang="zh-CN" altLang="en-US" sz="3200" dirty="0" smtClean="0">
                <a:solidFill>
                  <a:schemeClr val="tx1"/>
                </a:solidFill>
              </a:rPr>
              <a:t>，</a:t>
            </a:r>
            <a:endParaRPr lang="en-US" altLang="zh-CN" sz="3200" dirty="0" smtClean="0">
              <a:solidFill>
                <a:schemeClr val="tx1"/>
              </a:solidFill>
            </a:endParaRPr>
          </a:p>
          <a:p>
            <a:r>
              <a:rPr lang="en-US" altLang="zh-CN" sz="3200" dirty="0" smtClean="0">
                <a:solidFill>
                  <a:schemeClr val="tx1"/>
                </a:solidFill>
              </a:rPr>
              <a:t>   I am writing to apply  for the post of volunteer advertised in the school newspaper. I found this position quite  appealing and I am well qualified for the job.</a:t>
            </a:r>
            <a:endParaRPr lang="en-US" altLang="zh-CN" sz="3200" dirty="0" smtClean="0">
              <a:solidFill>
                <a:schemeClr val="tx1"/>
              </a:solidFill>
            </a:endParaRPr>
          </a:p>
          <a:p>
            <a:r>
              <a:rPr lang="en-US" altLang="zh-CN" sz="3200" dirty="0" smtClean="0">
                <a:solidFill>
                  <a:schemeClr val="tx1"/>
                </a:solidFill>
              </a:rPr>
              <a:t>  First , I have a good  command  of spoken English, contributing to my interaction with foreign friends. Second, I have precious experience working as a volunteer for G20 so I can communicate with foreigners without any obstacle. Besides, I think it an excellent opportunity to broaden horizons and improve social skills.</a:t>
            </a:r>
            <a:endParaRPr lang="en-US" altLang="zh-CN" sz="3200" dirty="0" smtClean="0">
              <a:solidFill>
                <a:schemeClr val="tx1"/>
              </a:solidFill>
            </a:endParaRPr>
          </a:p>
          <a:p>
            <a:r>
              <a:rPr lang="en-US" altLang="zh-CN" sz="3200" dirty="0" smtClean="0">
                <a:solidFill>
                  <a:schemeClr val="tx1"/>
                </a:solidFill>
              </a:rPr>
              <a:t>  I’d highly appreciate it if you could give me a chance. Looking forward to your reply.</a:t>
            </a:r>
            <a:endParaRPr lang="en-US" altLang="zh-CN" sz="3200" dirty="0" smtClean="0">
              <a:solidFill>
                <a:schemeClr val="tx1"/>
              </a:solidFill>
            </a:endParaRPr>
          </a:p>
          <a:p>
            <a:endParaRPr lang="en-US" altLang="zh-CN" sz="3200" dirty="0" smtClean="0">
              <a:solidFill>
                <a:schemeClr val="tx1"/>
              </a:solidFill>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矩形 1"/>
          <p:cNvSpPr/>
          <p:nvPr/>
        </p:nvSpPr>
        <p:spPr>
          <a:xfrm>
            <a:off x="0" y="76200"/>
            <a:ext cx="12054840" cy="6924040"/>
          </a:xfrm>
          <a:prstGeom prst="rect">
            <a:avLst/>
          </a:prstGeom>
        </p:spPr>
        <p:txBody>
          <a:bodyPr wrap="square">
            <a:spAutoFit/>
          </a:bodyPr>
          <a:lstStyle/>
          <a:p>
            <a:r>
              <a:rPr lang="en-US" altLang="zh-CN" sz="3600" dirty="0" smtClean="0"/>
              <a:t>2.</a:t>
            </a:r>
            <a:r>
              <a:rPr lang="zh-CN" altLang="en-US" sz="3600" dirty="0" smtClean="0">
                <a:solidFill>
                  <a:schemeClr val="accent2">
                    <a:lumMod val="20000"/>
                    <a:lumOff val="80000"/>
                  </a:schemeClr>
                </a:solidFill>
              </a:rPr>
              <a:t>合理拓展</a:t>
            </a:r>
            <a:r>
              <a:rPr lang="zh-CN" altLang="en-US" sz="3600" dirty="0" smtClean="0"/>
              <a:t>，</a:t>
            </a:r>
            <a:r>
              <a:rPr lang="zh-CN" altLang="en-US" sz="3600" dirty="0" smtClean="0">
                <a:solidFill>
                  <a:srgbClr val="FFFF00"/>
                </a:solidFill>
              </a:rPr>
              <a:t>语义连贯，彰显思维</a:t>
            </a:r>
            <a:r>
              <a:rPr lang="en-US" altLang="zh-CN" sz="3600" dirty="0" smtClean="0">
                <a:solidFill>
                  <a:srgbClr val="FFFF00"/>
                </a:solidFill>
              </a:rPr>
              <a:t>(</a:t>
            </a:r>
            <a:r>
              <a:rPr lang="zh-CN" altLang="en-US" sz="3600" dirty="0" smtClean="0">
                <a:solidFill>
                  <a:srgbClr val="FFFF00"/>
                </a:solidFill>
              </a:rPr>
              <a:t>优秀作品品析）</a:t>
            </a:r>
            <a:endParaRPr lang="en-US" altLang="zh-CN" sz="3600" dirty="0" smtClean="0">
              <a:solidFill>
                <a:srgbClr val="FFFF00"/>
              </a:solidFill>
            </a:endParaRPr>
          </a:p>
          <a:p>
            <a:r>
              <a:rPr lang="en-US" altLang="zh-CN" sz="2400" dirty="0" smtClean="0"/>
              <a:t>  </a:t>
            </a:r>
            <a:r>
              <a:rPr lang="en-US" altLang="zh-CN" sz="2400" dirty="0" smtClean="0">
                <a:solidFill>
                  <a:schemeClr val="bg1"/>
                </a:solidFill>
              </a:rPr>
              <a:t>Dear  Sir/Madam</a:t>
            </a:r>
            <a:r>
              <a:rPr lang="zh-CN" altLang="en-US" sz="2400" dirty="0" smtClean="0">
                <a:solidFill>
                  <a:schemeClr val="bg1"/>
                </a:solidFill>
              </a:rPr>
              <a:t>，</a:t>
            </a:r>
            <a:endParaRPr lang="en-US" altLang="zh-CN" sz="2400" dirty="0" smtClean="0">
              <a:solidFill>
                <a:schemeClr val="bg1"/>
              </a:solidFill>
            </a:endParaRPr>
          </a:p>
          <a:p>
            <a:r>
              <a:rPr lang="en-US" altLang="zh-CN" sz="2400" dirty="0" smtClean="0">
                <a:solidFill>
                  <a:schemeClr val="bg1"/>
                </a:solidFill>
              </a:rPr>
              <a:t>   I am writing to apply  for the post of volunteer advertised in the school newspaper. I found this position quite  appealing and I am well qualified for the job.</a:t>
            </a:r>
            <a:endParaRPr lang="en-US" altLang="zh-CN" sz="2400" dirty="0" smtClean="0">
              <a:solidFill>
                <a:schemeClr val="bg1"/>
              </a:solidFill>
            </a:endParaRPr>
          </a:p>
          <a:p>
            <a:r>
              <a:rPr lang="en-US" altLang="zh-CN" sz="2400" dirty="0" smtClean="0">
                <a:solidFill>
                  <a:schemeClr val="bg1"/>
                </a:solidFill>
              </a:rPr>
              <a:t>  First , I have a good  command  of spoken English, contributing to my interaction with foreign friends. Second, I have precious experience working as a volunteer for G20 so I can communicate with foreigners without any obstacle. Besides, I think it an excellent opportunity to broaden horizons and improve social skills.</a:t>
            </a:r>
            <a:endParaRPr lang="en-US" altLang="zh-CN" sz="2400" dirty="0" smtClean="0">
              <a:solidFill>
                <a:schemeClr val="bg1"/>
              </a:solidFill>
            </a:endParaRPr>
          </a:p>
          <a:p>
            <a:r>
              <a:rPr lang="en-US" altLang="zh-CN" sz="2400" dirty="0" smtClean="0">
                <a:solidFill>
                  <a:schemeClr val="bg1"/>
                </a:solidFill>
              </a:rPr>
              <a:t>  I’d highly appreciate it if you could give me a chance. Looking forward to your reply.</a:t>
            </a:r>
            <a:endParaRPr lang="en-US" altLang="zh-CN" sz="2400" dirty="0" smtClean="0">
              <a:solidFill>
                <a:schemeClr val="bg1"/>
              </a:solidFill>
            </a:endParaRPr>
          </a:p>
          <a:p>
            <a:r>
              <a:rPr lang="zh-CN" altLang="en-US" sz="2400" dirty="0" smtClean="0"/>
              <a:t>在这篇习作中，作者采用了因果逻辑的思维方式合理拓展细节。</a:t>
            </a:r>
            <a:endParaRPr lang="en-US" altLang="zh-CN" sz="2400" dirty="0" smtClean="0"/>
          </a:p>
          <a:p>
            <a:r>
              <a:rPr lang="zh-CN" altLang="en-US" sz="2400" dirty="0" smtClean="0"/>
              <a:t>要点一  </a:t>
            </a:r>
            <a:r>
              <a:rPr lang="en-US" altLang="zh-CN" sz="2400" dirty="0" smtClean="0">
                <a:solidFill>
                  <a:srgbClr val="FFFF00"/>
                </a:solidFill>
              </a:rPr>
              <a:t>I am writing to apply    </a:t>
            </a:r>
            <a:r>
              <a:rPr lang="zh-CN" altLang="en-US" sz="2400" dirty="0" smtClean="0">
                <a:solidFill>
                  <a:srgbClr val="FFFF00"/>
                </a:solidFill>
              </a:rPr>
              <a:t>表结果</a:t>
            </a:r>
            <a:r>
              <a:rPr lang="en-US" altLang="zh-CN" sz="2400" dirty="0" smtClean="0">
                <a:solidFill>
                  <a:srgbClr val="FFFF00"/>
                </a:solidFill>
              </a:rPr>
              <a:t>,</a:t>
            </a:r>
            <a:r>
              <a:rPr lang="zh-CN" altLang="en-US" sz="2400" dirty="0" smtClean="0">
                <a:solidFill>
                  <a:srgbClr val="FFFF00"/>
                </a:solidFill>
              </a:rPr>
              <a:t> </a:t>
            </a:r>
            <a:r>
              <a:rPr lang="en-US" altLang="zh-CN" sz="2400" dirty="0" smtClean="0"/>
              <a:t>I found this position     </a:t>
            </a:r>
            <a:r>
              <a:rPr lang="zh-CN" altLang="en-US" sz="2400" dirty="0" smtClean="0"/>
              <a:t>表原因（拓展信息），用因果逻辑关系展开写信目的，表达求职的迫切和真诚。</a:t>
            </a:r>
            <a:endParaRPr lang="en-US" altLang="zh-CN" sz="2400" dirty="0" smtClean="0"/>
          </a:p>
          <a:p>
            <a:r>
              <a:rPr lang="zh-CN" altLang="en-US" sz="2400" dirty="0" smtClean="0"/>
              <a:t>要点二  </a:t>
            </a:r>
            <a:r>
              <a:rPr lang="en-US" altLang="zh-CN" sz="2400" dirty="0" smtClean="0">
                <a:solidFill>
                  <a:srgbClr val="FFFF00"/>
                </a:solidFill>
              </a:rPr>
              <a:t>I have a good command of   </a:t>
            </a:r>
            <a:r>
              <a:rPr lang="zh-CN" altLang="en-US" sz="2400" dirty="0" smtClean="0">
                <a:solidFill>
                  <a:srgbClr val="FFFF00"/>
                </a:solidFill>
              </a:rPr>
              <a:t>表原因</a:t>
            </a:r>
            <a:r>
              <a:rPr lang="en-US" altLang="zh-CN" sz="2400" dirty="0" smtClean="0">
                <a:solidFill>
                  <a:srgbClr val="FFFF00"/>
                </a:solidFill>
              </a:rPr>
              <a:t>,</a:t>
            </a:r>
            <a:r>
              <a:rPr lang="en-US" altLang="zh-CN" sz="2400" dirty="0" smtClean="0"/>
              <a:t>contributing to </a:t>
            </a:r>
            <a:r>
              <a:rPr lang="zh-CN" altLang="en-US" sz="2400" dirty="0" smtClean="0"/>
              <a:t>表结果（拓展信息）用因果逻辑关系拓展口语能力的支撑细节，阐明口语所达到的能力水平。</a:t>
            </a:r>
            <a:endParaRPr lang="en-US" altLang="zh-CN" sz="2400" dirty="0" smtClean="0"/>
          </a:p>
          <a:p>
            <a:r>
              <a:rPr lang="zh-CN" altLang="en-US" sz="2400" dirty="0" smtClean="0"/>
              <a:t>要点三 </a:t>
            </a:r>
            <a:r>
              <a:rPr lang="en-US" altLang="zh-CN" sz="2400" dirty="0" smtClean="0">
                <a:solidFill>
                  <a:srgbClr val="FFFF00"/>
                </a:solidFill>
              </a:rPr>
              <a:t>I have precious experience of   </a:t>
            </a:r>
            <a:r>
              <a:rPr lang="zh-CN" altLang="en-US" sz="2400" dirty="0" smtClean="0">
                <a:solidFill>
                  <a:srgbClr val="FFFF00"/>
                </a:solidFill>
              </a:rPr>
              <a:t>表原因</a:t>
            </a:r>
            <a:r>
              <a:rPr lang="en-US" altLang="zh-CN" sz="2400" dirty="0" smtClean="0">
                <a:solidFill>
                  <a:srgbClr val="FFFF00"/>
                </a:solidFill>
              </a:rPr>
              <a:t>,</a:t>
            </a:r>
            <a:r>
              <a:rPr lang="en-US" altLang="zh-CN" sz="2400" dirty="0" smtClean="0"/>
              <a:t>  I can communicate with </a:t>
            </a:r>
            <a:r>
              <a:rPr lang="zh-CN" altLang="en-US" sz="2400" dirty="0" smtClean="0"/>
              <a:t>，表结果（拓展信息）用因果逻辑关系拓展相关经验，进一证明交际能力 </a:t>
            </a:r>
            <a:endParaRPr lang="en-US" altLang="zh-CN" sz="2400" dirty="0" smtClean="0"/>
          </a:p>
          <a:p>
            <a:r>
              <a:rPr lang="en-US" altLang="zh-CN" sz="2400" dirty="0" smtClean="0"/>
              <a:t> (2018</a:t>
            </a:r>
            <a:r>
              <a:rPr lang="zh-CN" altLang="en-US" sz="2400" dirty="0" smtClean="0"/>
              <a:t>年</a:t>
            </a:r>
            <a:r>
              <a:rPr lang="en-US" altLang="zh-CN" sz="2400" dirty="0" smtClean="0"/>
              <a:t>06</a:t>
            </a:r>
            <a:r>
              <a:rPr lang="zh-CN" altLang="en-US" sz="2400" dirty="0" smtClean="0"/>
              <a:t>月浙江高考</a:t>
            </a:r>
            <a:r>
              <a:rPr lang="en-US" altLang="zh-CN" sz="2400" dirty="0" smtClean="0"/>
              <a:t>)</a:t>
            </a:r>
            <a:r>
              <a:rPr lang="zh-CN" altLang="en-US" sz="2400" dirty="0" smtClean="0"/>
              <a:t>假如你是李华，你校英语协会招聘志愿者，接待来访的的外国中学生。请你写信应聘，内容包括</a:t>
            </a:r>
            <a:r>
              <a:rPr lang="en-US" altLang="zh-CN" sz="2400" dirty="0" smtClean="0"/>
              <a:t>: 1.</a:t>
            </a:r>
            <a:r>
              <a:rPr lang="zh-CN" altLang="en-US" sz="2400" dirty="0" smtClean="0"/>
              <a:t>口语能力</a:t>
            </a:r>
            <a:r>
              <a:rPr lang="en-US" altLang="zh-CN" sz="2400" dirty="0" smtClean="0"/>
              <a:t>;2.</a:t>
            </a:r>
            <a:r>
              <a:rPr lang="zh-CN" altLang="en-US" sz="2400" dirty="0" smtClean="0"/>
              <a:t>相关经验</a:t>
            </a:r>
            <a:r>
              <a:rPr lang="en-US" altLang="zh-CN" sz="2400" dirty="0" smtClean="0"/>
              <a:t>; 3.</a:t>
            </a:r>
            <a:r>
              <a:rPr lang="zh-CN" altLang="en-US" sz="2400" dirty="0" smtClean="0"/>
              <a:t>应聘目的。</a:t>
            </a:r>
            <a:endParaRPr lang="zh-CN" altLang="en-US" sz="2400" dirty="0" smtClean="0"/>
          </a:p>
        </p:txBody>
      </p:sp>
      <p:sp>
        <p:nvSpPr>
          <p:cNvPr id="3" name="椭圆 2"/>
          <p:cNvSpPr/>
          <p:nvPr/>
        </p:nvSpPr>
        <p:spPr>
          <a:xfrm>
            <a:off x="163195" y="1412875"/>
            <a:ext cx="10688955" cy="3600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76835" y="2497455"/>
            <a:ext cx="7505065" cy="39878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6600190" y="1772920"/>
            <a:ext cx="5133340" cy="3600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 presetClass="entr" presetSubtype="16" fill="hold" nodeType="click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animEffect transition="in" filter="box(in)">
                                      <p:cBhvr>
                                        <p:cTn id="25" dur="2000"/>
                                        <p:tgtEl>
                                          <p:spTgt spid="2">
                                            <p:txEl>
                                              <p:pRg st="5" end="5"/>
                                            </p:txEl>
                                          </p:spTgt>
                                        </p:tgtEl>
                                      </p:cBhvr>
                                    </p:animEffect>
                                  </p:childTnLst>
                                </p:cTn>
                              </p:par>
                              <p:par>
                                <p:cTn id="26" presetID="4" presetClass="entr" presetSubtype="16" fill="hold" nodeType="withEffect">
                                  <p:stCondLst>
                                    <p:cond delay="0"/>
                                  </p:stCondLst>
                                  <p:childTnLst>
                                    <p:set>
                                      <p:cBhvr>
                                        <p:cTn id="27" dur="1" fill="hold">
                                          <p:stCondLst>
                                            <p:cond delay="0"/>
                                          </p:stCondLst>
                                        </p:cTn>
                                        <p:tgtEl>
                                          <p:spTgt spid="2">
                                            <p:txEl>
                                              <p:pRg st="6" end="6"/>
                                            </p:txEl>
                                          </p:spTgt>
                                        </p:tgtEl>
                                        <p:attrNameLst>
                                          <p:attrName>style.visibility</p:attrName>
                                        </p:attrNameLst>
                                      </p:cBhvr>
                                      <p:to>
                                        <p:strVal val="visible"/>
                                      </p:to>
                                    </p:set>
                                    <p:animEffect transition="in" filter="box(in)">
                                      <p:cBhvr>
                                        <p:cTn id="28" dur="2000"/>
                                        <p:tgtEl>
                                          <p:spTgt spid="2">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9" presetClass="entr" presetSubtype="0" fill="hold" nodeType="click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anim calcmode="lin" valueType="num">
                                      <p:cBhvr>
                                        <p:cTn id="33" dur="1000" fill="hold"/>
                                        <p:tgtEl>
                                          <p:spTgt spid="2">
                                            <p:txEl>
                                              <p:pRg st="7" end="7"/>
                                            </p:txEl>
                                          </p:spTgt>
                                        </p:tgtEl>
                                        <p:attrNameLst>
                                          <p:attrName>ppt_x</p:attrName>
                                        </p:attrNameLst>
                                      </p:cBhvr>
                                      <p:tavLst>
                                        <p:tav tm="0">
                                          <p:val>
                                            <p:strVal val="#ppt_x-.2"/>
                                          </p:val>
                                        </p:tav>
                                        <p:tav tm="100000">
                                          <p:val>
                                            <p:strVal val="#ppt_x"/>
                                          </p:val>
                                        </p:tav>
                                      </p:tavLst>
                                    </p:anim>
                                    <p:anim calcmode="lin" valueType="num">
                                      <p:cBhvr>
                                        <p:cTn id="34" dur="1000" fill="hold"/>
                                        <p:tgtEl>
                                          <p:spTgt spid="2">
                                            <p:txEl>
                                              <p:pRg st="7" end="7"/>
                                            </p:txEl>
                                          </p:spTgt>
                                        </p:tgtEl>
                                        <p:attrNameLst>
                                          <p:attrName>ppt_y</p:attrName>
                                        </p:attrNameLst>
                                      </p:cBhvr>
                                      <p:tavLst>
                                        <p:tav tm="0">
                                          <p:val>
                                            <p:strVal val="#ppt_y"/>
                                          </p:val>
                                        </p:tav>
                                        <p:tav tm="100000">
                                          <p:val>
                                            <p:strVal val="#ppt_y"/>
                                          </p:val>
                                        </p:tav>
                                      </p:tavLst>
                                    </p:anim>
                                    <p:animEffect transition="in" filter="wipe(right)" prLst="gradientSize: 0.1">
                                      <p:cBhvr>
                                        <p:cTn id="35" dur="1000"/>
                                        <p:tgtEl>
                                          <p:spTgt spid="2">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4" presetClass="entr" presetSubtype="16" fill="hold" nodeType="clickEffect">
                                  <p:stCondLst>
                                    <p:cond delay="0"/>
                                  </p:stCondLst>
                                  <p:childTnLst>
                                    <p:set>
                                      <p:cBhvr>
                                        <p:cTn id="39" dur="1" fill="hold">
                                          <p:stCondLst>
                                            <p:cond delay="0"/>
                                          </p:stCondLst>
                                        </p:cTn>
                                        <p:tgtEl>
                                          <p:spTgt spid="2">
                                            <p:txEl>
                                              <p:pRg st="8" end="8"/>
                                            </p:txEl>
                                          </p:spTgt>
                                        </p:tgtEl>
                                        <p:attrNameLst>
                                          <p:attrName>style.visibility</p:attrName>
                                        </p:attrNameLst>
                                      </p:cBhvr>
                                      <p:to>
                                        <p:strVal val="visible"/>
                                      </p:to>
                                    </p:set>
                                    <p:animEffect transition="in" filter="box(in)">
                                      <p:cBhvr>
                                        <p:cTn id="40" dur="200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4" grpId="0" bldLvl="0" animBg="1"/>
      <p:bldP spid="3"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9525" y="0"/>
            <a:ext cx="11938000" cy="6308725"/>
          </a:xfrm>
          <a:prstGeom prst="rect">
            <a:avLst/>
          </a:prstGeom>
        </p:spPr>
        <p:txBody>
          <a:bodyPr wrap="square">
            <a:spAutoFit/>
          </a:bodyPr>
          <a:lstStyle/>
          <a:p>
            <a:r>
              <a:rPr lang="en-US" altLang="zh-CN" sz="4000" dirty="0" smtClean="0"/>
              <a:t>2.</a:t>
            </a:r>
            <a:r>
              <a:rPr lang="zh-CN" altLang="en-US" sz="4000" dirty="0" smtClean="0">
                <a:solidFill>
                  <a:srgbClr val="FF0000"/>
                </a:solidFill>
              </a:rPr>
              <a:t>合理拓展，语义连贯，彰显思维</a:t>
            </a:r>
            <a:r>
              <a:rPr lang="en-US" altLang="zh-CN" sz="4000" dirty="0" smtClean="0">
                <a:solidFill>
                  <a:srgbClr val="FF0000"/>
                </a:solidFill>
              </a:rPr>
              <a:t>(</a:t>
            </a:r>
            <a:r>
              <a:rPr lang="zh-CN" altLang="en-US" sz="4000" dirty="0" smtClean="0">
                <a:solidFill>
                  <a:srgbClr val="FF0000"/>
                </a:solidFill>
              </a:rPr>
              <a:t>优秀作品品析）</a:t>
            </a:r>
            <a:endParaRPr lang="en-US" altLang="zh-CN" sz="4000" dirty="0" smtClean="0">
              <a:solidFill>
                <a:srgbClr val="FF0000"/>
              </a:solidFill>
            </a:endParaRPr>
          </a:p>
          <a:p>
            <a:r>
              <a:rPr lang="en-US" altLang="zh-CN" sz="2800" dirty="0" smtClean="0"/>
              <a:t>  Dear  Sir/Madam</a:t>
            </a:r>
            <a:r>
              <a:rPr lang="zh-CN" altLang="en-US" sz="2800" dirty="0" smtClean="0"/>
              <a:t>，</a:t>
            </a:r>
            <a:endParaRPr lang="en-US" altLang="zh-CN" sz="2800" dirty="0" smtClean="0"/>
          </a:p>
          <a:p>
            <a:r>
              <a:rPr lang="en-US" altLang="zh-CN" sz="2800" dirty="0" smtClean="0"/>
              <a:t>   I am writing to apply  for the post of volunteer advertised in the school newspaper. I found this position quite  appealing and I am well qualified for the job.</a:t>
            </a:r>
            <a:endParaRPr lang="en-US" altLang="zh-CN" sz="2800" dirty="0" smtClean="0"/>
          </a:p>
          <a:p>
            <a:r>
              <a:rPr lang="en-US" altLang="zh-CN" sz="2800" dirty="0" smtClean="0"/>
              <a:t>  First , I have a good  command  of spoken English, contributing to my interaction with foreign friends. Second, I have precious experience working as a volunteer for G20 so I can communicate with foreigners without any obstacle. Besides, I think it an excellent opportunity to broaden horizons and improve social skills.</a:t>
            </a:r>
            <a:endParaRPr lang="en-US" altLang="zh-CN" sz="2800" dirty="0" smtClean="0"/>
          </a:p>
          <a:p>
            <a:r>
              <a:rPr lang="en-US" altLang="zh-CN" sz="2800" dirty="0" smtClean="0"/>
              <a:t>  I’d highly appreciate it if you could give me a chance. Looking forward to your reply.</a:t>
            </a:r>
            <a:endParaRPr lang="en-US" altLang="zh-CN" sz="2800" dirty="0" smtClean="0"/>
          </a:p>
          <a:p>
            <a:r>
              <a:rPr lang="zh-CN" altLang="en-US" sz="2800" dirty="0" smtClean="0"/>
              <a:t>。</a:t>
            </a:r>
            <a:endParaRPr lang="en-US" altLang="zh-CN" sz="2800" dirty="0" smtClean="0"/>
          </a:p>
          <a:p>
            <a:endParaRPr lang="en-US" altLang="zh-CN" sz="2800" dirty="0" smtClean="0"/>
          </a:p>
        </p:txBody>
      </p:sp>
      <p:sp>
        <p:nvSpPr>
          <p:cNvPr id="7" name="椭圆 6"/>
          <p:cNvSpPr/>
          <p:nvPr/>
        </p:nvSpPr>
        <p:spPr>
          <a:xfrm>
            <a:off x="1445260" y="3625215"/>
            <a:ext cx="1347470" cy="43180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770755" y="2833370"/>
            <a:ext cx="1373505" cy="43180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137" y="2401213"/>
            <a:ext cx="864096" cy="432048"/>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6" grpId="0" bldLvl="0" animBg="1"/>
      <p:bldP spid="5"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98450" y="46038"/>
            <a:ext cx="7478713" cy="460375"/>
          </a:xfrm>
          <a:prstGeom prst="rect">
            <a:avLst/>
          </a:prstGeom>
          <a:noFill/>
          <a:ln w="9525">
            <a:noFill/>
          </a:ln>
        </p:spPr>
        <p:txBody>
          <a:bodyPr wrap="square" anchor="t" anchorCtr="0">
            <a:spAutoFit/>
          </a:bodyPr>
          <a:p>
            <a:r>
              <a:rPr lang="en-US" altLang="zh-CN" sz="2400" b="1" i="1">
                <a:solidFill>
                  <a:srgbClr val="FFFF00"/>
                </a:solidFill>
                <a:latin typeface="Arial" panose="020B0604020202020204" pitchFamily="34" charset="0"/>
                <a:ea typeface="宋体" panose="02010600030101010101" pitchFamily="2" charset="-122"/>
              </a:rPr>
              <a:t>1. 内容要点服从于角色，高质量完成交际任务</a:t>
            </a:r>
            <a:endParaRPr lang="en-US" altLang="zh-CN" sz="2400" b="1" i="1">
              <a:solidFill>
                <a:srgbClr val="FFFF00"/>
              </a:solidFill>
              <a:latin typeface="Arial" panose="020B0604020202020204" pitchFamily="34" charset="0"/>
              <a:ea typeface="宋体" panose="02010600030101010101" pitchFamily="2" charset="-122"/>
            </a:endParaRPr>
          </a:p>
        </p:txBody>
      </p:sp>
      <p:sp>
        <p:nvSpPr>
          <p:cNvPr id="3" name="文本框 2"/>
          <p:cNvSpPr txBox="1"/>
          <p:nvPr/>
        </p:nvSpPr>
        <p:spPr>
          <a:xfrm>
            <a:off x="252413" y="549275"/>
            <a:ext cx="11699875" cy="830263"/>
          </a:xfrm>
          <a:prstGeom prst="rect">
            <a:avLst/>
          </a:prstGeom>
          <a:noFill/>
        </p:spPr>
        <p:style>
          <a:lnRef idx="2">
            <a:schemeClr val="dk1"/>
          </a:lnRef>
          <a:fillRef idx="1">
            <a:schemeClr val="lt1"/>
          </a:fillRef>
          <a:effectRef idx="0">
            <a:schemeClr val="dk1"/>
          </a:effectRef>
          <a:fontRef idx="minor">
            <a:schemeClr val="dk1"/>
          </a:fontRef>
        </p:style>
        <p:txBody>
          <a:bodyPr wrap="square" rtlCol="0">
            <a:spAutoFit/>
          </a:bodyPr>
          <a:p>
            <a:pPr fontAlgn="base"/>
            <a:r>
              <a:rPr lang="zh-CN" sz="2400" b="1" strike="noStrike" noProof="1">
                <a:solidFill>
                  <a:srgbClr val="FFFF00"/>
                </a:solidFill>
              </a:rPr>
              <a:t>李华具体角色：</a:t>
            </a:r>
            <a:r>
              <a:rPr lang="zh-CN" sz="2400" b="1" strike="noStrike" noProof="1">
                <a:solidFill>
                  <a:schemeClr val="bg1"/>
                </a:solidFill>
              </a:rPr>
              <a:t>第一层级信息</a:t>
            </a:r>
            <a:r>
              <a:rPr lang="en-US" altLang="zh-CN" sz="2400" b="1" strike="noStrike" noProof="1">
                <a:solidFill>
                  <a:schemeClr val="bg1"/>
                </a:solidFill>
              </a:rPr>
              <a:t>-----</a:t>
            </a:r>
            <a:r>
              <a:rPr lang="zh-CN" altLang="en-US" sz="2400" b="1" strike="noStrike" noProof="1">
                <a:solidFill>
                  <a:schemeClr val="bg1"/>
                </a:solidFill>
              </a:rPr>
              <a:t>背景信息（很多考生忽视背景信息，只关注内容要点）</a:t>
            </a:r>
            <a:r>
              <a:rPr lang="en-US" altLang="zh-CN" sz="2400" b="1" strike="noStrike" noProof="1">
                <a:solidFill>
                  <a:schemeClr val="bg1"/>
                </a:solidFill>
              </a:rPr>
              <a:t>             </a:t>
            </a:r>
            <a:r>
              <a:rPr lang="zh-CN" altLang="en-US" sz="2400" b="1" strike="noStrike" noProof="1">
                <a:solidFill>
                  <a:schemeClr val="bg1"/>
                </a:solidFill>
              </a:rPr>
              <a:t>共同能力，角色代入</a:t>
            </a:r>
            <a:r>
              <a:rPr lang="en-US" altLang="zh-CN" sz="2400" b="1" strike="noStrike" noProof="1">
                <a:solidFill>
                  <a:schemeClr val="bg1"/>
                </a:solidFill>
              </a:rPr>
              <a:t>             </a:t>
            </a:r>
            <a:r>
              <a:rPr lang="zh-CN" altLang="en-US" sz="2400" b="1" strike="noStrike" noProof="1">
                <a:solidFill>
                  <a:schemeClr val="bg1"/>
                </a:solidFill>
              </a:rPr>
              <a:t>交际方向和拓展真实有效的交际内容。</a:t>
            </a:r>
            <a:endParaRPr lang="zh-CN" altLang="en-US" sz="2400" b="1" strike="noStrike" noProof="1">
              <a:solidFill>
                <a:schemeClr val="bg1"/>
              </a:solidFill>
            </a:endParaRPr>
          </a:p>
        </p:txBody>
      </p:sp>
      <p:cxnSp>
        <p:nvCxnSpPr>
          <p:cNvPr id="5" name="直接箭头连接符 4"/>
          <p:cNvCxnSpPr/>
          <p:nvPr/>
        </p:nvCxnSpPr>
        <p:spPr>
          <a:xfrm>
            <a:off x="839788" y="1136650"/>
            <a:ext cx="692150" cy="12700"/>
          </a:xfrm>
          <a:prstGeom prst="straightConnector1">
            <a:avLst/>
          </a:prstGeom>
          <a:ln>
            <a:solidFill>
              <a:schemeClr val="bg1"/>
            </a:solidFill>
            <a:tailEnd type="arrow" w="med" len="med"/>
          </a:ln>
        </p:spPr>
        <p:style>
          <a:lnRef idx="3">
            <a:schemeClr val="accent4"/>
          </a:lnRef>
          <a:fillRef idx="0">
            <a:schemeClr val="accent4"/>
          </a:fillRef>
          <a:effectRef idx="2">
            <a:schemeClr val="accent4"/>
          </a:effectRef>
          <a:fontRef idx="minor">
            <a:schemeClr val="tx1"/>
          </a:fontRef>
        </p:style>
      </p:cxnSp>
      <p:cxnSp>
        <p:nvCxnSpPr>
          <p:cNvPr id="6" name="直接箭头连接符 5"/>
          <p:cNvCxnSpPr/>
          <p:nvPr/>
        </p:nvCxnSpPr>
        <p:spPr>
          <a:xfrm>
            <a:off x="5016500" y="1123950"/>
            <a:ext cx="690563" cy="12700"/>
          </a:xfrm>
          <a:prstGeom prst="straightConnector1">
            <a:avLst/>
          </a:prstGeom>
          <a:ln>
            <a:solidFill>
              <a:schemeClr val="bg1"/>
            </a:solidFill>
            <a:tailEnd type="arrow" w="med" len="med"/>
          </a:ln>
        </p:spPr>
        <p:style>
          <a:lnRef idx="3">
            <a:schemeClr val="accent4"/>
          </a:lnRef>
          <a:fillRef idx="0">
            <a:schemeClr val="accent4"/>
          </a:fillRef>
          <a:effectRef idx="2">
            <a:schemeClr val="accent4"/>
          </a:effectRef>
          <a:fontRef idx="minor">
            <a:schemeClr val="tx1"/>
          </a:fontRef>
        </p:style>
      </p:cxnSp>
      <p:cxnSp>
        <p:nvCxnSpPr>
          <p:cNvPr id="8" name="直接连接符 7"/>
          <p:cNvCxnSpPr/>
          <p:nvPr/>
        </p:nvCxnSpPr>
        <p:spPr>
          <a:xfrm>
            <a:off x="2062163" y="454025"/>
            <a:ext cx="8175625"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11" name="表格 10"/>
          <p:cNvGraphicFramePr/>
          <p:nvPr/>
        </p:nvGraphicFramePr>
        <p:xfrm>
          <a:off x="47625" y="1555750"/>
          <a:ext cx="2279650" cy="5193030"/>
        </p:xfrm>
        <a:graphic>
          <a:graphicData uri="http://schemas.openxmlformats.org/drawingml/2006/table">
            <a:tbl>
              <a:tblPr firstRow="1" bandRow="1">
                <a:tableStyleId>{5C22544A-7EE6-4342-B048-85BDC9FD1C3A}</a:tableStyleId>
              </a:tblPr>
              <a:tblGrid>
                <a:gridCol w="751840"/>
                <a:gridCol w="1527810"/>
              </a:tblGrid>
              <a:tr h="776605">
                <a:tc>
                  <a:txBody>
                    <a:bodyPr/>
                    <a:p>
                      <a:pPr algn="ctr">
                        <a:buNone/>
                      </a:pPr>
                      <a:r>
                        <a:rPr lang="zh-CN" altLang="en-US" sz="2000" b="1">
                          <a:solidFill>
                            <a:schemeClr val="tx1"/>
                          </a:solidFill>
                        </a:rPr>
                        <a:t>年份</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c>
                  <a:txBody>
                    <a:bodyPr/>
                    <a:p>
                      <a:pPr algn="ctr">
                        <a:buNone/>
                      </a:pPr>
                      <a:r>
                        <a:rPr lang="en-US" altLang="zh-CN" sz="2000" b="1">
                          <a:solidFill>
                            <a:schemeClr val="tx1"/>
                          </a:solidFill>
                        </a:rPr>
                        <a:t>2018-11</a:t>
                      </a:r>
                      <a:endParaRPr lang="en-US" altLang="zh-CN"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r h="892175">
                <a:tc>
                  <a:txBody>
                    <a:bodyPr/>
                    <a:p>
                      <a:pPr algn="ctr">
                        <a:buNone/>
                      </a:pPr>
                      <a:r>
                        <a:rPr lang="zh-CN" altLang="en-US" sz="2000" b="1">
                          <a:solidFill>
                            <a:schemeClr val="tx1"/>
                          </a:solidFill>
                        </a:rPr>
                        <a:t>写作体裁</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c>
                  <a:txBody>
                    <a:bodyPr/>
                    <a:p>
                      <a:pPr algn="ctr">
                        <a:buNone/>
                      </a:pPr>
                      <a:r>
                        <a:rPr lang="zh-CN" altLang="en-US" sz="2000" b="1">
                          <a:solidFill>
                            <a:srgbClr val="C00000"/>
                          </a:solidFill>
                        </a:rPr>
                        <a:t>求助信</a:t>
                      </a:r>
                      <a:endParaRPr lang="zh-CN" altLang="en-US" sz="2000" b="1">
                        <a:solidFill>
                          <a:srgbClr val="C00000"/>
                        </a:solidFill>
                      </a:endParaRPr>
                    </a:p>
                    <a:p>
                      <a:pPr algn="ctr">
                        <a:buNone/>
                      </a:pPr>
                      <a:r>
                        <a:rPr lang="en-US" altLang="zh-CN" sz="2000" b="1">
                          <a:solidFill>
                            <a:schemeClr val="tx1"/>
                          </a:solidFill>
                        </a:rPr>
                        <a:t>7.3</a:t>
                      </a:r>
                      <a:endParaRPr lang="en-US" altLang="zh-CN"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r h="1164590">
                <a:tc>
                  <a:txBody>
                    <a:bodyPr/>
                    <a:p>
                      <a:pPr algn="ctr">
                        <a:buNone/>
                      </a:pPr>
                      <a:r>
                        <a:rPr lang="zh-CN" altLang="en-US" sz="2000" b="1">
                          <a:solidFill>
                            <a:schemeClr val="tx1"/>
                          </a:solidFill>
                        </a:rPr>
                        <a:t>背景信息</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c>
                  <a:txBody>
                    <a:bodyPr/>
                    <a:p>
                      <a:pPr algn="ctr">
                        <a:buClrTx/>
                        <a:buSzTx/>
                        <a:buFontTx/>
                        <a:buNone/>
                      </a:pPr>
                      <a:r>
                        <a:rPr lang="en-US" altLang="zh-CN" sz="2000" b="1">
                          <a:solidFill>
                            <a:schemeClr val="tx1"/>
                          </a:solidFill>
                        </a:rPr>
                        <a:t>  </a:t>
                      </a:r>
                      <a:r>
                        <a:rPr lang="zh-CN" altLang="en-US" sz="2000" b="1">
                          <a:solidFill>
                            <a:schemeClr val="tx1"/>
                          </a:solidFill>
                        </a:rPr>
                        <a:t>钱包遗失，向</a:t>
                      </a:r>
                      <a:r>
                        <a:rPr lang="zh-CN" altLang="en-US" sz="2000" b="1">
                          <a:solidFill>
                            <a:srgbClr val="C00000"/>
                          </a:solidFill>
                        </a:rPr>
                        <a:t>国际航空</a:t>
                      </a:r>
                      <a:r>
                        <a:rPr lang="zh-CN" altLang="en-US" sz="2000" b="1">
                          <a:solidFill>
                            <a:schemeClr val="tx1"/>
                          </a:solidFill>
                        </a:rPr>
                        <a:t>求助</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r h="937895">
                <a:tc>
                  <a:txBody>
                    <a:bodyPr/>
                    <a:p>
                      <a:pPr algn="ctr">
                        <a:buNone/>
                      </a:pPr>
                      <a:r>
                        <a:rPr lang="zh-CN" altLang="en-US" sz="2000" b="1">
                          <a:solidFill>
                            <a:schemeClr val="tx1"/>
                          </a:solidFill>
                        </a:rPr>
                        <a:t>开放要点</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c>
                  <a:txBody>
                    <a:bodyPr/>
                    <a:p>
                      <a:pPr algn="ctr">
                        <a:buNone/>
                      </a:pPr>
                      <a:r>
                        <a:rPr lang="zh-CN" altLang="en-US" sz="2000" b="1">
                          <a:solidFill>
                            <a:schemeClr val="accent2">
                              <a:lumMod val="75000"/>
                            </a:schemeClr>
                          </a:solidFill>
                        </a:rPr>
                        <a:t>钱包特征</a:t>
                      </a:r>
                      <a:endParaRPr lang="zh-CN" altLang="en-US" sz="2000" b="1">
                        <a:solidFill>
                          <a:schemeClr val="accent2">
                            <a:lumMod val="75000"/>
                          </a:schemeClr>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r h="1421765">
                <a:tc>
                  <a:txBody>
                    <a:bodyPr/>
                    <a:p>
                      <a:pPr algn="ctr">
                        <a:buNone/>
                      </a:pPr>
                      <a:r>
                        <a:rPr lang="zh-CN" altLang="en-US" sz="2000" b="1">
                          <a:solidFill>
                            <a:schemeClr val="tx1"/>
                          </a:solidFill>
                        </a:rPr>
                        <a:t>素养体现</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c>
                  <a:txBody>
                    <a:bodyPr/>
                    <a:p>
                      <a:pPr algn="ctr">
                        <a:buNone/>
                      </a:pPr>
                      <a:r>
                        <a:rPr lang="zh-CN" altLang="en-US" sz="2000" b="1">
                          <a:solidFill>
                            <a:schemeClr val="tx1"/>
                          </a:solidFill>
                        </a:rPr>
                        <a:t>社交和生存能力</a:t>
                      </a:r>
                      <a:endParaRPr lang="zh-CN" altLang="en-US" sz="2000"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bl>
          </a:graphicData>
        </a:graphic>
      </p:graphicFrame>
      <p:cxnSp>
        <p:nvCxnSpPr>
          <p:cNvPr id="4" name="直接连接符 3"/>
          <p:cNvCxnSpPr/>
          <p:nvPr/>
        </p:nvCxnSpPr>
        <p:spPr>
          <a:xfrm>
            <a:off x="125413" y="527050"/>
            <a:ext cx="8175625" cy="0"/>
          </a:xfrm>
          <a:prstGeom prst="line">
            <a:avLst/>
          </a:prstGeom>
          <a:ln>
            <a:solidFill>
              <a:schemeClr val="bg2">
                <a:lumMod val="60000"/>
                <a:lumOff val="40000"/>
              </a:schemeClr>
            </a:solidFill>
          </a:ln>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2384425" y="1536700"/>
            <a:ext cx="9639300" cy="456882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p>
            <a:pPr algn="just" fontAlgn="base">
              <a:lnSpc>
                <a:spcPct val="80000"/>
              </a:lnSpc>
              <a:spcBef>
                <a:spcPts val="0"/>
              </a:spcBef>
              <a:spcAft>
                <a:spcPts val="0"/>
              </a:spcAft>
            </a:pPr>
            <a:r>
              <a:rPr lang="en-US" sz="2800" strike="noStrike" noProof="1"/>
              <a:t>Dear Sir/Madam,</a:t>
            </a:r>
            <a:endParaRPr lang="en-US" sz="2800" strike="noStrike" noProof="1"/>
          </a:p>
          <a:p>
            <a:pPr algn="just" fontAlgn="base">
              <a:lnSpc>
                <a:spcPct val="80000"/>
              </a:lnSpc>
              <a:spcBef>
                <a:spcPts val="0"/>
              </a:spcBef>
              <a:spcAft>
                <a:spcPts val="0"/>
              </a:spcAft>
            </a:pPr>
            <a:r>
              <a:rPr lang="en-US" sz="2800" strike="noStrike" noProof="1"/>
              <a:t>    I’m LiHua, a passenger in the FL753 flight. I hope you can help me find my wallet which was lost when I arrived in London.</a:t>
            </a:r>
            <a:endParaRPr lang="en-US" sz="2800" strike="noStrike" noProof="1"/>
          </a:p>
          <a:p>
            <a:pPr algn="just" fontAlgn="base">
              <a:lnSpc>
                <a:spcPct val="80000"/>
              </a:lnSpc>
              <a:spcBef>
                <a:spcPts val="0"/>
              </a:spcBef>
              <a:spcAft>
                <a:spcPts val="0"/>
              </a:spcAft>
            </a:pPr>
            <a:r>
              <a:rPr lang="en-US" sz="2800" strike="noStrike" noProof="1"/>
              <a:t>    Yesterday, I just took FL753 flight from Shanghai to London. I realized my wallet was lost when I got to my destination. </a:t>
            </a:r>
            <a:endParaRPr lang="en-US" sz="2800" strike="noStrike" noProof="1"/>
          </a:p>
          <a:p>
            <a:pPr algn="just" fontAlgn="base">
              <a:lnSpc>
                <a:spcPct val="80000"/>
              </a:lnSpc>
              <a:spcBef>
                <a:spcPts val="0"/>
              </a:spcBef>
              <a:spcAft>
                <a:spcPts val="0"/>
              </a:spcAft>
            </a:pPr>
            <a:r>
              <a:rPr lang="en-US" sz="2800" strike="noStrike" noProof="1"/>
              <a:t>    My wallet was black and small. There was some books, money and my ID card.</a:t>
            </a:r>
            <a:endParaRPr lang="en-US" sz="2800" strike="noStrike" noProof="1"/>
          </a:p>
          <a:p>
            <a:pPr algn="just" fontAlgn="base">
              <a:lnSpc>
                <a:spcPct val="80000"/>
              </a:lnSpc>
              <a:spcBef>
                <a:spcPts val="0"/>
              </a:spcBef>
              <a:spcAft>
                <a:spcPts val="0"/>
              </a:spcAft>
            </a:pPr>
            <a:r>
              <a:rPr lang="en-US" sz="2800" strike="noStrike" noProof="1"/>
              <a:t>    Please call my phone if you find it.</a:t>
            </a:r>
            <a:endParaRPr lang="en-US" sz="2800" strike="noStrike" noProof="1"/>
          </a:p>
          <a:p>
            <a:pPr algn="just" fontAlgn="base">
              <a:lnSpc>
                <a:spcPct val="80000"/>
              </a:lnSpc>
              <a:spcBef>
                <a:spcPts val="0"/>
              </a:spcBef>
              <a:spcAft>
                <a:spcPts val="0"/>
              </a:spcAft>
            </a:pPr>
            <a:r>
              <a:rPr lang="en-US" sz="2800" strike="noStrike" noProof="1"/>
              <a:t>    Thanks for your assistance.</a:t>
            </a:r>
            <a:endParaRPr lang="en-US" sz="2800" strike="noStrike" noProof="1"/>
          </a:p>
          <a:p>
            <a:pPr algn="r" fontAlgn="base">
              <a:lnSpc>
                <a:spcPct val="80000"/>
              </a:lnSpc>
              <a:spcBef>
                <a:spcPts val="0"/>
              </a:spcBef>
              <a:spcAft>
                <a:spcPts val="0"/>
              </a:spcAft>
            </a:pPr>
            <a:r>
              <a:rPr lang="en-US" sz="2800" strike="noStrike" noProof="1"/>
              <a:t>Sincerely yours,</a:t>
            </a:r>
            <a:endParaRPr lang="en-US" sz="2800" strike="noStrike" noProof="1"/>
          </a:p>
          <a:p>
            <a:pPr algn="r" fontAlgn="base">
              <a:lnSpc>
                <a:spcPct val="80000"/>
              </a:lnSpc>
              <a:spcBef>
                <a:spcPts val="0"/>
              </a:spcBef>
              <a:spcAft>
                <a:spcPts val="0"/>
              </a:spcAft>
            </a:pPr>
            <a:r>
              <a:rPr lang="en-US" sz="2800" strike="noStrike" noProof="1"/>
              <a:t>Li Hua</a:t>
            </a:r>
            <a:endParaRPr lang="en-US" sz="2800" strike="noStrike" noProof="1"/>
          </a:p>
        </p:txBody>
      </p:sp>
      <p:sp>
        <p:nvSpPr>
          <p:cNvPr id="12" name="椭圆 11"/>
          <p:cNvSpPr/>
          <p:nvPr/>
        </p:nvSpPr>
        <p:spPr>
          <a:xfrm>
            <a:off x="10687050" y="3789363"/>
            <a:ext cx="1314450" cy="6477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
        <p:nvSpPr>
          <p:cNvPr id="14" name="椭圆 13"/>
          <p:cNvSpPr/>
          <p:nvPr/>
        </p:nvSpPr>
        <p:spPr>
          <a:xfrm>
            <a:off x="4656138" y="4495800"/>
            <a:ext cx="1738313" cy="517525"/>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
        <p:nvSpPr>
          <p:cNvPr id="15" name="文本框 14"/>
          <p:cNvSpPr txBox="1"/>
          <p:nvPr/>
        </p:nvSpPr>
        <p:spPr>
          <a:xfrm>
            <a:off x="9193213" y="4581525"/>
            <a:ext cx="2500313" cy="644525"/>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p>
            <a:pPr fontAlgn="base"/>
            <a:r>
              <a:rPr lang="zh-CN" altLang="en-US" sz="3600" b="1" i="1" strike="noStrike" noProof="1">
                <a:solidFill>
                  <a:srgbClr val="FF0000"/>
                </a:solidFill>
              </a:rPr>
              <a:t>具体方式</a:t>
            </a:r>
            <a:endParaRPr lang="zh-CN" altLang="en-US" sz="3600" b="1" i="1" strike="noStrike" noProof="1">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strVal val="#ppt_w*0.70"/>
                                          </p:val>
                                        </p:tav>
                                        <p:tav tm="100000">
                                          <p:val>
                                            <p:strVal val="#ppt_w"/>
                                          </p:val>
                                        </p:tav>
                                      </p:tavLst>
                                    </p:anim>
                                    <p:anim calcmode="lin" valueType="num">
                                      <p:cBhvr>
                                        <p:cTn id="8" dur="1000" fill="hold"/>
                                        <p:tgtEl>
                                          <p:spTgt spid="6"/>
                                        </p:tgtEl>
                                        <p:attrNameLst>
                                          <p:attrName>ppt_h</p:attrName>
                                        </p:attrNameLst>
                                      </p:cBhvr>
                                      <p:tavLst>
                                        <p:tav tm="0">
                                          <p:val>
                                            <p:strVal val="#ppt_h"/>
                                          </p:val>
                                        </p:tav>
                                        <p:tav tm="100000">
                                          <p:val>
                                            <p:strVal val="#ppt_h"/>
                                          </p:val>
                                        </p:tav>
                                      </p:tavLst>
                                    </p:anim>
                                    <p:animEffect transition="in" filter="fade">
                                      <p:cBhvr>
                                        <p:cTn id="9" dur="10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p:bldP spid="3" grpId="1"/>
      <p:bldP spid="9" grpId="0" bldLvl="0" animBg="1"/>
      <p:bldP spid="9" grpId="1" animBg="1"/>
      <p:bldP spid="12" grpId="0" bldLvl="0" animBg="1"/>
      <p:bldP spid="12" grpId="1" animBg="1"/>
      <p:bldP spid="14" grpId="0" bldLvl="0" animBg="1"/>
      <p:bldP spid="14" grpId="1" animBg="1"/>
      <p:bldP spid="15" grpId="0" bldLvl="0" animBg="1"/>
      <p:bldP spid="15"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152178" y="14793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211868" y="3154606"/>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192183" y="5003899"/>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503555" y="1704975"/>
            <a:ext cx="11184255" cy="1256030"/>
            <a:chOff x="4200115" y="884281"/>
            <a:chExt cx="4076672" cy="692009"/>
          </a:xfrm>
        </p:grpSpPr>
        <p:sp>
          <p:nvSpPr>
            <p:cNvPr id="61" name="矩形 60"/>
            <p:cNvSpPr/>
            <p:nvPr/>
          </p:nvSpPr>
          <p:spPr>
            <a:xfrm>
              <a:off x="4475782" y="1060404"/>
              <a:ext cx="3768139" cy="308920"/>
            </a:xfrm>
            <a:prstGeom prst="rect">
              <a:avLst/>
            </a:prstGeom>
            <a:ln w="15875">
              <a:noFill/>
            </a:ln>
          </p:spPr>
          <p:txBody>
            <a:bodyPr wrap="square" lIns="68580" tIns="34290" rIns="68580" bIns="34290">
              <a:spAutoFit/>
            </a:bodyPr>
            <a:lstStyle/>
            <a:p>
              <a:r>
                <a:rPr lang="zh-CN" altLang="en-US" sz="3200" b="1" dirty="0">
                  <a:solidFill>
                    <a:srgbClr val="7030A0"/>
                  </a:solidFill>
                  <a:latin typeface="微软雅黑" panose="020B0503020204020204" charset="-122"/>
                  <a:ea typeface="微软雅黑" panose="020B0503020204020204" charset="-122"/>
                </a:rPr>
                <a:t>状语，写作背景 </a:t>
              </a:r>
              <a:endParaRPr lang="zh-CN" altLang="en-US" sz="32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619760" y="3337560"/>
            <a:ext cx="11091545" cy="1266825"/>
            <a:chOff x="4226697" y="1647579"/>
            <a:chExt cx="4065813" cy="1572253"/>
          </a:xfrm>
        </p:grpSpPr>
        <p:sp>
          <p:nvSpPr>
            <p:cNvPr id="64" name="矩形 63"/>
            <p:cNvSpPr/>
            <p:nvPr/>
          </p:nvSpPr>
          <p:spPr>
            <a:xfrm>
              <a:off x="4495316" y="2136066"/>
              <a:ext cx="3620289" cy="695889"/>
            </a:xfrm>
            <a:prstGeom prst="rect">
              <a:avLst/>
            </a:prstGeom>
            <a:ln w="15875">
              <a:noFill/>
            </a:ln>
          </p:spPr>
          <p:txBody>
            <a:bodyPr wrap="square" lIns="68580" tIns="34290" rIns="68580" bIns="34290">
              <a:spAutoFit/>
            </a:bodyPr>
            <a:lstStyle/>
            <a:p>
              <a:r>
                <a:rPr lang="zh-CN" altLang="en-US" sz="3200" b="1" dirty="0">
                  <a:solidFill>
                    <a:sysClr val="windowText" lastClr="000000">
                      <a:lumMod val="75000"/>
                      <a:lumOff val="25000"/>
                    </a:sysClr>
                  </a:solidFill>
                  <a:latin typeface="微软雅黑" panose="020B0503020204020204" charset="-122"/>
                  <a:ea typeface="微软雅黑" panose="020B0503020204020204" charset="-122"/>
                </a:rPr>
                <a:t>I</a:t>
              </a:r>
              <a:r>
                <a:rPr lang="en-US" altLang="zh-CN" sz="3200" b="1" dirty="0">
                  <a:solidFill>
                    <a:sysClr val="windowText" lastClr="000000">
                      <a:lumMod val="75000"/>
                      <a:lumOff val="25000"/>
                    </a:sysClr>
                  </a:solidFill>
                  <a:latin typeface="微软雅黑" panose="020B0503020204020204" charset="-122"/>
                  <a:ea typeface="微软雅黑" panose="020B0503020204020204" charset="-122"/>
                </a:rPr>
                <a:t>'</a:t>
              </a:r>
              <a:r>
                <a:rPr lang="zh-CN" altLang="en-US" sz="3200" b="1" dirty="0">
                  <a:solidFill>
                    <a:sysClr val="windowText" lastClr="000000">
                      <a:lumMod val="75000"/>
                      <a:lumOff val="25000"/>
                    </a:sysClr>
                  </a:solidFill>
                  <a:latin typeface="微软雅黑" panose="020B0503020204020204" charset="-122"/>
                  <a:ea typeface="微软雅黑" panose="020B0503020204020204" charset="-122"/>
                </a:rPr>
                <a:t>m writing for </a:t>
              </a:r>
              <a:r>
                <a:rPr lang="en-US" altLang="zh-CN" sz="3200" b="1" dirty="0">
                  <a:solidFill>
                    <a:sysClr val="windowText" lastClr="000000">
                      <a:lumMod val="75000"/>
                      <a:lumOff val="25000"/>
                    </a:sysClr>
                  </a:solidFill>
                  <a:latin typeface="微软雅黑" panose="020B0503020204020204" charset="-122"/>
                  <a:ea typeface="微软雅黑" panose="020B0503020204020204" charset="-122"/>
                </a:rPr>
                <a:t>/ to... </a:t>
              </a:r>
              <a:r>
                <a:rPr lang="zh-CN" altLang="en-US" sz="3200" b="1" u="sng" dirty="0">
                  <a:solidFill>
                    <a:sysClr val="windowText" lastClr="000000">
                      <a:lumMod val="75000"/>
                      <a:lumOff val="25000"/>
                    </a:sysClr>
                  </a:solidFill>
                  <a:latin typeface="微软雅黑" panose="020B0503020204020204" charset="-122"/>
                  <a:ea typeface="微软雅黑" panose="020B0503020204020204" charset="-122"/>
                </a:rPr>
                <a:t>写作体裁</a:t>
              </a:r>
              <a:r>
                <a:rPr lang="en-US" altLang="zh-CN" sz="3200" b="1" u="sng" dirty="0">
                  <a:solidFill>
                    <a:sysClr val="windowText" lastClr="000000">
                      <a:lumMod val="75000"/>
                      <a:lumOff val="25000"/>
                    </a:sysClr>
                  </a:solidFill>
                  <a:latin typeface="微软雅黑" panose="020B0503020204020204" charset="-122"/>
                  <a:ea typeface="微软雅黑" panose="020B0503020204020204" charset="-122"/>
                </a:rPr>
                <a:t> </a:t>
              </a:r>
              <a:endParaRPr lang="en-US" altLang="zh-CN" sz="3200" b="1" u="sng" dirty="0">
                <a:solidFill>
                  <a:sysClr val="windowText" lastClr="000000">
                    <a:lumMod val="75000"/>
                    <a:lumOff val="25000"/>
                  </a:sysClr>
                </a:solidFill>
                <a:latin typeface="微软雅黑" panose="020B0503020204020204" charset="-122"/>
                <a:ea typeface="微软雅黑" panose="020B0503020204020204" charset="-122"/>
              </a:endParaRPr>
            </a:p>
          </p:txBody>
        </p:sp>
        <p:sp>
          <p:nvSpPr>
            <p:cNvPr id="65" name="平行四边形 64"/>
            <p:cNvSpPr/>
            <p:nvPr/>
          </p:nvSpPr>
          <p:spPr>
            <a:xfrm>
              <a:off x="4226697" y="1647579"/>
              <a:ext cx="4065813" cy="157225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527050" y="4980940"/>
            <a:ext cx="11209655" cy="1319256"/>
            <a:chOff x="4254577" y="2486890"/>
            <a:chExt cx="3917157" cy="540045"/>
          </a:xfrm>
        </p:grpSpPr>
        <p:sp>
          <p:nvSpPr>
            <p:cNvPr id="67" name="矩形 66"/>
            <p:cNvSpPr/>
            <p:nvPr/>
          </p:nvSpPr>
          <p:spPr>
            <a:xfrm>
              <a:off x="4462170" y="2541366"/>
              <a:ext cx="3709564" cy="431242"/>
            </a:xfrm>
            <a:prstGeom prst="rect">
              <a:avLst/>
            </a:prstGeom>
            <a:ln w="15875">
              <a:noFill/>
            </a:ln>
          </p:spPr>
          <p:txBody>
            <a:bodyPr wrap="square" lIns="68580" tIns="34290" rIns="68580" bIns="34290">
              <a:spAutoFit/>
            </a:bodyPr>
            <a:lstStyle/>
            <a:p>
              <a:r>
                <a:rPr sz="3200" b="1" dirty="0">
                  <a:solidFill>
                    <a:sysClr val="windowText" lastClr="000000">
                      <a:lumMod val="75000"/>
                      <a:lumOff val="25000"/>
                    </a:sysClr>
                  </a:solidFill>
                  <a:latin typeface="微软雅黑" panose="020B0503020204020204" charset="-122"/>
                  <a:ea typeface="微软雅黑" panose="020B0503020204020204" charset="-122"/>
                </a:rPr>
                <a:t>with the purpose of </a:t>
              </a:r>
              <a:r>
                <a:rPr lang="en-US" sz="3200" b="1" dirty="0">
                  <a:solidFill>
                    <a:sysClr val="windowText" lastClr="000000">
                      <a:lumMod val="75000"/>
                      <a:lumOff val="25000"/>
                    </a:sysClr>
                  </a:solidFill>
                  <a:latin typeface="微软雅黑" panose="020B0503020204020204" charset="-122"/>
                  <a:ea typeface="微软雅黑" panose="020B0503020204020204" charset="-122"/>
                </a:rPr>
                <a:t>...</a:t>
              </a:r>
              <a:r>
                <a:rPr lang="en-US" sz="3200" b="1" dirty="0">
                  <a:solidFill>
                    <a:srgbClr val="C00000"/>
                  </a:solidFill>
                  <a:latin typeface="微软雅黑" panose="020B0503020204020204" charset="-122"/>
                  <a:ea typeface="微软雅黑" panose="020B0503020204020204" charset="-122"/>
                </a:rPr>
                <a:t>/</a:t>
              </a:r>
              <a:r>
                <a:rPr sz="3200" b="1" dirty="0">
                  <a:solidFill>
                    <a:srgbClr val="C00000"/>
                  </a:solidFill>
                  <a:latin typeface="微软雅黑" panose="020B0503020204020204" charset="-122"/>
                  <a:ea typeface="微软雅黑" panose="020B0503020204020204" charset="-122"/>
                </a:rPr>
                <a:t>for </a:t>
              </a:r>
              <a:r>
                <a:rPr lang="en-US" sz="3200" b="1" dirty="0">
                  <a:solidFill>
                    <a:srgbClr val="C00000"/>
                  </a:solidFill>
                  <a:latin typeface="微软雅黑" panose="020B0503020204020204" charset="-122"/>
                  <a:ea typeface="微软雅黑" panose="020B0503020204020204" charset="-122"/>
                </a:rPr>
                <a:t>...</a:t>
              </a:r>
              <a:r>
                <a:rPr lang="en-US" sz="3200" b="1" dirty="0">
                  <a:solidFill>
                    <a:srgbClr val="7030A0"/>
                  </a:solidFill>
                  <a:latin typeface="微软雅黑" panose="020B0503020204020204" charset="-122"/>
                  <a:ea typeface="微软雅黑" panose="020B0503020204020204" charset="-122"/>
                </a:rPr>
                <a:t>/</a:t>
              </a:r>
              <a:r>
                <a:rPr sz="3200" b="1" dirty="0">
                  <a:solidFill>
                    <a:srgbClr val="7030A0"/>
                  </a:solidFill>
                  <a:latin typeface="微软雅黑" panose="020B0503020204020204" charset="-122"/>
                  <a:ea typeface="微软雅黑" panose="020B0503020204020204" charset="-122"/>
                </a:rPr>
                <a:t>to </a:t>
              </a:r>
              <a:r>
                <a:rPr lang="en-US" sz="3200" b="1" dirty="0">
                  <a:solidFill>
                    <a:srgbClr val="7030A0"/>
                  </a:solidFill>
                  <a:latin typeface="微软雅黑" panose="020B0503020204020204" charset="-122"/>
                  <a:ea typeface="微软雅黑" panose="020B0503020204020204" charset="-122"/>
                </a:rPr>
                <a:t>... </a:t>
              </a:r>
              <a:endParaRPr lang="en-US" sz="3200" b="1" dirty="0">
                <a:solidFill>
                  <a:srgbClr val="7030A0"/>
                </a:solidFill>
                <a:latin typeface="微软雅黑" panose="020B0503020204020204" charset="-122"/>
                <a:ea typeface="微软雅黑" panose="020B0503020204020204" charset="-122"/>
              </a:endParaRPr>
            </a:p>
            <a:p>
              <a:r>
                <a:rPr lang="en-US" sz="3200" b="1" dirty="0">
                  <a:solidFill>
                    <a:srgbClr val="7030A0"/>
                  </a:solidFill>
                  <a:latin typeface="微软雅黑" panose="020B0503020204020204" charset="-122"/>
                  <a:ea typeface="微软雅黑" panose="020B0503020204020204" charset="-122"/>
                </a:rPr>
                <a:t>                           </a:t>
              </a:r>
              <a:r>
                <a:rPr lang="zh-CN" altLang="en-US" sz="3200" b="1" dirty="0">
                  <a:solidFill>
                    <a:srgbClr val="7030A0"/>
                  </a:solidFill>
                  <a:latin typeface="微软雅黑" panose="020B0503020204020204" charset="-122"/>
                  <a:ea typeface="微软雅黑" panose="020B0503020204020204" charset="-122"/>
                </a:rPr>
                <a:t>原因、目的、补充信息</a:t>
              </a:r>
              <a:endParaRPr lang="zh-CN" altLang="en-US" sz="3200" b="1" dirty="0">
                <a:solidFill>
                  <a:srgbClr val="7030A0"/>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50215" y="937895"/>
            <a:ext cx="10778490" cy="706755"/>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endParaRPr lang="zh-CN" altLang="en-US" sz="2000" b="1">
              <a:solidFill>
                <a:srgbClr val="C00000"/>
              </a:solidFill>
            </a:endParaRPr>
          </a:p>
          <a:p>
            <a:r>
              <a:rPr lang="zh-CN" altLang="en-US" sz="2000" b="1">
                <a:solidFill>
                  <a:srgbClr val="FF0000"/>
                </a:solidFill>
              </a:rPr>
              <a:t> </a:t>
            </a:r>
            <a:r>
              <a:rPr lang="en-US" altLang="zh-CN" sz="2000" b="1">
                <a:solidFill>
                  <a:srgbClr val="FF0000"/>
                </a:solidFill>
              </a:rPr>
              <a:t>                        </a:t>
            </a:r>
            <a:r>
              <a:rPr lang="zh-CN" altLang="en-US" sz="2000" b="1">
                <a:solidFill>
                  <a:srgbClr val="002060"/>
                </a:solidFill>
              </a:rPr>
              <a:t>写信目的</a:t>
            </a:r>
            <a:r>
              <a:rPr lang="en-US" altLang="zh-CN" sz="2000" b="1">
                <a:solidFill>
                  <a:srgbClr val="002060"/>
                </a:solidFill>
              </a:rPr>
              <a:t>/</a:t>
            </a:r>
            <a:r>
              <a:rPr lang="zh-CN" altLang="en-US" sz="2000" b="1">
                <a:solidFill>
                  <a:srgbClr val="002060"/>
                </a:solidFill>
              </a:rPr>
              <a:t>背景信息</a:t>
            </a:r>
            <a:r>
              <a:rPr lang="zh-CN" altLang="en-US" sz="2000">
                <a:solidFill>
                  <a:srgbClr val="002060"/>
                </a:solidFill>
              </a:rPr>
              <a:t>（角色代入，第一层级信息，第一段</a:t>
            </a:r>
            <a:r>
              <a:rPr lang="zh-CN" altLang="en-US" sz="2000" b="1">
                <a:solidFill>
                  <a:srgbClr val="C00000"/>
                </a:solidFill>
              </a:rPr>
              <a:t>两行</a:t>
            </a:r>
            <a:r>
              <a:rPr lang="zh-CN" altLang="en-US" sz="2000">
                <a:solidFill>
                  <a:srgbClr val="002060"/>
                </a:solidFill>
              </a:rPr>
              <a:t>）</a:t>
            </a:r>
            <a:endParaRPr lang="zh-CN" altLang="en-US"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1+#ppt_w/2"/>
                                          </p:val>
                                        </p:tav>
                                        <p:tav tm="100000">
                                          <p:val>
                                            <p:strVal val="#ppt_x"/>
                                          </p:val>
                                        </p:tav>
                                      </p:tavLst>
                                    </p:anim>
                                    <p:anim calcmode="lin" valueType="num">
                                      <p:cBhvr additive="base">
                                        <p:cTn id="12" dur="500" fill="hold"/>
                                        <p:tgtEl>
                                          <p:spTgt spid="6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48"/>
                                        </p:tgtEl>
                                        <p:attrNameLst>
                                          <p:attrName>style.visibility</p:attrName>
                                        </p:attrNameLst>
                                      </p:cBhvr>
                                      <p:to>
                                        <p:strVal val="visible"/>
                                      </p:to>
                                    </p:set>
                                    <p:anim calcmode="lin" valueType="num">
                                      <p:cBhvr additive="base">
                                        <p:cTn id="16" dur="500" fill="hold"/>
                                        <p:tgtEl>
                                          <p:spTgt spid="48"/>
                                        </p:tgtEl>
                                        <p:attrNameLst>
                                          <p:attrName>ppt_x</p:attrName>
                                        </p:attrNameLst>
                                      </p:cBhvr>
                                      <p:tavLst>
                                        <p:tav tm="0">
                                          <p:val>
                                            <p:strVal val="0-#ppt_w/2"/>
                                          </p:val>
                                        </p:tav>
                                        <p:tav tm="100000">
                                          <p:val>
                                            <p:strVal val="#ppt_x"/>
                                          </p:val>
                                        </p:tav>
                                      </p:tavLst>
                                    </p:anim>
                                    <p:anim calcmode="lin" valueType="num">
                                      <p:cBhvr additive="base">
                                        <p:cTn id="17" dur="500" fill="hold"/>
                                        <p:tgtEl>
                                          <p:spTgt spid="48"/>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63"/>
                                        </p:tgtEl>
                                        <p:attrNameLst>
                                          <p:attrName>style.visibility</p:attrName>
                                        </p:attrNameLst>
                                      </p:cBhvr>
                                      <p:to>
                                        <p:strVal val="visible"/>
                                      </p:to>
                                    </p:set>
                                    <p:anim calcmode="lin" valueType="num">
                                      <p:cBhvr additive="base">
                                        <p:cTn id="20" dur="500" fill="hold"/>
                                        <p:tgtEl>
                                          <p:spTgt spid="63"/>
                                        </p:tgtEl>
                                        <p:attrNameLst>
                                          <p:attrName>ppt_x</p:attrName>
                                        </p:attrNameLst>
                                      </p:cBhvr>
                                      <p:tavLst>
                                        <p:tav tm="0">
                                          <p:val>
                                            <p:strVal val="1+#ppt_w/2"/>
                                          </p:val>
                                        </p:tav>
                                        <p:tav tm="100000">
                                          <p:val>
                                            <p:strVal val="#ppt_x"/>
                                          </p:val>
                                        </p:tav>
                                      </p:tavLst>
                                    </p:anim>
                                    <p:anim calcmode="lin" valueType="num">
                                      <p:cBhvr additive="base">
                                        <p:cTn id="21" dur="500" fill="hold"/>
                                        <p:tgtEl>
                                          <p:spTgt spid="63"/>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nodeType="after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fill="hold"/>
                                        <p:tgtEl>
                                          <p:spTgt spid="51"/>
                                        </p:tgtEl>
                                        <p:attrNameLst>
                                          <p:attrName>ppt_x</p:attrName>
                                        </p:attrNameLst>
                                      </p:cBhvr>
                                      <p:tavLst>
                                        <p:tav tm="0">
                                          <p:val>
                                            <p:strVal val="0-#ppt_w/2"/>
                                          </p:val>
                                        </p:tav>
                                        <p:tav tm="100000">
                                          <p:val>
                                            <p:strVal val="#ppt_x"/>
                                          </p:val>
                                        </p:tav>
                                      </p:tavLst>
                                    </p:anim>
                                    <p:anim calcmode="lin" valueType="num">
                                      <p:cBhvr additive="base">
                                        <p:cTn id="26" dur="500" fill="hold"/>
                                        <p:tgtEl>
                                          <p:spTgt spid="51"/>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additive="base">
                                        <p:cTn id="29" dur="500" fill="hold"/>
                                        <p:tgtEl>
                                          <p:spTgt spid="66"/>
                                        </p:tgtEl>
                                        <p:attrNameLst>
                                          <p:attrName>ppt_x</p:attrName>
                                        </p:attrNameLst>
                                      </p:cBhvr>
                                      <p:tavLst>
                                        <p:tav tm="0">
                                          <p:val>
                                            <p:strVal val="1+#ppt_w/2"/>
                                          </p:val>
                                        </p:tav>
                                        <p:tav tm="100000">
                                          <p:val>
                                            <p:strVal val="#ppt_x"/>
                                          </p:val>
                                        </p:tav>
                                      </p:tavLst>
                                    </p:anim>
                                    <p:anim calcmode="lin" valueType="num">
                                      <p:cBhvr additive="base">
                                        <p:cTn id="30" dur="500" fill="hold"/>
                                        <p:tgtEl>
                                          <p:spTgt spid="66"/>
                                        </p:tgtEl>
                                        <p:attrNameLst>
                                          <p:attrName>ppt_y</p:attrName>
                                        </p:attrNameLst>
                                      </p:cBhvr>
                                      <p:tavLst>
                                        <p:tav tm="0">
                                          <p:val>
                                            <p:strVal val="#ppt_y"/>
                                          </p:val>
                                        </p:tav>
                                        <p:tav tm="100000">
                                          <p:val>
                                            <p:strVal val="#ppt_y"/>
                                          </p:val>
                                        </p:tav>
                                      </p:tavLst>
                                    </p:anim>
                                  </p:childTnLst>
                                </p:cTn>
                              </p:par>
                              <p:par>
                                <p:cTn id="31" presetID="16" presetClass="entr" presetSubtype="21"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barn(inVertical)">
                                      <p:cBhvr>
                                        <p:cTn id="3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152178" y="14793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192183" y="3250491"/>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192183" y="5003899"/>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527049" y="1618615"/>
            <a:ext cx="11184254" cy="1576070"/>
            <a:chOff x="4200115" y="884281"/>
            <a:chExt cx="4076672" cy="692009"/>
          </a:xfrm>
        </p:grpSpPr>
        <p:sp>
          <p:nvSpPr>
            <p:cNvPr id="61" name="矩形 60"/>
            <p:cNvSpPr/>
            <p:nvPr/>
          </p:nvSpPr>
          <p:spPr>
            <a:xfrm>
              <a:off x="4416760" y="945062"/>
              <a:ext cx="3768139" cy="570447"/>
            </a:xfrm>
            <a:prstGeom prst="rect">
              <a:avLst/>
            </a:prstGeom>
            <a:ln w="15875">
              <a:noFill/>
            </a:ln>
          </p:spPr>
          <p:txBody>
            <a:bodyPr wrap="square" lIns="68580" tIns="34290" rIns="68580" bIns="34290">
              <a:spAutoFit/>
            </a:bodyPr>
            <a:lstStyle/>
            <a:p>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①</a:t>
              </a:r>
              <a:r>
                <a:rPr lang="zh-CN" altLang="en-US" sz="2000" b="1" u="sng" dirty="0">
                  <a:solidFill>
                    <a:sysClr val="windowText" lastClr="000000">
                      <a:lumMod val="75000"/>
                      <a:lumOff val="25000"/>
                    </a:sysClr>
                  </a:solidFill>
                  <a:latin typeface="微软雅黑" panose="020B0503020204020204" charset="-122"/>
                  <a:ea typeface="微软雅黑" panose="020B0503020204020204" charset="-122"/>
                </a:rPr>
                <a:t>Learning</a:t>
              </a:r>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 you are recruiting volunteers to greet foreign students,</a:t>
              </a:r>
              <a:endParaRPr lang="zh-CN" altLang="en-US" sz="2000" b="1" dirty="0">
                <a:solidFill>
                  <a:sysClr val="windowText" lastClr="000000">
                    <a:lumMod val="75000"/>
                    <a:lumOff val="25000"/>
                  </a:sysClr>
                </a:solidFill>
                <a:latin typeface="微软雅黑" panose="020B0503020204020204" charset="-122"/>
                <a:ea typeface="微软雅黑" panose="020B0503020204020204" charset="-122"/>
              </a:endParaRPr>
            </a:p>
            <a:p>
              <a:r>
                <a:rPr lang="zh-CN" altLang="en-US" sz="2000" b="1" dirty="0">
                  <a:solidFill>
                    <a:srgbClr val="C00000"/>
                  </a:solidFill>
                  <a:latin typeface="微软雅黑" panose="020B0503020204020204" charset="-122"/>
                  <a:ea typeface="微软雅黑" panose="020B0503020204020204" charset="-122"/>
                </a:rPr>
                <a:t>②</a:t>
              </a:r>
              <a:r>
                <a:rPr lang="zh-CN" altLang="en-US" sz="2000" b="1" u="sng" dirty="0">
                  <a:solidFill>
                    <a:srgbClr val="C00000"/>
                  </a:solidFill>
                  <a:latin typeface="微软雅黑" panose="020B0503020204020204" charset="-122"/>
                  <a:ea typeface="微软雅黑" panose="020B0503020204020204" charset="-122"/>
                </a:rPr>
                <a:t>Hearing</a:t>
              </a:r>
              <a:r>
                <a:rPr lang="zh-CN" altLang="en-US" sz="2000" b="1" dirty="0">
                  <a:solidFill>
                    <a:srgbClr val="C00000"/>
                  </a:solidFill>
                  <a:latin typeface="微软雅黑" panose="020B0503020204020204" charset="-122"/>
                  <a:ea typeface="微软雅黑" panose="020B0503020204020204" charset="-122"/>
                </a:rPr>
                <a:t> your departure, </a:t>
              </a:r>
              <a:endParaRPr lang="zh-CN" altLang="en-US" sz="2000" b="1" dirty="0">
                <a:solidFill>
                  <a:srgbClr val="C00000"/>
                </a:solidFill>
                <a:latin typeface="微软雅黑" panose="020B0503020204020204" charset="-122"/>
                <a:ea typeface="微软雅黑" panose="020B0503020204020204" charset="-122"/>
              </a:endParaRPr>
            </a:p>
            <a:p>
              <a:r>
                <a:rPr lang="zh-CN" altLang="en-US" sz="2000" b="1" dirty="0">
                  <a:solidFill>
                    <a:srgbClr val="7030A0"/>
                  </a:solidFill>
                  <a:latin typeface="微软雅黑" panose="020B0503020204020204" charset="-122"/>
                  <a:ea typeface="微软雅黑" panose="020B0503020204020204" charset="-122"/>
                </a:rPr>
                <a:t>③</a:t>
              </a:r>
              <a:r>
                <a:rPr lang="zh-CN" altLang="en-US" sz="2000" b="1" u="sng" dirty="0">
                  <a:solidFill>
                    <a:srgbClr val="7030A0"/>
                  </a:solidFill>
                  <a:latin typeface="微软雅黑" panose="020B0503020204020204" charset="-122"/>
                  <a:ea typeface="微软雅黑" panose="020B0503020204020204" charset="-122"/>
                </a:rPr>
                <a:t>Hearing</a:t>
              </a:r>
              <a:r>
                <a:rPr lang="zh-CN" altLang="en-US" sz="2000" b="1" dirty="0">
                  <a:solidFill>
                    <a:srgbClr val="7030A0"/>
                  </a:solidFill>
                  <a:latin typeface="微软雅黑" panose="020B0503020204020204" charset="-122"/>
                  <a:ea typeface="微软雅黑" panose="020B0503020204020204" charset="-122"/>
                </a:rPr>
                <a:t> your schedule to stay in China in the coming winter vocation,</a:t>
              </a:r>
              <a:endParaRPr lang="zh-CN" altLang="en-US" sz="2000" b="1" dirty="0">
                <a:solidFill>
                  <a:srgbClr val="7030A0"/>
                </a:solidFill>
                <a:latin typeface="微软雅黑" panose="020B0503020204020204" charset="-122"/>
                <a:ea typeface="微软雅黑" panose="020B0503020204020204" charset="-122"/>
              </a:endParaRPr>
            </a:p>
            <a:p>
              <a:r>
                <a:rPr lang="zh-CN" altLang="en-US" sz="2000" b="1" dirty="0">
                  <a:solidFill>
                    <a:srgbClr val="548F9D"/>
                  </a:solidFill>
                  <a:latin typeface="微软雅黑" panose="020B0503020204020204" charset="-122"/>
                  <a:ea typeface="微软雅黑" panose="020B0503020204020204" charset="-122"/>
                </a:rPr>
                <a:t>④</a:t>
              </a:r>
              <a:r>
                <a:rPr lang="zh-CN" altLang="en-US" sz="2000" b="1" u="sng" dirty="0">
                  <a:solidFill>
                    <a:srgbClr val="548F9D"/>
                  </a:solidFill>
                  <a:latin typeface="微软雅黑" panose="020B0503020204020204" charset="-122"/>
                  <a:ea typeface="微软雅黑" panose="020B0503020204020204" charset="-122"/>
                </a:rPr>
                <a:t>Knowing</a:t>
              </a:r>
              <a:r>
                <a:rPr lang="zh-CN" altLang="en-US" sz="2000" b="1" dirty="0">
                  <a:solidFill>
                    <a:srgbClr val="548F9D"/>
                  </a:solidFill>
                  <a:latin typeface="微软雅黑" panose="020B0503020204020204" charset="-122"/>
                  <a:ea typeface="微软雅黑" panose="020B0503020204020204" charset="-122"/>
                </a:rPr>
                <a:t> that you</a:t>
              </a:r>
              <a:r>
                <a:rPr lang="en-US" altLang="zh-CN" sz="2000" b="1" dirty="0">
                  <a:solidFill>
                    <a:srgbClr val="548F9D"/>
                  </a:solidFill>
                  <a:latin typeface="微软雅黑" panose="020B0503020204020204" charset="-122"/>
                  <a:ea typeface="微软雅黑" panose="020B0503020204020204" charset="-122"/>
                </a:rPr>
                <a:t>'</a:t>
              </a:r>
              <a:r>
                <a:rPr lang="zh-CN" altLang="en-US" sz="2000" b="1" dirty="0">
                  <a:solidFill>
                    <a:srgbClr val="548F9D"/>
                  </a:solidFill>
                  <a:latin typeface="微软雅黑" panose="020B0503020204020204" charset="-122"/>
                  <a:ea typeface="微软雅黑" panose="020B0503020204020204" charset="-122"/>
                </a:rPr>
                <a:t>re really into learning Chinese</a:t>
              </a:r>
              <a:r>
                <a:rPr lang="en-US" altLang="zh-CN" sz="2000" b="1" dirty="0">
                  <a:solidFill>
                    <a:srgbClr val="548F9D"/>
                  </a:solidFill>
                  <a:latin typeface="微软雅黑" panose="020B0503020204020204" charset="-122"/>
                  <a:ea typeface="微软雅黑" panose="020B0503020204020204" charset="-122"/>
                </a:rPr>
                <a:t>/a lover of Chinese culture</a:t>
              </a:r>
              <a:r>
                <a:rPr lang="zh-CN" altLang="en-US" sz="2000" b="1" dirty="0">
                  <a:solidFill>
                    <a:srgbClr val="548F9D"/>
                  </a:solidFill>
                  <a:latin typeface="微软雅黑" panose="020B0503020204020204" charset="-122"/>
                  <a:ea typeface="微软雅黑" panose="020B0503020204020204" charset="-122"/>
                </a:rPr>
                <a:t>, </a:t>
              </a:r>
              <a:r>
                <a:rPr lang="zh-CN" altLang="en-US" sz="2000" b="1" dirty="0">
                  <a:solidFill>
                    <a:srgbClr val="7030A0"/>
                  </a:solidFill>
                  <a:latin typeface="微软雅黑" panose="020B0503020204020204" charset="-122"/>
                  <a:ea typeface="微软雅黑" panose="020B0503020204020204" charset="-122"/>
                </a:rPr>
                <a:t> </a:t>
              </a:r>
              <a:endParaRPr lang="zh-CN" altLang="en-US" sz="20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572135" y="3397250"/>
            <a:ext cx="11091545" cy="1481455"/>
            <a:chOff x="4226697" y="1647579"/>
            <a:chExt cx="4065813" cy="1572253"/>
          </a:xfrm>
        </p:grpSpPr>
        <p:sp>
          <p:nvSpPr>
            <p:cNvPr id="64" name="矩形 63"/>
            <p:cNvSpPr/>
            <p:nvPr/>
          </p:nvSpPr>
          <p:spPr>
            <a:xfrm>
              <a:off x="4495083" y="1744519"/>
              <a:ext cx="3620289" cy="1378838"/>
            </a:xfrm>
            <a:prstGeom prst="rect">
              <a:avLst/>
            </a:prstGeom>
            <a:ln w="15875">
              <a:noFill/>
            </a:ln>
          </p:spPr>
          <p:txBody>
            <a:bodyPr wrap="square" lIns="68580" tIns="34290" rIns="68580" bIns="34290">
              <a:spAutoFit/>
            </a:bodyPr>
            <a:lstStyle/>
            <a:p>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①I</a:t>
              </a:r>
              <a:r>
                <a:rPr lang="en-US" altLang="zh-CN" sz="2000" b="1" dirty="0">
                  <a:solidFill>
                    <a:sysClr val="windowText" lastClr="000000">
                      <a:lumMod val="75000"/>
                      <a:lumOff val="25000"/>
                    </a:sysClr>
                  </a:solidFill>
                  <a:latin typeface="微软雅黑" panose="020B0503020204020204" charset="-122"/>
                  <a:ea typeface="微软雅黑" panose="020B0503020204020204" charset="-122"/>
                </a:rPr>
                <a:t>'</a:t>
              </a:r>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m writing </a:t>
              </a:r>
              <a:r>
                <a:rPr lang="zh-CN" altLang="en-US" sz="2000" b="1" u="sng" dirty="0">
                  <a:solidFill>
                    <a:sysClr val="windowText" lastClr="000000">
                      <a:lumMod val="75000"/>
                      <a:lumOff val="25000"/>
                    </a:sysClr>
                  </a:solidFill>
                  <a:latin typeface="微软雅黑" panose="020B0503020204020204" charset="-122"/>
                  <a:ea typeface="微软雅黑" panose="020B0503020204020204" charset="-122"/>
                </a:rPr>
                <a:t>for the position</a:t>
              </a:r>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a:t>
              </a:r>
              <a:r>
                <a:rPr lang="en-US" altLang="zh-CN" sz="2000" b="1" dirty="0">
                  <a:solidFill>
                    <a:sysClr val="windowText" lastClr="000000">
                      <a:lumMod val="75000"/>
                      <a:lumOff val="25000"/>
                    </a:sysClr>
                  </a:solidFill>
                  <a:latin typeface="微软雅黑" panose="020B0503020204020204" charset="-122"/>
                  <a:ea typeface="微软雅黑" panose="020B0503020204020204" charset="-122"/>
                </a:rPr>
                <a:t>(</a:t>
              </a:r>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申请信</a:t>
              </a:r>
              <a:r>
                <a:rPr lang="en-US" altLang="zh-CN" sz="2000" b="1" dirty="0">
                  <a:solidFill>
                    <a:sysClr val="windowText" lastClr="000000">
                      <a:lumMod val="75000"/>
                      <a:lumOff val="25000"/>
                    </a:sysClr>
                  </a:solidFill>
                  <a:latin typeface="微软雅黑" panose="020B0503020204020204" charset="-122"/>
                  <a:ea typeface="微软雅黑" panose="020B0503020204020204" charset="-122"/>
                </a:rPr>
                <a:t>)</a:t>
              </a:r>
              <a:endParaRPr lang="zh-CN" altLang="en-US" sz="2000" b="1" dirty="0">
                <a:solidFill>
                  <a:sysClr val="windowText" lastClr="000000">
                    <a:lumMod val="75000"/>
                    <a:lumOff val="25000"/>
                  </a:sysClr>
                </a:solidFill>
                <a:latin typeface="微软雅黑" panose="020B0503020204020204" charset="-122"/>
                <a:ea typeface="微软雅黑" panose="020B0503020204020204" charset="-122"/>
              </a:endParaRPr>
            </a:p>
            <a:p>
              <a:r>
                <a:rPr lang="zh-CN" altLang="en-US" sz="2000" b="1" dirty="0">
                  <a:solidFill>
                    <a:srgbClr val="C00000"/>
                  </a:solidFill>
                  <a:latin typeface="微软雅黑" panose="020B0503020204020204" charset="-122"/>
                  <a:ea typeface="微软雅黑" panose="020B0503020204020204" charset="-122"/>
                </a:rPr>
                <a:t>②I</a:t>
              </a:r>
              <a:r>
                <a:rPr lang="en-US" altLang="zh-CN" sz="2000" b="1" dirty="0">
                  <a:solidFill>
                    <a:srgbClr val="C00000"/>
                  </a:solidFill>
                  <a:latin typeface="微软雅黑" panose="020B0503020204020204" charset="-122"/>
                  <a:ea typeface="微软雅黑" panose="020B0503020204020204" charset="-122"/>
                </a:rPr>
                <a:t>'</a:t>
              </a:r>
              <a:r>
                <a:rPr lang="zh-CN" altLang="en-US" sz="2000" b="1" dirty="0">
                  <a:solidFill>
                    <a:srgbClr val="C00000"/>
                  </a:solidFill>
                  <a:latin typeface="微软雅黑" panose="020B0503020204020204" charset="-122"/>
                  <a:ea typeface="微软雅黑" panose="020B0503020204020204" charset="-122"/>
                </a:rPr>
                <a:t>m writing </a:t>
              </a:r>
              <a:r>
                <a:rPr lang="zh-CN" altLang="en-US" sz="2000" b="1" u="sng" dirty="0">
                  <a:solidFill>
                    <a:srgbClr val="C00000"/>
                  </a:solidFill>
                  <a:latin typeface="微软雅黑" panose="020B0503020204020204" charset="-122"/>
                  <a:ea typeface="微软雅黑" panose="020B0503020204020204" charset="-122"/>
                </a:rPr>
                <a:t>to express my sincere gratitude</a:t>
              </a:r>
              <a:r>
                <a:rPr lang="zh-CN" altLang="en-US" sz="2000" b="1" dirty="0">
                  <a:solidFill>
                    <a:srgbClr val="C00000"/>
                  </a:solidFill>
                  <a:latin typeface="微软雅黑" panose="020B0503020204020204" charset="-122"/>
                  <a:ea typeface="微软雅黑" panose="020B0503020204020204" charset="-122"/>
                </a:rPr>
                <a:t>（感谢信）</a:t>
              </a:r>
              <a:endParaRPr lang="zh-CN" altLang="en-US" sz="2000" b="1" dirty="0">
                <a:solidFill>
                  <a:srgbClr val="C00000"/>
                </a:solidFill>
                <a:latin typeface="微软雅黑" panose="020B0503020204020204" charset="-122"/>
                <a:ea typeface="微软雅黑" panose="020B0503020204020204" charset="-122"/>
              </a:endParaRPr>
            </a:p>
            <a:p>
              <a:r>
                <a:rPr lang="zh-CN" altLang="en-US" sz="2000" b="1" dirty="0">
                  <a:solidFill>
                    <a:srgbClr val="7030A0"/>
                  </a:solidFill>
                  <a:latin typeface="微软雅黑" panose="020B0503020204020204" charset="-122"/>
                  <a:ea typeface="微软雅黑" panose="020B0503020204020204" charset="-122"/>
                </a:rPr>
                <a:t>③I</a:t>
              </a:r>
              <a:r>
                <a:rPr lang="en-US" altLang="zh-CN" sz="2000" b="1" dirty="0">
                  <a:solidFill>
                    <a:srgbClr val="7030A0"/>
                  </a:solidFill>
                  <a:latin typeface="微软雅黑" panose="020B0503020204020204" charset="-122"/>
                  <a:ea typeface="微软雅黑" panose="020B0503020204020204" charset="-122"/>
                </a:rPr>
                <a:t>'</a:t>
              </a:r>
              <a:r>
                <a:rPr lang="zh-CN" altLang="en-US" sz="2000" b="1" dirty="0">
                  <a:solidFill>
                    <a:srgbClr val="7030A0"/>
                  </a:solidFill>
                  <a:latin typeface="微软雅黑" panose="020B0503020204020204" charset="-122"/>
                  <a:ea typeface="微软雅黑" panose="020B0503020204020204" charset="-122"/>
                </a:rPr>
                <a:t>m writing </a:t>
              </a:r>
              <a:r>
                <a:rPr lang="zh-CN" altLang="en-US" sz="2000" b="1" u="sng" dirty="0">
                  <a:solidFill>
                    <a:srgbClr val="7030A0"/>
                  </a:solidFill>
                  <a:latin typeface="微软雅黑" panose="020B0503020204020204" charset="-122"/>
                  <a:ea typeface="微软雅黑" panose="020B0503020204020204" charset="-122"/>
                </a:rPr>
                <a:t>to extend my sincere invitation to you</a:t>
              </a:r>
              <a:r>
                <a:rPr lang="zh-CN" altLang="en-US" sz="2000" b="1" dirty="0">
                  <a:solidFill>
                    <a:srgbClr val="7030A0"/>
                  </a:solidFill>
                  <a:latin typeface="微软雅黑" panose="020B0503020204020204" charset="-122"/>
                  <a:ea typeface="微软雅黑" panose="020B0503020204020204" charset="-122"/>
                </a:rPr>
                <a:t>（邀请信）</a:t>
              </a:r>
              <a:endParaRPr lang="zh-CN" altLang="en-US" sz="2000" b="1" dirty="0">
                <a:solidFill>
                  <a:srgbClr val="7030A0"/>
                </a:solidFill>
                <a:latin typeface="微软雅黑" panose="020B0503020204020204" charset="-122"/>
                <a:ea typeface="微软雅黑" panose="020B0503020204020204" charset="-122"/>
              </a:endParaRPr>
            </a:p>
            <a:p>
              <a:r>
                <a:rPr lang="zh-CN" altLang="en-US" sz="2000" b="1" dirty="0">
                  <a:solidFill>
                    <a:srgbClr val="548F9D"/>
                  </a:solidFill>
                  <a:latin typeface="微软雅黑" panose="020B0503020204020204" charset="-122"/>
                  <a:ea typeface="微软雅黑" panose="020B0503020204020204" charset="-122"/>
                </a:rPr>
                <a:t>④I</a:t>
              </a:r>
              <a:r>
                <a:rPr lang="en-US" altLang="zh-CN" sz="2000" b="1" dirty="0">
                  <a:solidFill>
                    <a:srgbClr val="548F9D"/>
                  </a:solidFill>
                  <a:latin typeface="微软雅黑" panose="020B0503020204020204" charset="-122"/>
                  <a:ea typeface="微软雅黑" panose="020B0503020204020204" charset="-122"/>
                </a:rPr>
                <a:t>'</a:t>
              </a:r>
              <a:r>
                <a:rPr lang="zh-CN" altLang="en-US" sz="2000" b="1" dirty="0">
                  <a:solidFill>
                    <a:srgbClr val="548F9D"/>
                  </a:solidFill>
                  <a:latin typeface="微软雅黑" panose="020B0503020204020204" charset="-122"/>
                  <a:ea typeface="微软雅黑" panose="020B0503020204020204" charset="-122"/>
                </a:rPr>
                <a:t>m writing </a:t>
              </a:r>
              <a:r>
                <a:rPr lang="zh-CN" altLang="en-US" sz="2000" b="1" u="sng" dirty="0">
                  <a:solidFill>
                    <a:srgbClr val="548F9D"/>
                  </a:solidFill>
                  <a:latin typeface="微软雅黑" panose="020B0503020204020204" charset="-122"/>
                  <a:ea typeface="微软雅黑" panose="020B0503020204020204" charset="-122"/>
                </a:rPr>
                <a:t>to invite you</a:t>
              </a:r>
              <a:r>
                <a:rPr lang="zh-CN" altLang="en-US" sz="2000" b="1" dirty="0">
                  <a:solidFill>
                    <a:srgbClr val="548F9D"/>
                  </a:solidFill>
                  <a:latin typeface="微软雅黑" panose="020B0503020204020204" charset="-122"/>
                  <a:ea typeface="微软雅黑" panose="020B0503020204020204" charset="-122"/>
                </a:rPr>
                <a:t> to join in a Chinese </a:t>
              </a:r>
              <a:r>
                <a:rPr lang="en-US" altLang="zh-CN" sz="2000" b="1" dirty="0">
                  <a:solidFill>
                    <a:srgbClr val="548F9D"/>
                  </a:solidFill>
                  <a:latin typeface="微软雅黑" panose="020B0503020204020204" charset="-122"/>
                  <a:ea typeface="微软雅黑" panose="020B0503020204020204" charset="-122"/>
                </a:rPr>
                <a:t>S</a:t>
              </a:r>
              <a:r>
                <a:rPr lang="zh-CN" altLang="en-US" sz="2000" b="1" dirty="0">
                  <a:solidFill>
                    <a:srgbClr val="548F9D"/>
                  </a:solidFill>
                  <a:latin typeface="微软雅黑" panose="020B0503020204020204" charset="-122"/>
                  <a:ea typeface="微软雅黑" panose="020B0503020204020204" charset="-122"/>
                </a:rPr>
                <a:t>peech </a:t>
              </a:r>
              <a:r>
                <a:rPr lang="en-US" altLang="zh-CN" sz="2000" b="1" dirty="0">
                  <a:solidFill>
                    <a:srgbClr val="548F9D"/>
                  </a:solidFill>
                  <a:latin typeface="微软雅黑" panose="020B0503020204020204" charset="-122"/>
                  <a:ea typeface="微软雅黑" panose="020B0503020204020204" charset="-122"/>
                </a:rPr>
                <a:t>C</a:t>
              </a:r>
              <a:r>
                <a:rPr lang="zh-CN" altLang="en-US" sz="2000" b="1" dirty="0">
                  <a:solidFill>
                    <a:srgbClr val="548F9D"/>
                  </a:solidFill>
                  <a:latin typeface="微软雅黑" panose="020B0503020204020204" charset="-122"/>
                  <a:ea typeface="微软雅黑" panose="020B0503020204020204" charset="-122"/>
                </a:rPr>
                <a:t>ontest </a:t>
              </a:r>
              <a:r>
                <a:rPr lang="en-US" altLang="zh-CN" sz="2000" b="1" dirty="0">
                  <a:solidFill>
                    <a:srgbClr val="548F9D"/>
                  </a:solidFill>
                  <a:latin typeface="微软雅黑" panose="020B0503020204020204" charset="-122"/>
                  <a:ea typeface="微软雅黑" panose="020B0503020204020204" charset="-122"/>
                </a:rPr>
                <a:t>(</a:t>
              </a:r>
              <a:r>
                <a:rPr lang="zh-CN" altLang="en-US" sz="2000" b="1" dirty="0">
                  <a:solidFill>
                    <a:srgbClr val="548F9D"/>
                  </a:solidFill>
                  <a:latin typeface="微软雅黑" panose="020B0503020204020204" charset="-122"/>
                  <a:ea typeface="微软雅黑" panose="020B0503020204020204" charset="-122"/>
                </a:rPr>
                <a:t>邀请告知信</a:t>
              </a:r>
              <a:r>
                <a:rPr lang="en-US" altLang="zh-CN" sz="2000" b="1" dirty="0">
                  <a:solidFill>
                    <a:srgbClr val="548F9D"/>
                  </a:solidFill>
                  <a:latin typeface="微软雅黑" panose="020B0503020204020204" charset="-122"/>
                  <a:ea typeface="微软雅黑" panose="020B0503020204020204" charset="-122"/>
                </a:rPr>
                <a:t>)</a:t>
              </a:r>
              <a:endParaRPr lang="en-US" altLang="zh-CN" sz="2000" b="1" dirty="0">
                <a:solidFill>
                  <a:srgbClr val="548F9D"/>
                </a:solidFill>
                <a:latin typeface="微软雅黑" panose="020B0503020204020204" charset="-122"/>
                <a:ea typeface="微软雅黑" panose="020B0503020204020204" charset="-122"/>
              </a:endParaRPr>
            </a:p>
          </p:txBody>
        </p:sp>
        <p:sp>
          <p:nvSpPr>
            <p:cNvPr id="65" name="平行四边形 64"/>
            <p:cNvSpPr/>
            <p:nvPr/>
          </p:nvSpPr>
          <p:spPr>
            <a:xfrm>
              <a:off x="4226697" y="1647579"/>
              <a:ext cx="4065813" cy="157225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527050" y="5081270"/>
            <a:ext cx="11194414" cy="1457960"/>
            <a:chOff x="4254577" y="2486890"/>
            <a:chExt cx="3911831" cy="540045"/>
          </a:xfrm>
        </p:grpSpPr>
        <p:sp>
          <p:nvSpPr>
            <p:cNvPr id="67" name="矩形 66"/>
            <p:cNvSpPr/>
            <p:nvPr/>
          </p:nvSpPr>
          <p:spPr>
            <a:xfrm>
              <a:off x="4456844" y="2522876"/>
              <a:ext cx="3709564" cy="481242"/>
            </a:xfrm>
            <a:prstGeom prst="rect">
              <a:avLst/>
            </a:prstGeom>
            <a:ln w="15875">
              <a:noFill/>
            </a:ln>
          </p:spPr>
          <p:txBody>
            <a:bodyPr wrap="square" lIns="68580" tIns="34290" rIns="68580" bIns="34290">
              <a:spAutoFit/>
            </a:bodyPr>
            <a:lstStyle/>
            <a:p>
              <a:r>
                <a:rPr sz="2000" b="1" dirty="0">
                  <a:solidFill>
                    <a:sysClr val="windowText" lastClr="000000">
                      <a:lumMod val="75000"/>
                      <a:lumOff val="25000"/>
                    </a:sysClr>
                  </a:solidFill>
                  <a:latin typeface="微软雅黑" panose="020B0503020204020204" charset="-122"/>
                  <a:ea typeface="微软雅黑" panose="020B0503020204020204" charset="-122"/>
                </a:rPr>
                <a:t>①with the purpose of improving my English level and accumulating experience.</a:t>
              </a:r>
              <a:endParaRPr sz="2000" b="1" dirty="0">
                <a:solidFill>
                  <a:sysClr val="windowText" lastClr="000000">
                    <a:lumMod val="75000"/>
                    <a:lumOff val="25000"/>
                  </a:sysClr>
                </a:solidFill>
                <a:latin typeface="微软雅黑" panose="020B0503020204020204" charset="-122"/>
                <a:ea typeface="微软雅黑" panose="020B0503020204020204" charset="-122"/>
              </a:endParaRPr>
            </a:p>
            <a:p>
              <a:r>
                <a:rPr sz="2000" b="1" dirty="0">
                  <a:solidFill>
                    <a:srgbClr val="C00000"/>
                  </a:solidFill>
                  <a:latin typeface="微软雅黑" panose="020B0503020204020204" charset="-122"/>
                  <a:ea typeface="微软雅黑" panose="020B0503020204020204" charset="-122"/>
                </a:rPr>
                <a:t>②for your generous help. </a:t>
              </a:r>
              <a:endParaRPr sz="2000" b="1" dirty="0">
                <a:solidFill>
                  <a:srgbClr val="C00000"/>
                </a:solidFill>
                <a:latin typeface="微软雅黑" panose="020B0503020204020204" charset="-122"/>
                <a:ea typeface="微软雅黑" panose="020B0503020204020204" charset="-122"/>
              </a:endParaRPr>
            </a:p>
            <a:p>
              <a:r>
                <a:rPr sz="2000" b="1" dirty="0">
                  <a:solidFill>
                    <a:srgbClr val="7030A0"/>
                  </a:solidFill>
                  <a:latin typeface="微软雅黑" panose="020B0503020204020204" charset="-122"/>
                  <a:ea typeface="微软雅黑" panose="020B0503020204020204" charset="-122"/>
                </a:rPr>
                <a:t>③to spend the Spring Festival with my family.</a:t>
              </a:r>
              <a:endParaRPr sz="2000" b="1" dirty="0">
                <a:solidFill>
                  <a:srgbClr val="7030A0"/>
                </a:solidFill>
                <a:latin typeface="微软雅黑" panose="020B0503020204020204" charset="-122"/>
                <a:ea typeface="微软雅黑" panose="020B0503020204020204" charset="-122"/>
              </a:endParaRPr>
            </a:p>
            <a:p>
              <a:r>
                <a:rPr sz="2000" b="1" dirty="0">
                  <a:solidFill>
                    <a:srgbClr val="548F9D"/>
                  </a:solidFill>
                  <a:latin typeface="微软雅黑" panose="020B0503020204020204" charset="-122"/>
                  <a:ea typeface="微软雅黑" panose="020B0503020204020204" charset="-122"/>
                </a:rPr>
                <a:t>④to be hosted in our school auditorium from 2:00</a:t>
              </a:r>
              <a:r>
                <a:rPr lang="en-US" sz="2000" b="1" dirty="0">
                  <a:solidFill>
                    <a:srgbClr val="548F9D"/>
                  </a:solidFill>
                  <a:latin typeface="微软雅黑" panose="020B0503020204020204" charset="-122"/>
                  <a:ea typeface="微软雅黑" panose="020B0503020204020204" charset="-122"/>
                </a:rPr>
                <a:t>pm</a:t>
              </a:r>
              <a:r>
                <a:rPr sz="2000" b="1" dirty="0">
                  <a:solidFill>
                    <a:srgbClr val="548F9D"/>
                  </a:solidFill>
                  <a:latin typeface="微软雅黑" panose="020B0503020204020204" charset="-122"/>
                  <a:ea typeface="微软雅黑" panose="020B0503020204020204" charset="-122"/>
                </a:rPr>
                <a:t> to 5:00</a:t>
              </a:r>
              <a:r>
                <a:rPr lang="en-US" sz="2000" b="1" dirty="0">
                  <a:solidFill>
                    <a:srgbClr val="548F9D"/>
                  </a:solidFill>
                  <a:latin typeface="微软雅黑" panose="020B0503020204020204" charset="-122"/>
                  <a:ea typeface="微软雅黑" panose="020B0503020204020204" charset="-122"/>
                </a:rPr>
                <a:t>pm</a:t>
              </a:r>
              <a:r>
                <a:rPr sz="2000" b="1" dirty="0">
                  <a:solidFill>
                    <a:srgbClr val="548F9D"/>
                  </a:solidFill>
                  <a:latin typeface="微软雅黑" panose="020B0503020204020204" charset="-122"/>
                  <a:ea typeface="微软雅黑" panose="020B0503020204020204" charset="-122"/>
                </a:rPr>
                <a:t> </a:t>
              </a:r>
              <a:r>
                <a:rPr lang="en-US" sz="2000" b="1" dirty="0">
                  <a:solidFill>
                    <a:srgbClr val="548F9D"/>
                  </a:solidFill>
                  <a:latin typeface="微软雅黑" panose="020B0503020204020204" charset="-122"/>
                  <a:ea typeface="微软雅黑" panose="020B0503020204020204" charset="-122"/>
                </a:rPr>
                <a:t>on</a:t>
              </a:r>
              <a:r>
                <a:rPr sz="2000" b="1" dirty="0">
                  <a:solidFill>
                    <a:srgbClr val="548F9D"/>
                  </a:solidFill>
                  <a:latin typeface="微软雅黑" panose="020B0503020204020204" charset="-122"/>
                  <a:ea typeface="微软雅黑" panose="020B0503020204020204" charset="-122"/>
                </a:rPr>
                <a:t> Feb. 6</a:t>
              </a:r>
              <a:r>
                <a:rPr sz="2000" b="1" baseline="30000" dirty="0">
                  <a:solidFill>
                    <a:srgbClr val="548F9D"/>
                  </a:solidFill>
                  <a:latin typeface="微软雅黑" panose="020B0503020204020204" charset="-122"/>
                  <a:ea typeface="微软雅黑" panose="020B0503020204020204" charset="-122"/>
                </a:rPr>
                <a:t>th</a:t>
              </a:r>
              <a:r>
                <a:rPr sz="2000" b="1" dirty="0">
                  <a:solidFill>
                    <a:srgbClr val="548F9D"/>
                  </a:solidFill>
                  <a:latin typeface="微软雅黑" panose="020B0503020204020204" charset="-122"/>
                  <a:ea typeface="微软雅黑" panose="020B0503020204020204" charset="-122"/>
                </a:rPr>
                <a:t> .</a:t>
              </a:r>
              <a:endParaRPr sz="2000" b="1" dirty="0">
                <a:solidFill>
                  <a:srgbClr val="548F9D"/>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sp>
        <p:nvSpPr>
          <p:cNvPr id="3" name="文本框 2"/>
          <p:cNvSpPr txBox="1"/>
          <p:nvPr/>
        </p:nvSpPr>
        <p:spPr>
          <a:xfrm>
            <a:off x="320040" y="937895"/>
            <a:ext cx="10908665" cy="706755"/>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endParaRPr lang="zh-CN" altLang="en-US" sz="2000" b="1">
              <a:solidFill>
                <a:srgbClr val="C00000"/>
              </a:solidFill>
            </a:endParaRPr>
          </a:p>
          <a:p>
            <a:r>
              <a:rPr lang="zh-CN" altLang="en-US" sz="2000" b="1">
                <a:solidFill>
                  <a:srgbClr val="FF0000"/>
                </a:solidFill>
              </a:rPr>
              <a:t> </a:t>
            </a:r>
            <a:r>
              <a:rPr lang="en-US" altLang="zh-CN" sz="2000" b="1">
                <a:solidFill>
                  <a:srgbClr val="FF0000"/>
                </a:solidFill>
              </a:rPr>
              <a:t>                        </a:t>
            </a:r>
            <a:r>
              <a:rPr lang="zh-CN" altLang="en-US" sz="2000" b="1">
                <a:solidFill>
                  <a:srgbClr val="002060"/>
                </a:solidFill>
              </a:rPr>
              <a:t>写信目的</a:t>
            </a:r>
            <a:r>
              <a:rPr lang="en-US" altLang="zh-CN" sz="2000" b="1">
                <a:solidFill>
                  <a:srgbClr val="002060"/>
                </a:solidFill>
              </a:rPr>
              <a:t>/</a:t>
            </a:r>
            <a:r>
              <a:rPr lang="zh-CN" altLang="en-US" sz="2000" b="1">
                <a:solidFill>
                  <a:srgbClr val="002060"/>
                </a:solidFill>
              </a:rPr>
              <a:t>背景信息</a:t>
            </a:r>
            <a:r>
              <a:rPr lang="zh-CN" altLang="en-US" sz="2000">
                <a:solidFill>
                  <a:srgbClr val="002060"/>
                </a:solidFill>
              </a:rPr>
              <a:t>（角色代入，第一层级信息，第一段</a:t>
            </a:r>
            <a:r>
              <a:rPr lang="zh-CN" altLang="en-US" sz="2000" b="1">
                <a:solidFill>
                  <a:srgbClr val="C00000"/>
                </a:solidFill>
              </a:rPr>
              <a:t>两行</a:t>
            </a:r>
            <a:r>
              <a:rPr lang="zh-CN" altLang="en-US" sz="2000">
                <a:solidFill>
                  <a:srgbClr val="002060"/>
                </a:solidFill>
              </a:rPr>
              <a:t>）</a:t>
            </a:r>
            <a:endParaRPr lang="zh-CN" altLang="en-US"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1+#ppt_w/2"/>
                                          </p:val>
                                        </p:tav>
                                        <p:tav tm="100000">
                                          <p:val>
                                            <p:strVal val="#ppt_x"/>
                                          </p:val>
                                        </p:tav>
                                      </p:tavLst>
                                    </p:anim>
                                    <p:anim calcmode="lin" valueType="num">
                                      <p:cBhvr additive="base">
                                        <p:cTn id="12" dur="500" fill="hold"/>
                                        <p:tgtEl>
                                          <p:spTgt spid="6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48"/>
                                        </p:tgtEl>
                                        <p:attrNameLst>
                                          <p:attrName>style.visibility</p:attrName>
                                        </p:attrNameLst>
                                      </p:cBhvr>
                                      <p:to>
                                        <p:strVal val="visible"/>
                                      </p:to>
                                    </p:set>
                                    <p:anim calcmode="lin" valueType="num">
                                      <p:cBhvr additive="base">
                                        <p:cTn id="16" dur="500" fill="hold"/>
                                        <p:tgtEl>
                                          <p:spTgt spid="48"/>
                                        </p:tgtEl>
                                        <p:attrNameLst>
                                          <p:attrName>ppt_x</p:attrName>
                                        </p:attrNameLst>
                                      </p:cBhvr>
                                      <p:tavLst>
                                        <p:tav tm="0">
                                          <p:val>
                                            <p:strVal val="0-#ppt_w/2"/>
                                          </p:val>
                                        </p:tav>
                                        <p:tav tm="100000">
                                          <p:val>
                                            <p:strVal val="#ppt_x"/>
                                          </p:val>
                                        </p:tav>
                                      </p:tavLst>
                                    </p:anim>
                                    <p:anim calcmode="lin" valueType="num">
                                      <p:cBhvr additive="base">
                                        <p:cTn id="17" dur="500" fill="hold"/>
                                        <p:tgtEl>
                                          <p:spTgt spid="48"/>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63"/>
                                        </p:tgtEl>
                                        <p:attrNameLst>
                                          <p:attrName>style.visibility</p:attrName>
                                        </p:attrNameLst>
                                      </p:cBhvr>
                                      <p:to>
                                        <p:strVal val="visible"/>
                                      </p:to>
                                    </p:set>
                                    <p:anim calcmode="lin" valueType="num">
                                      <p:cBhvr additive="base">
                                        <p:cTn id="20" dur="500" fill="hold"/>
                                        <p:tgtEl>
                                          <p:spTgt spid="63"/>
                                        </p:tgtEl>
                                        <p:attrNameLst>
                                          <p:attrName>ppt_x</p:attrName>
                                        </p:attrNameLst>
                                      </p:cBhvr>
                                      <p:tavLst>
                                        <p:tav tm="0">
                                          <p:val>
                                            <p:strVal val="1+#ppt_w/2"/>
                                          </p:val>
                                        </p:tav>
                                        <p:tav tm="100000">
                                          <p:val>
                                            <p:strVal val="#ppt_x"/>
                                          </p:val>
                                        </p:tav>
                                      </p:tavLst>
                                    </p:anim>
                                    <p:anim calcmode="lin" valueType="num">
                                      <p:cBhvr additive="base">
                                        <p:cTn id="21" dur="500" fill="hold"/>
                                        <p:tgtEl>
                                          <p:spTgt spid="63"/>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nodeType="after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fill="hold"/>
                                        <p:tgtEl>
                                          <p:spTgt spid="51"/>
                                        </p:tgtEl>
                                        <p:attrNameLst>
                                          <p:attrName>ppt_x</p:attrName>
                                        </p:attrNameLst>
                                      </p:cBhvr>
                                      <p:tavLst>
                                        <p:tav tm="0">
                                          <p:val>
                                            <p:strVal val="0-#ppt_w/2"/>
                                          </p:val>
                                        </p:tav>
                                        <p:tav tm="100000">
                                          <p:val>
                                            <p:strVal val="#ppt_x"/>
                                          </p:val>
                                        </p:tav>
                                      </p:tavLst>
                                    </p:anim>
                                    <p:anim calcmode="lin" valueType="num">
                                      <p:cBhvr additive="base">
                                        <p:cTn id="26" dur="500" fill="hold"/>
                                        <p:tgtEl>
                                          <p:spTgt spid="51"/>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additive="base">
                                        <p:cTn id="29" dur="500" fill="hold"/>
                                        <p:tgtEl>
                                          <p:spTgt spid="66"/>
                                        </p:tgtEl>
                                        <p:attrNameLst>
                                          <p:attrName>ppt_x</p:attrName>
                                        </p:attrNameLst>
                                      </p:cBhvr>
                                      <p:tavLst>
                                        <p:tav tm="0">
                                          <p:val>
                                            <p:strVal val="1+#ppt_w/2"/>
                                          </p:val>
                                        </p:tav>
                                        <p:tav tm="100000">
                                          <p:val>
                                            <p:strVal val="#ppt_x"/>
                                          </p:val>
                                        </p:tav>
                                      </p:tavLst>
                                    </p:anim>
                                    <p:anim calcmode="lin" valueType="num">
                                      <p:cBhvr additive="base">
                                        <p:cTn id="30" dur="500" fill="hold"/>
                                        <p:tgtEl>
                                          <p:spTgt spid="66"/>
                                        </p:tgtEl>
                                        <p:attrNameLst>
                                          <p:attrName>ppt_y</p:attrName>
                                        </p:attrNameLst>
                                      </p:cBhvr>
                                      <p:tavLst>
                                        <p:tav tm="0">
                                          <p:val>
                                            <p:strVal val="#ppt_y"/>
                                          </p:val>
                                        </p:tav>
                                        <p:tav tm="100000">
                                          <p:val>
                                            <p:strVal val="#ppt_y"/>
                                          </p:val>
                                        </p:tav>
                                      </p:tavLst>
                                    </p:anim>
                                  </p:childTnLst>
                                </p:cTn>
                              </p:par>
                              <p:par>
                                <p:cTn id="31" presetID="16" presetClass="entr" presetSubtype="21"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barn(inVertical)">
                                      <p:cBhvr>
                                        <p:cTn id="3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63213" y="22628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85765" y="3314524"/>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74672" y="4367353"/>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619759" y="2262814"/>
            <a:ext cx="11091543" cy="715536"/>
            <a:chOff x="4200115" y="884282"/>
            <a:chExt cx="4076672" cy="763763"/>
          </a:xfrm>
        </p:grpSpPr>
        <p:sp>
          <p:nvSpPr>
            <p:cNvPr id="61" name="矩形 60"/>
            <p:cNvSpPr/>
            <p:nvPr/>
          </p:nvSpPr>
          <p:spPr>
            <a:xfrm>
              <a:off x="4340275" y="917086"/>
              <a:ext cx="3768139" cy="730959"/>
            </a:xfrm>
            <a:prstGeom prst="rect">
              <a:avLst/>
            </a:prstGeom>
            <a:ln w="15875">
              <a:noFill/>
            </a:ln>
          </p:spPr>
          <p:txBody>
            <a:bodyPr wrap="square" lIns="68580" tIns="34290" rIns="68580" bIns="34290">
              <a:spAutoFit/>
            </a:bodyPr>
            <a:lstStyle/>
            <a:p>
              <a:r>
                <a:rPr lang="en-US" altLang="zh-CN" sz="2400" b="1" dirty="0">
                  <a:solidFill>
                    <a:srgbClr val="002060"/>
                  </a:solidFill>
                  <a:latin typeface="微软雅黑" panose="020B0503020204020204" charset="-122"/>
                  <a:ea typeface="微软雅黑" panose="020B0503020204020204" charset="-122"/>
                </a:rPr>
                <a:t>Knowing your ardent zest for Chinese, </a:t>
              </a:r>
              <a:endParaRPr lang="en-US" altLang="zh-CN" sz="2400" b="1" dirty="0">
                <a:solidFill>
                  <a:srgbClr val="002060"/>
                </a:solidFill>
                <a:latin typeface="微软雅黑" panose="020B0503020204020204" charset="-122"/>
                <a:ea typeface="微软雅黑" panose="020B0503020204020204" charset="-122"/>
              </a:endParaRPr>
            </a:p>
            <a:p>
              <a:r>
                <a:rPr lang="en-US" altLang="zh-CN" sz="1600" i="1" dirty="0">
                  <a:solidFill>
                    <a:srgbClr val="002060"/>
                  </a:solidFill>
                  <a:latin typeface="微软雅黑" panose="020B0503020204020204" charset="-122"/>
                  <a:ea typeface="微软雅黑" panose="020B0503020204020204" charset="-122"/>
                </a:rPr>
                <a:t>ardent /ˈ</a:t>
              </a:r>
              <a:r>
                <a:rPr lang="en-US" altLang="zh-CN" sz="1600" i="1" dirty="0" err="1">
                  <a:solidFill>
                    <a:srgbClr val="002060"/>
                  </a:solidFill>
                  <a:latin typeface="微软雅黑" panose="020B0503020204020204" charset="-122"/>
                  <a:ea typeface="微软雅黑" panose="020B0503020204020204" charset="-122"/>
                </a:rPr>
                <a:t>ɑːdnt</a:t>
              </a:r>
              <a:r>
                <a:rPr lang="en-US" altLang="zh-CN" sz="1600" i="1" dirty="0">
                  <a:solidFill>
                    <a:srgbClr val="002060"/>
                  </a:solidFill>
                  <a:latin typeface="微软雅黑" panose="020B0503020204020204" charset="-122"/>
                  <a:ea typeface="微软雅黑" panose="020B0503020204020204" charset="-122"/>
                </a:rPr>
                <a:t>/ adj. </a:t>
              </a:r>
              <a:r>
                <a:rPr lang="zh-CN" altLang="en-US" sz="1600" i="1" dirty="0">
                  <a:solidFill>
                    <a:srgbClr val="002060"/>
                  </a:solidFill>
                  <a:latin typeface="微软雅黑" panose="020B0503020204020204" charset="-122"/>
                  <a:ea typeface="微软雅黑" panose="020B0503020204020204" charset="-122"/>
                </a:rPr>
                <a:t>热情的；热心的；激烈的          </a:t>
              </a:r>
              <a:r>
                <a:rPr lang="en-US" altLang="zh-CN" sz="1600" i="1" dirty="0">
                  <a:solidFill>
                    <a:srgbClr val="002060"/>
                  </a:solidFill>
                  <a:latin typeface="微软雅黑" panose="020B0503020204020204" charset="-122"/>
                  <a:ea typeface="微软雅黑" panose="020B0503020204020204" charset="-122"/>
                </a:rPr>
                <a:t>zest /zest/  n. </a:t>
              </a:r>
              <a:r>
                <a:rPr lang="zh-CN" altLang="en-US" sz="1600" i="1" dirty="0">
                  <a:solidFill>
                    <a:srgbClr val="002060"/>
                  </a:solidFill>
                  <a:latin typeface="微软雅黑" panose="020B0503020204020204" charset="-122"/>
                  <a:ea typeface="微软雅黑" panose="020B0503020204020204" charset="-122"/>
                </a:rPr>
                <a:t>热心；强烈的兴趣  </a:t>
              </a:r>
              <a:r>
                <a:rPr lang="en-US" altLang="zh-CN" sz="1600" i="1" dirty="0" err="1">
                  <a:solidFill>
                    <a:srgbClr val="002060"/>
                  </a:solidFill>
                  <a:latin typeface="微软雅黑" panose="020B0503020204020204" charset="-122"/>
                  <a:ea typeface="微软雅黑" panose="020B0503020204020204" charset="-122"/>
                </a:rPr>
                <a:t>vt.</a:t>
              </a:r>
              <a:r>
                <a:rPr lang="en-US" altLang="zh-CN" sz="1600" i="1" dirty="0">
                  <a:solidFill>
                    <a:srgbClr val="002060"/>
                  </a:solidFill>
                  <a:latin typeface="微软雅黑" panose="020B0503020204020204" charset="-122"/>
                  <a:ea typeface="微软雅黑" panose="020B0503020204020204" charset="-122"/>
                </a:rPr>
                <a:t> </a:t>
              </a:r>
              <a:r>
                <a:rPr lang="zh-CN" altLang="en-US" sz="1600" i="1" dirty="0">
                  <a:solidFill>
                    <a:srgbClr val="002060"/>
                  </a:solidFill>
                  <a:latin typeface="微软雅黑" panose="020B0503020204020204" charset="-122"/>
                  <a:ea typeface="微软雅黑" panose="020B0503020204020204" charset="-122"/>
                </a:rPr>
                <a:t>给</a:t>
              </a:r>
              <a:r>
                <a:rPr lang="en-US" altLang="zh-CN" sz="1600" i="1" dirty="0">
                  <a:solidFill>
                    <a:srgbClr val="002060"/>
                  </a:solidFill>
                  <a:latin typeface="微软雅黑" panose="020B0503020204020204" charset="-122"/>
                  <a:ea typeface="微软雅黑" panose="020B0503020204020204" charset="-122"/>
                </a:rPr>
                <a:t>…</a:t>
              </a:r>
              <a:r>
                <a:rPr lang="zh-CN" altLang="en-US" sz="1600" i="1" dirty="0">
                  <a:solidFill>
                    <a:srgbClr val="002060"/>
                  </a:solidFill>
                  <a:latin typeface="微软雅黑" panose="020B0503020204020204" charset="-122"/>
                  <a:ea typeface="微软雅黑" panose="020B0503020204020204" charset="-122"/>
                </a:rPr>
                <a:t>调味</a:t>
              </a:r>
              <a:endParaRPr lang="zh-CN" altLang="en-US" sz="1600" i="1" dirty="0">
                <a:solidFill>
                  <a:srgbClr val="002060"/>
                </a:solidFill>
                <a:latin typeface="微软雅黑" panose="020B0503020204020204" charset="-122"/>
                <a:ea typeface="微软雅黑" panose="020B0503020204020204" charset="-122"/>
              </a:endParaRPr>
            </a:p>
          </p:txBody>
        </p:sp>
        <p:sp>
          <p:nvSpPr>
            <p:cNvPr id="62" name="平行四边形 61"/>
            <p:cNvSpPr/>
            <p:nvPr/>
          </p:nvSpPr>
          <p:spPr>
            <a:xfrm>
              <a:off x="4200115" y="884282"/>
              <a:ext cx="4076672" cy="76376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624347" y="3184635"/>
            <a:ext cx="11112359" cy="1017020"/>
            <a:chOff x="4226697" y="1300878"/>
            <a:chExt cx="4065813" cy="1918958"/>
          </a:xfrm>
        </p:grpSpPr>
        <p:sp>
          <p:nvSpPr>
            <p:cNvPr id="64" name="矩形 63"/>
            <p:cNvSpPr/>
            <p:nvPr/>
          </p:nvSpPr>
          <p:spPr>
            <a:xfrm>
              <a:off x="4364543" y="1545956"/>
              <a:ext cx="3881543" cy="1524405"/>
            </a:xfrm>
            <a:prstGeom prst="rect">
              <a:avLst/>
            </a:prstGeom>
            <a:ln w="15875">
              <a:noFill/>
            </a:ln>
          </p:spPr>
          <p:txBody>
            <a:bodyPr wrap="square" lIns="68580" tIns="34290" rIns="68580" bIns="34290">
              <a:spAutoFit/>
            </a:bodyPr>
            <a:lstStyle/>
            <a:p>
              <a:r>
                <a:rPr lang="en-US" altLang="zh-CN" sz="2400" b="1" dirty="0">
                  <a:latin typeface="微软雅黑" panose="020B0503020204020204" charset="-122"/>
                  <a:ea typeface="微软雅黑" panose="020B0503020204020204" charset="-122"/>
                </a:rPr>
                <a:t> I'm writing with utter sincerity </a:t>
              </a:r>
              <a:r>
                <a:rPr lang="en-US" altLang="zh-CN" sz="2400" b="1" u="sng" dirty="0">
                  <a:latin typeface="微软雅黑" panose="020B0503020204020204" charset="-122"/>
                  <a:ea typeface="微软雅黑" panose="020B0503020204020204" charset="-122"/>
                </a:rPr>
                <a:t>to invite </a:t>
              </a:r>
              <a:r>
                <a:rPr lang="en-US" altLang="zh-CN" sz="2400" b="1" dirty="0">
                  <a:latin typeface="微软雅黑" panose="020B0503020204020204" charset="-122"/>
                  <a:ea typeface="微软雅黑" panose="020B0503020204020204" charset="-122"/>
                </a:rPr>
                <a:t>you to participate in a Chinese speech competition</a:t>
              </a:r>
              <a:endParaRPr lang="en-US" altLang="zh-CN" sz="2400" b="1" u="sng" dirty="0">
                <a:latin typeface="微软雅黑" panose="020B0503020204020204" charset="-122"/>
                <a:ea typeface="微软雅黑" panose="020B0503020204020204" charset="-122"/>
              </a:endParaRPr>
            </a:p>
          </p:txBody>
        </p:sp>
        <p:sp>
          <p:nvSpPr>
            <p:cNvPr id="65" name="平行四边形 64"/>
            <p:cNvSpPr/>
            <p:nvPr/>
          </p:nvSpPr>
          <p:spPr>
            <a:xfrm>
              <a:off x="4226697" y="1300878"/>
              <a:ext cx="4065813" cy="1918958"/>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624347" y="4410366"/>
            <a:ext cx="11122992" cy="715441"/>
            <a:chOff x="4254577" y="2486890"/>
            <a:chExt cx="3907459" cy="540045"/>
          </a:xfrm>
        </p:grpSpPr>
        <p:sp>
          <p:nvSpPr>
            <p:cNvPr id="67" name="矩形 66"/>
            <p:cNvSpPr/>
            <p:nvPr/>
          </p:nvSpPr>
          <p:spPr>
            <a:xfrm>
              <a:off x="4386928" y="2510017"/>
              <a:ext cx="3709564" cy="516918"/>
            </a:xfrm>
            <a:prstGeom prst="rect">
              <a:avLst/>
            </a:prstGeom>
            <a:ln w="15875">
              <a:noFill/>
            </a:ln>
          </p:spPr>
          <p:txBody>
            <a:bodyPr wrap="square" lIns="68580" tIns="34290" rIns="68580" bIns="34290">
              <a:spAutoFit/>
            </a:bodyPr>
            <a:lstStyle/>
            <a:p>
              <a:r>
                <a:rPr lang="en-US" sz="2400" b="1" dirty="0">
                  <a:solidFill>
                    <a:schemeClr val="accent4">
                      <a:lumMod val="50000"/>
                    </a:schemeClr>
                  </a:solidFill>
                  <a:latin typeface="微软雅黑" panose="020B0503020204020204" charset="-122"/>
                  <a:ea typeface="微软雅黑" panose="020B0503020204020204" charset="-122"/>
                </a:rPr>
                <a:t>and inform you of the pertinent details. </a:t>
              </a:r>
              <a:endParaRPr lang="en-US" sz="2400" b="1" dirty="0">
                <a:solidFill>
                  <a:schemeClr val="accent4">
                    <a:lumMod val="50000"/>
                  </a:schemeClr>
                </a:solidFill>
                <a:latin typeface="微软雅黑" panose="020B0503020204020204" charset="-122"/>
                <a:ea typeface="微软雅黑" panose="020B0503020204020204" charset="-122"/>
              </a:endParaRPr>
            </a:p>
            <a:p>
              <a:r>
                <a:rPr lang="en-US" sz="1600" i="1" dirty="0">
                  <a:solidFill>
                    <a:schemeClr val="accent4">
                      <a:lumMod val="50000"/>
                    </a:schemeClr>
                  </a:solidFill>
                  <a:latin typeface="微软雅黑" panose="020B0503020204020204" charset="-122"/>
                  <a:ea typeface="微软雅黑" panose="020B0503020204020204" charset="-122"/>
                </a:rPr>
                <a:t>pertinent/ˈ</a:t>
              </a:r>
              <a:r>
                <a:rPr lang="en-US" sz="1600" i="1" dirty="0" err="1">
                  <a:solidFill>
                    <a:schemeClr val="accent4">
                      <a:lumMod val="50000"/>
                    </a:schemeClr>
                  </a:solidFill>
                  <a:latin typeface="微软雅黑" panose="020B0503020204020204" charset="-122"/>
                  <a:ea typeface="微软雅黑" panose="020B0503020204020204" charset="-122"/>
                </a:rPr>
                <a:t>pɜːtɪnənt</a:t>
              </a:r>
              <a:r>
                <a:rPr lang="en-US" sz="1600" i="1" dirty="0">
                  <a:solidFill>
                    <a:schemeClr val="accent4">
                      <a:lumMod val="50000"/>
                    </a:schemeClr>
                  </a:solidFill>
                  <a:latin typeface="微软雅黑" panose="020B0503020204020204" charset="-122"/>
                  <a:ea typeface="微软雅黑" panose="020B0503020204020204" charset="-122"/>
                </a:rPr>
                <a:t>/    </a:t>
              </a:r>
              <a:r>
                <a:rPr lang="en-US" altLang="zh-CN" sz="1600" i="1" dirty="0">
                  <a:solidFill>
                    <a:schemeClr val="accent4">
                      <a:lumMod val="50000"/>
                    </a:schemeClr>
                  </a:solidFill>
                  <a:latin typeface="微软雅黑" panose="020B0503020204020204" charset="-122"/>
                  <a:ea typeface="微软雅黑" panose="020B0503020204020204" charset="-122"/>
                </a:rPr>
                <a:t>adj. </a:t>
              </a:r>
              <a:r>
                <a:rPr lang="zh-CN" altLang="en-US" sz="1600" i="1" dirty="0">
                  <a:solidFill>
                    <a:schemeClr val="accent4">
                      <a:lumMod val="50000"/>
                    </a:schemeClr>
                  </a:solidFill>
                  <a:latin typeface="微软雅黑" panose="020B0503020204020204" charset="-122"/>
                  <a:ea typeface="微软雅黑" panose="020B0503020204020204" charset="-122"/>
                </a:rPr>
                <a:t>相关的，相干的；中肯的；切题的   </a:t>
              </a:r>
              <a:r>
                <a:rPr lang="en-US" altLang="zh-CN" sz="1600" i="1" dirty="0">
                  <a:solidFill>
                    <a:schemeClr val="accent4">
                      <a:lumMod val="50000"/>
                    </a:schemeClr>
                  </a:solidFill>
                  <a:latin typeface="微软雅黑" panose="020B0503020204020204" charset="-122"/>
                  <a:ea typeface="微软雅黑" panose="020B0503020204020204" charset="-122"/>
                </a:rPr>
                <a:t>= relevant  </a:t>
              </a:r>
              <a:endParaRPr lang="zh-CN" altLang="en-US" sz="1600" i="1" dirty="0">
                <a:solidFill>
                  <a:schemeClr val="accent4">
                    <a:lumMod val="50000"/>
                  </a:schemeClr>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4" name="平行四边形 23"/>
          <p:cNvSpPr/>
          <p:nvPr/>
        </p:nvSpPr>
        <p:spPr>
          <a:xfrm>
            <a:off x="473075" y="1506855"/>
            <a:ext cx="11414760" cy="645160"/>
          </a:xfrm>
          <a:prstGeom prst="parallelogram">
            <a:avLst>
              <a:gd name="adj" fmla="val 48207"/>
            </a:avLst>
          </a:prstGeom>
          <a:solidFill>
            <a:schemeClr val="bg2">
              <a:lumMod val="50000"/>
            </a:schemeClr>
          </a:solidFill>
          <a:ln w="15875" cap="flat" cmpd="sng" algn="ctr">
            <a:solidFill>
              <a:srgbClr val="944E1D"/>
            </a:solidFill>
            <a:prstDash val="solid"/>
          </a:ln>
          <a:effectLst/>
        </p:spPr>
        <p:txBody>
          <a:bodyPr lIns="68580" tIns="34290" rIns="68580" bIns="34290" rtlCol="0" anchor="ctr"/>
          <a:lstStyle/>
          <a:p>
            <a:endParaRPr lang="zh-CN" altLang="en-US" sz="1600" b="1">
              <a:solidFill>
                <a:schemeClr val="bg1"/>
              </a:solidFill>
            </a:endParaRPr>
          </a:p>
        </p:txBody>
      </p:sp>
      <p:sp>
        <p:nvSpPr>
          <p:cNvPr id="2" name="矩形 1"/>
          <p:cNvSpPr/>
          <p:nvPr/>
        </p:nvSpPr>
        <p:spPr>
          <a:xfrm>
            <a:off x="613564" y="1507092"/>
            <a:ext cx="10615590" cy="645160"/>
          </a:xfrm>
          <a:prstGeom prst="rect">
            <a:avLst/>
          </a:prstGeom>
        </p:spPr>
        <p:txBody>
          <a:bodyPr wrap="square">
            <a:spAutoFit/>
          </a:bodyPr>
          <a:lstStyle/>
          <a:p>
            <a:r>
              <a:rPr lang="zh-CN" altLang="en-US" b="1" dirty="0">
                <a:solidFill>
                  <a:schemeClr val="bg1"/>
                </a:solidFill>
              </a:rPr>
              <a:t>（</a:t>
            </a:r>
            <a:r>
              <a:rPr lang="en-US" altLang="zh-CN" b="1" dirty="0">
                <a:solidFill>
                  <a:schemeClr val="bg1"/>
                </a:solidFill>
              </a:rPr>
              <a:t>2020</a:t>
            </a:r>
            <a:r>
              <a:rPr lang="zh-CN" altLang="en-US" b="1" dirty="0">
                <a:solidFill>
                  <a:schemeClr val="bg1"/>
                </a:solidFill>
              </a:rPr>
              <a:t>年</a:t>
            </a:r>
            <a:r>
              <a:rPr lang="en-US" altLang="zh-CN" b="1" dirty="0">
                <a:solidFill>
                  <a:schemeClr val="bg1"/>
                </a:solidFill>
              </a:rPr>
              <a:t>1</a:t>
            </a:r>
            <a:r>
              <a:rPr lang="zh-CN" altLang="en-US" b="1" dirty="0">
                <a:solidFill>
                  <a:schemeClr val="bg1"/>
                </a:solidFill>
              </a:rPr>
              <a:t>月浙江高考试题应用文</a:t>
            </a:r>
            <a:r>
              <a:rPr lang="en-US" altLang="zh-CN" b="1" dirty="0">
                <a:solidFill>
                  <a:schemeClr val="bg1"/>
                </a:solidFill>
              </a:rPr>
              <a:t>——</a:t>
            </a:r>
            <a:r>
              <a:rPr lang="zh-CN" altLang="en-US" b="1" dirty="0">
                <a:solidFill>
                  <a:schemeClr val="bg1"/>
                </a:solidFill>
              </a:rPr>
              <a:t>邀请告知信）假定你是李华，你校将举办外国学生中文演讲比赛，请给你的英国朋友</a:t>
            </a:r>
            <a:r>
              <a:rPr lang="en-US" altLang="zh-CN" b="1" dirty="0">
                <a:solidFill>
                  <a:schemeClr val="bg1"/>
                </a:solidFill>
              </a:rPr>
              <a:t>George </a:t>
            </a:r>
            <a:r>
              <a:rPr lang="zh-CN" altLang="en-US" b="1" dirty="0">
                <a:solidFill>
                  <a:schemeClr val="bg1"/>
                </a:solidFill>
              </a:rPr>
              <a:t>写封邮件邀请他参加。</a:t>
            </a:r>
            <a:endParaRPr lang="zh-CN" altLang="en-US" b="1" dirty="0">
              <a:solidFill>
                <a:schemeClr val="bg1"/>
              </a:solidFill>
            </a:endParaRPr>
          </a:p>
        </p:txBody>
      </p:sp>
      <p:sp>
        <p:nvSpPr>
          <p:cNvPr id="3" name="矩形 2"/>
          <p:cNvSpPr/>
          <p:nvPr/>
        </p:nvSpPr>
        <p:spPr>
          <a:xfrm>
            <a:off x="339725" y="5514568"/>
            <a:ext cx="11533319" cy="784830"/>
          </a:xfrm>
          <a:prstGeom prst="rect">
            <a:avLst/>
          </a:prstGeom>
        </p:spPr>
        <p:txBody>
          <a:bodyPr wrap="square">
            <a:spAutoFit/>
          </a:bodyPr>
          <a:lstStyle/>
          <a:p>
            <a:pPr>
              <a:lnSpc>
                <a:spcPts val="2700"/>
              </a:lnSpc>
            </a:pPr>
            <a:r>
              <a:rPr lang="zh-CN" altLang="en-US" b="1" dirty="0">
                <a:solidFill>
                  <a:srgbClr val="C00000"/>
                </a:solidFill>
              </a:rPr>
              <a:t>状语</a:t>
            </a:r>
            <a:r>
              <a:rPr lang="en-US" altLang="zh-CN" b="1" dirty="0">
                <a:solidFill>
                  <a:srgbClr val="C00000"/>
                </a:solidFill>
              </a:rPr>
              <a:t>(</a:t>
            </a:r>
            <a:r>
              <a:rPr lang="zh-CN" altLang="en-US" b="1" dirty="0">
                <a:solidFill>
                  <a:srgbClr val="C00000"/>
                </a:solidFill>
              </a:rPr>
              <a:t>写作背景</a:t>
            </a:r>
            <a:r>
              <a:rPr lang="en-US" altLang="zh-CN" b="1" dirty="0">
                <a:solidFill>
                  <a:srgbClr val="C00000"/>
                </a:solidFill>
              </a:rPr>
              <a:t>)+ I'm writing for / to... (</a:t>
            </a:r>
            <a:r>
              <a:rPr lang="zh-CN" altLang="en-US" b="1" dirty="0">
                <a:solidFill>
                  <a:srgbClr val="C00000"/>
                </a:solidFill>
              </a:rPr>
              <a:t>写作体裁</a:t>
            </a:r>
            <a:r>
              <a:rPr lang="en-US" altLang="zh-CN" b="1" dirty="0">
                <a:solidFill>
                  <a:srgbClr val="C00000"/>
                </a:solidFill>
              </a:rPr>
              <a:t>) + with the purpose of .../for .../to ...   (</a:t>
            </a:r>
            <a:r>
              <a:rPr lang="zh-CN" altLang="en-US" b="1" dirty="0">
                <a:solidFill>
                  <a:srgbClr val="C00000"/>
                </a:solidFill>
              </a:rPr>
              <a:t>原因、目的、补充信息</a:t>
            </a:r>
            <a:r>
              <a:rPr lang="en-US" altLang="zh-CN" b="1" dirty="0">
                <a:solidFill>
                  <a:srgbClr val="C00000"/>
                </a:solidFill>
              </a:rPr>
              <a:t>)</a:t>
            </a:r>
            <a:endParaRPr lang="zh-CN" altLang="en-US" b="1" dirty="0">
              <a:solidFill>
                <a:srgbClr val="C00000"/>
              </a:solidFill>
            </a:endParaRPr>
          </a:p>
          <a:p>
            <a:pPr>
              <a:lnSpc>
                <a:spcPts val="2700"/>
              </a:lnSpc>
            </a:pPr>
            <a:r>
              <a:rPr lang="zh-CN" altLang="en-US" sz="2400" dirty="0"/>
              <a:t>☞了解你对汉语的热情</a:t>
            </a:r>
            <a:r>
              <a:rPr lang="en-US" altLang="zh-CN" sz="2400" dirty="0"/>
              <a:t>,</a:t>
            </a:r>
            <a:r>
              <a:rPr lang="zh-CN" altLang="en-US" sz="2400" dirty="0"/>
              <a:t>我用真心诚意邀请你参加汉语演讲比赛和告诉你的相关信息。</a:t>
            </a:r>
            <a:endParaRPr lang="zh-CN" altLang="en-US" sz="2400" dirty="0"/>
          </a:p>
        </p:txBody>
      </p:sp>
      <p:sp>
        <p:nvSpPr>
          <p:cNvPr id="5" name="文本框 4"/>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sp>
        <p:nvSpPr>
          <p:cNvPr id="4" name="文本框 3"/>
          <p:cNvSpPr txBox="1"/>
          <p:nvPr/>
        </p:nvSpPr>
        <p:spPr>
          <a:xfrm>
            <a:off x="212725" y="1040130"/>
            <a:ext cx="11534775"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C00000"/>
                </a:solidFill>
              </a:rPr>
              <a:t>, </a:t>
            </a:r>
            <a:r>
              <a:rPr lang="zh-CN" altLang="en-US" sz="2000" b="1">
                <a:solidFill>
                  <a:srgbClr val="002060"/>
                </a:solidFill>
              </a:rPr>
              <a:t>写信目的</a:t>
            </a:r>
            <a:r>
              <a:rPr lang="en-US" altLang="zh-CN" sz="2000" b="1">
                <a:solidFill>
                  <a:srgbClr val="002060"/>
                </a:solidFill>
              </a:rPr>
              <a:t>/</a:t>
            </a:r>
            <a:r>
              <a:rPr lang="zh-CN" altLang="en-US" sz="2000" b="1">
                <a:solidFill>
                  <a:srgbClr val="002060"/>
                </a:solidFill>
              </a:rPr>
              <a:t>背景信息</a:t>
            </a:r>
            <a:r>
              <a:rPr lang="zh-CN" altLang="en-US" sz="2000">
                <a:solidFill>
                  <a:srgbClr val="002060"/>
                </a:solidFill>
              </a:rPr>
              <a:t>（角色代入，第一层级信息</a:t>
            </a:r>
            <a:r>
              <a:rPr lang="en-US" altLang="zh-CN" sz="2000">
                <a:solidFill>
                  <a:srgbClr val="002060"/>
                </a:solidFill>
              </a:rPr>
              <a:t>)</a:t>
            </a:r>
            <a:endParaRPr lang="en-US" altLang="zh-CN"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arn(inVertical)">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 calcmode="lin" valueType="num">
                                      <p:cBhvr additive="base">
                                        <p:cTn id="12" dur="500" fill="hold"/>
                                        <p:tgtEl>
                                          <p:spTgt spid="45"/>
                                        </p:tgtEl>
                                        <p:attrNameLst>
                                          <p:attrName>ppt_x</p:attrName>
                                        </p:attrNameLst>
                                      </p:cBhvr>
                                      <p:tavLst>
                                        <p:tav tm="0">
                                          <p:val>
                                            <p:strVal val="0-#ppt_w/2"/>
                                          </p:val>
                                        </p:tav>
                                        <p:tav tm="100000">
                                          <p:val>
                                            <p:strVal val="#ppt_x"/>
                                          </p:val>
                                        </p:tav>
                                      </p:tavLst>
                                    </p:anim>
                                    <p:anim calcmode="lin" valueType="num">
                                      <p:cBhvr additive="base">
                                        <p:cTn id="13" dur="500" fill="hold"/>
                                        <p:tgtEl>
                                          <p:spTgt spid="45"/>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60"/>
                                        </p:tgtEl>
                                        <p:attrNameLst>
                                          <p:attrName>style.visibility</p:attrName>
                                        </p:attrNameLst>
                                      </p:cBhvr>
                                      <p:to>
                                        <p:strVal val="visible"/>
                                      </p:to>
                                    </p:set>
                                    <p:anim calcmode="lin" valueType="num">
                                      <p:cBhvr additive="base">
                                        <p:cTn id="16" dur="500" fill="hold"/>
                                        <p:tgtEl>
                                          <p:spTgt spid="60"/>
                                        </p:tgtEl>
                                        <p:attrNameLst>
                                          <p:attrName>ppt_x</p:attrName>
                                        </p:attrNameLst>
                                      </p:cBhvr>
                                      <p:tavLst>
                                        <p:tav tm="0">
                                          <p:val>
                                            <p:strVal val="1+#ppt_w/2"/>
                                          </p:val>
                                        </p:tav>
                                        <p:tav tm="100000">
                                          <p:val>
                                            <p:strVal val="#ppt_x"/>
                                          </p:val>
                                        </p:tav>
                                      </p:tavLst>
                                    </p:anim>
                                    <p:anim calcmode="lin" valueType="num">
                                      <p:cBhvr additive="base">
                                        <p:cTn id="17" dur="500" fill="hold"/>
                                        <p:tgtEl>
                                          <p:spTgt spid="60"/>
                                        </p:tgtEl>
                                        <p:attrNameLst>
                                          <p:attrName>ppt_y</p:attrName>
                                        </p:attrNameLst>
                                      </p:cBhvr>
                                      <p:tavLst>
                                        <p:tav tm="0">
                                          <p:val>
                                            <p:strVal val="#ppt_y"/>
                                          </p:val>
                                        </p:tav>
                                        <p:tav tm="100000">
                                          <p:val>
                                            <p:strVal val="#ppt_y"/>
                                          </p:val>
                                        </p:tav>
                                      </p:tavLst>
                                    </p:anim>
                                  </p:childTnLst>
                                </p:cTn>
                              </p:par>
                            </p:childTnLst>
                          </p:cTn>
                        </p:par>
                        <p:par>
                          <p:cTn id="18" fill="hold">
                            <p:stCondLst>
                              <p:cond delay="500"/>
                            </p:stCondLst>
                            <p:childTnLst>
                              <p:par>
                                <p:cTn id="19" presetID="2" presetClass="entr" presetSubtype="8" fill="hold" nodeType="afterEffect">
                                  <p:stCondLst>
                                    <p:cond delay="0"/>
                                  </p:stCondLst>
                                  <p:childTnLst>
                                    <p:set>
                                      <p:cBhvr>
                                        <p:cTn id="20" dur="1" fill="hold">
                                          <p:stCondLst>
                                            <p:cond delay="0"/>
                                          </p:stCondLst>
                                        </p:cTn>
                                        <p:tgtEl>
                                          <p:spTgt spid="48"/>
                                        </p:tgtEl>
                                        <p:attrNameLst>
                                          <p:attrName>style.visibility</p:attrName>
                                        </p:attrNameLst>
                                      </p:cBhvr>
                                      <p:to>
                                        <p:strVal val="visible"/>
                                      </p:to>
                                    </p:set>
                                    <p:anim calcmode="lin" valueType="num">
                                      <p:cBhvr additive="base">
                                        <p:cTn id="21" dur="500" fill="hold"/>
                                        <p:tgtEl>
                                          <p:spTgt spid="48"/>
                                        </p:tgtEl>
                                        <p:attrNameLst>
                                          <p:attrName>ppt_x</p:attrName>
                                        </p:attrNameLst>
                                      </p:cBhvr>
                                      <p:tavLst>
                                        <p:tav tm="0">
                                          <p:val>
                                            <p:strVal val="0-#ppt_w/2"/>
                                          </p:val>
                                        </p:tav>
                                        <p:tav tm="100000">
                                          <p:val>
                                            <p:strVal val="#ppt_x"/>
                                          </p:val>
                                        </p:tav>
                                      </p:tavLst>
                                    </p:anim>
                                    <p:anim calcmode="lin" valueType="num">
                                      <p:cBhvr additive="base">
                                        <p:cTn id="22" dur="500" fill="hold"/>
                                        <p:tgtEl>
                                          <p:spTgt spid="48"/>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additive="base">
                                        <p:cTn id="25" dur="500" fill="hold"/>
                                        <p:tgtEl>
                                          <p:spTgt spid="63"/>
                                        </p:tgtEl>
                                        <p:attrNameLst>
                                          <p:attrName>ppt_x</p:attrName>
                                        </p:attrNameLst>
                                      </p:cBhvr>
                                      <p:tavLst>
                                        <p:tav tm="0">
                                          <p:val>
                                            <p:strVal val="1+#ppt_w/2"/>
                                          </p:val>
                                        </p:tav>
                                        <p:tav tm="100000">
                                          <p:val>
                                            <p:strVal val="#ppt_x"/>
                                          </p:val>
                                        </p:tav>
                                      </p:tavLst>
                                    </p:anim>
                                    <p:anim calcmode="lin" valueType="num">
                                      <p:cBhvr additive="base">
                                        <p:cTn id="26" dur="500" fill="hold"/>
                                        <p:tgtEl>
                                          <p:spTgt spid="63"/>
                                        </p:tgtEl>
                                        <p:attrNameLst>
                                          <p:attrName>ppt_y</p:attrName>
                                        </p:attrNameLst>
                                      </p:cBhvr>
                                      <p:tavLst>
                                        <p:tav tm="0">
                                          <p:val>
                                            <p:strVal val="#ppt_y"/>
                                          </p:val>
                                        </p:tav>
                                        <p:tav tm="100000">
                                          <p:val>
                                            <p:strVal val="#ppt_y"/>
                                          </p:val>
                                        </p:tav>
                                      </p:tavLst>
                                    </p:anim>
                                  </p:childTnLst>
                                </p:cTn>
                              </p:par>
                            </p:childTnLst>
                          </p:cTn>
                        </p:par>
                        <p:par>
                          <p:cTn id="27" fill="hold">
                            <p:stCondLst>
                              <p:cond delay="1000"/>
                            </p:stCondLst>
                            <p:childTnLst>
                              <p:par>
                                <p:cTn id="28" presetID="2" presetClass="entr" presetSubtype="8" fill="hold" nodeType="afterEffect">
                                  <p:stCondLst>
                                    <p:cond delay="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fill="hold"/>
                                        <p:tgtEl>
                                          <p:spTgt spid="51"/>
                                        </p:tgtEl>
                                        <p:attrNameLst>
                                          <p:attrName>ppt_x</p:attrName>
                                        </p:attrNameLst>
                                      </p:cBhvr>
                                      <p:tavLst>
                                        <p:tav tm="0">
                                          <p:val>
                                            <p:strVal val="0-#ppt_w/2"/>
                                          </p:val>
                                        </p:tav>
                                        <p:tav tm="100000">
                                          <p:val>
                                            <p:strVal val="#ppt_x"/>
                                          </p:val>
                                        </p:tav>
                                      </p:tavLst>
                                    </p:anim>
                                    <p:anim calcmode="lin" valueType="num">
                                      <p:cBhvr additive="base">
                                        <p:cTn id="31" dur="500" fill="hold"/>
                                        <p:tgtEl>
                                          <p:spTgt spid="51"/>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0"/>
                                  </p:stCondLst>
                                  <p:childTnLst>
                                    <p:set>
                                      <p:cBhvr>
                                        <p:cTn id="33" dur="1" fill="hold">
                                          <p:stCondLst>
                                            <p:cond delay="0"/>
                                          </p:stCondLst>
                                        </p:cTn>
                                        <p:tgtEl>
                                          <p:spTgt spid="66"/>
                                        </p:tgtEl>
                                        <p:attrNameLst>
                                          <p:attrName>style.visibility</p:attrName>
                                        </p:attrNameLst>
                                      </p:cBhvr>
                                      <p:to>
                                        <p:strVal val="visible"/>
                                      </p:to>
                                    </p:set>
                                    <p:anim calcmode="lin" valueType="num">
                                      <p:cBhvr additive="base">
                                        <p:cTn id="34" dur="500" fill="hold"/>
                                        <p:tgtEl>
                                          <p:spTgt spid="66"/>
                                        </p:tgtEl>
                                        <p:attrNameLst>
                                          <p:attrName>ppt_x</p:attrName>
                                        </p:attrNameLst>
                                      </p:cBhvr>
                                      <p:tavLst>
                                        <p:tav tm="0">
                                          <p:val>
                                            <p:strVal val="1+#ppt_w/2"/>
                                          </p:val>
                                        </p:tav>
                                        <p:tav tm="100000">
                                          <p:val>
                                            <p:strVal val="#ppt_x"/>
                                          </p:val>
                                        </p:tav>
                                      </p:tavLst>
                                    </p:anim>
                                    <p:anim calcmode="lin" valueType="num">
                                      <p:cBhvr additive="base">
                                        <p:cTn id="35" dur="5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63213" y="22628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85765" y="3314524"/>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74672" y="4367353"/>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619759" y="2216626"/>
            <a:ext cx="11091543" cy="807912"/>
            <a:chOff x="4200115" y="834981"/>
            <a:chExt cx="4076672" cy="862366"/>
          </a:xfrm>
        </p:grpSpPr>
        <p:sp>
          <p:nvSpPr>
            <p:cNvPr id="61" name="矩形 60"/>
            <p:cNvSpPr/>
            <p:nvPr/>
          </p:nvSpPr>
          <p:spPr>
            <a:xfrm>
              <a:off x="4332826" y="834981"/>
              <a:ext cx="3881181" cy="862366"/>
            </a:xfrm>
            <a:prstGeom prst="rect">
              <a:avLst/>
            </a:prstGeom>
            <a:ln w="15875">
              <a:noFill/>
            </a:ln>
          </p:spPr>
          <p:txBody>
            <a:bodyPr wrap="square" lIns="68580" tIns="34290" rIns="68580" bIns="34290">
              <a:spAutoFit/>
            </a:bodyPr>
            <a:lstStyle/>
            <a:p>
              <a:r>
                <a:rPr lang="en-US" altLang="zh-CN" sz="2400" b="1" dirty="0">
                  <a:solidFill>
                    <a:srgbClr val="002060"/>
                  </a:solidFill>
                  <a:latin typeface="微软雅黑" panose="020B0503020204020204" charset="-122"/>
                  <a:ea typeface="微软雅黑" panose="020B0503020204020204" charset="-122"/>
                </a:rPr>
                <a:t>Knowing that you're really into learning Chinese/a lover of Chinese culture, </a:t>
              </a:r>
              <a:endParaRPr lang="zh-CN" altLang="en-US" sz="1600" i="1" dirty="0">
                <a:solidFill>
                  <a:srgbClr val="002060"/>
                </a:solidFill>
                <a:latin typeface="微软雅黑" panose="020B0503020204020204" charset="-122"/>
                <a:ea typeface="微软雅黑" panose="020B0503020204020204" charset="-122"/>
              </a:endParaRPr>
            </a:p>
          </p:txBody>
        </p:sp>
        <p:sp>
          <p:nvSpPr>
            <p:cNvPr id="62" name="平行四边形 61"/>
            <p:cNvSpPr/>
            <p:nvPr/>
          </p:nvSpPr>
          <p:spPr>
            <a:xfrm>
              <a:off x="4200115" y="884282"/>
              <a:ext cx="4076672" cy="76376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624347" y="3184635"/>
            <a:ext cx="11112359" cy="1017020"/>
            <a:chOff x="4226697" y="1300878"/>
            <a:chExt cx="4065813" cy="1918958"/>
          </a:xfrm>
        </p:grpSpPr>
        <p:sp>
          <p:nvSpPr>
            <p:cNvPr id="64" name="矩形 63"/>
            <p:cNvSpPr/>
            <p:nvPr/>
          </p:nvSpPr>
          <p:spPr>
            <a:xfrm>
              <a:off x="4339176" y="1851472"/>
              <a:ext cx="3881543" cy="827536"/>
            </a:xfrm>
            <a:prstGeom prst="rect">
              <a:avLst/>
            </a:prstGeom>
            <a:ln w="15875">
              <a:noFill/>
            </a:ln>
          </p:spPr>
          <p:txBody>
            <a:bodyPr wrap="square" lIns="68580" tIns="34290" rIns="68580" bIns="34290">
              <a:spAutoFit/>
            </a:bodyPr>
            <a:lstStyle/>
            <a:p>
              <a:r>
                <a:rPr lang="en-US" altLang="zh-CN" sz="2400" b="1" dirty="0">
                  <a:latin typeface="微软雅黑" panose="020B0503020204020204" charset="-122"/>
                  <a:ea typeface="微软雅黑" panose="020B0503020204020204" charset="-122"/>
                </a:rPr>
                <a:t> I'm writing to invite you to participate in a Chinese Speech Contest,</a:t>
              </a:r>
              <a:endParaRPr lang="en-US" altLang="zh-CN" sz="2400" b="1" u="sng" dirty="0">
                <a:latin typeface="微软雅黑" panose="020B0503020204020204" charset="-122"/>
                <a:ea typeface="微软雅黑" panose="020B0503020204020204" charset="-122"/>
              </a:endParaRPr>
            </a:p>
          </p:txBody>
        </p:sp>
        <p:sp>
          <p:nvSpPr>
            <p:cNvPr id="65" name="平行四边形 64"/>
            <p:cNvSpPr/>
            <p:nvPr/>
          </p:nvSpPr>
          <p:spPr>
            <a:xfrm>
              <a:off x="4226697" y="1300878"/>
              <a:ext cx="4065813" cy="1918958"/>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624347" y="4410366"/>
            <a:ext cx="11122992" cy="978078"/>
            <a:chOff x="4254577" y="2486890"/>
            <a:chExt cx="3907459" cy="632972"/>
          </a:xfrm>
        </p:grpSpPr>
        <p:sp>
          <p:nvSpPr>
            <p:cNvPr id="67" name="矩形 66"/>
            <p:cNvSpPr/>
            <p:nvPr/>
          </p:nvSpPr>
          <p:spPr>
            <a:xfrm>
              <a:off x="4386928" y="2510016"/>
              <a:ext cx="3709564" cy="609846"/>
            </a:xfrm>
            <a:prstGeom prst="rect">
              <a:avLst/>
            </a:prstGeom>
            <a:ln w="15875">
              <a:noFill/>
            </a:ln>
          </p:spPr>
          <p:txBody>
            <a:bodyPr wrap="square" lIns="68580" tIns="34290" rIns="68580" bIns="34290">
              <a:spAutoFit/>
            </a:bodyPr>
            <a:lstStyle/>
            <a:p>
              <a:r>
                <a:rPr lang="en-US" sz="2400" b="1" dirty="0">
                  <a:solidFill>
                    <a:schemeClr val="accent4">
                      <a:lumMod val="50000"/>
                    </a:schemeClr>
                  </a:solidFill>
                  <a:latin typeface="微软雅黑" panose="020B0503020204020204" charset="-122"/>
                  <a:ea typeface="微软雅黑" panose="020B0503020204020204" charset="-122"/>
                </a:rPr>
                <a:t>to be hosted in our school auditorium from 2:00pm to 5:00pm on Feb. 6th .</a:t>
              </a:r>
              <a:endParaRPr lang="en-US" sz="2400" b="1" dirty="0">
                <a:solidFill>
                  <a:schemeClr val="accent4">
                    <a:lumMod val="50000"/>
                  </a:schemeClr>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360490" y="5388444"/>
            <a:ext cx="11533319" cy="1131079"/>
          </a:xfrm>
          <a:prstGeom prst="rect">
            <a:avLst/>
          </a:prstGeom>
        </p:spPr>
        <p:txBody>
          <a:bodyPr wrap="square">
            <a:spAutoFit/>
          </a:bodyPr>
          <a:lstStyle/>
          <a:p>
            <a:pPr>
              <a:lnSpc>
                <a:spcPts val="2700"/>
              </a:lnSpc>
            </a:pPr>
            <a:r>
              <a:rPr lang="zh-CN" altLang="en-US" b="1" dirty="0">
                <a:solidFill>
                  <a:srgbClr val="C00000"/>
                </a:solidFill>
              </a:rPr>
              <a:t>状语</a:t>
            </a:r>
            <a:r>
              <a:rPr lang="en-US" altLang="zh-CN" b="1" dirty="0">
                <a:solidFill>
                  <a:srgbClr val="C00000"/>
                </a:solidFill>
              </a:rPr>
              <a:t>(</a:t>
            </a:r>
            <a:r>
              <a:rPr lang="zh-CN" altLang="en-US" b="1" dirty="0">
                <a:solidFill>
                  <a:srgbClr val="C00000"/>
                </a:solidFill>
              </a:rPr>
              <a:t>写作背景</a:t>
            </a:r>
            <a:r>
              <a:rPr lang="en-US" altLang="zh-CN" b="1" dirty="0">
                <a:solidFill>
                  <a:srgbClr val="C00000"/>
                </a:solidFill>
              </a:rPr>
              <a:t>)+ I'm writing for / to... (</a:t>
            </a:r>
            <a:r>
              <a:rPr lang="zh-CN" altLang="en-US" b="1" dirty="0">
                <a:solidFill>
                  <a:srgbClr val="C00000"/>
                </a:solidFill>
              </a:rPr>
              <a:t>写作体裁</a:t>
            </a:r>
            <a:r>
              <a:rPr lang="en-US" altLang="zh-CN" b="1" dirty="0">
                <a:solidFill>
                  <a:srgbClr val="C00000"/>
                </a:solidFill>
              </a:rPr>
              <a:t>) + with the purpose of .../for .../to ...   (</a:t>
            </a:r>
            <a:r>
              <a:rPr lang="zh-CN" altLang="en-US" b="1" dirty="0">
                <a:solidFill>
                  <a:srgbClr val="C00000"/>
                </a:solidFill>
              </a:rPr>
              <a:t>原因、目的、补充信息</a:t>
            </a:r>
            <a:r>
              <a:rPr lang="en-US" altLang="zh-CN" b="1" dirty="0">
                <a:solidFill>
                  <a:srgbClr val="C00000"/>
                </a:solidFill>
              </a:rPr>
              <a:t>)</a:t>
            </a:r>
            <a:endParaRPr lang="zh-CN" altLang="en-US" b="1" dirty="0">
              <a:solidFill>
                <a:srgbClr val="C00000"/>
              </a:solidFill>
            </a:endParaRPr>
          </a:p>
          <a:p>
            <a:pPr>
              <a:lnSpc>
                <a:spcPts val="2700"/>
              </a:lnSpc>
            </a:pPr>
            <a:r>
              <a:rPr lang="zh-CN" altLang="en-US" sz="2400" dirty="0"/>
              <a:t>☞知道你真的很喜欢学习中文</a:t>
            </a:r>
            <a:r>
              <a:rPr lang="en-US" altLang="zh-CN" sz="2400" dirty="0"/>
              <a:t>/</a:t>
            </a:r>
            <a:r>
              <a:rPr lang="zh-CN" altLang="en-US" sz="2400" dirty="0"/>
              <a:t>热爱中国文化，我写信邀请你参加将于</a:t>
            </a:r>
            <a:r>
              <a:rPr lang="en-US" altLang="zh-CN" sz="2400" dirty="0"/>
              <a:t>2</a:t>
            </a:r>
            <a:r>
              <a:rPr lang="zh-CN" altLang="en-US" sz="2400" dirty="0"/>
              <a:t>月</a:t>
            </a:r>
            <a:r>
              <a:rPr lang="en-US" altLang="zh-CN" sz="2400" dirty="0"/>
              <a:t>6</a:t>
            </a:r>
            <a:r>
              <a:rPr lang="zh-CN" altLang="en-US" sz="2400" dirty="0"/>
              <a:t>日下午</a:t>
            </a:r>
            <a:r>
              <a:rPr lang="en-US" altLang="zh-CN" sz="2400" dirty="0"/>
              <a:t>2</a:t>
            </a:r>
            <a:r>
              <a:rPr lang="zh-CN" altLang="en-US" sz="2400" dirty="0"/>
              <a:t>点到</a:t>
            </a:r>
            <a:r>
              <a:rPr lang="en-US" altLang="zh-CN" sz="2400" dirty="0"/>
              <a:t>5</a:t>
            </a:r>
            <a:r>
              <a:rPr lang="zh-CN" altLang="en-US" sz="2400" dirty="0"/>
              <a:t>点在学校礼堂举行的汉语演讲比赛。</a:t>
            </a:r>
            <a:endParaRPr lang="zh-CN" altLang="en-US" sz="2400" dirty="0"/>
          </a:p>
        </p:txBody>
      </p:sp>
      <p:sp>
        <p:nvSpPr>
          <p:cNvPr id="5" name="文本框 4"/>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sp>
        <p:nvSpPr>
          <p:cNvPr id="6" name="平行四边形 5"/>
          <p:cNvSpPr/>
          <p:nvPr/>
        </p:nvSpPr>
        <p:spPr>
          <a:xfrm>
            <a:off x="473075" y="1506855"/>
            <a:ext cx="11414760" cy="645160"/>
          </a:xfrm>
          <a:prstGeom prst="parallelogram">
            <a:avLst>
              <a:gd name="adj" fmla="val 48207"/>
            </a:avLst>
          </a:prstGeom>
          <a:solidFill>
            <a:schemeClr val="bg2">
              <a:lumMod val="50000"/>
            </a:schemeClr>
          </a:solidFill>
          <a:ln w="15875" cap="flat" cmpd="sng" algn="ctr">
            <a:solidFill>
              <a:srgbClr val="944E1D"/>
            </a:solidFill>
            <a:prstDash val="solid"/>
          </a:ln>
          <a:effectLst/>
        </p:spPr>
        <p:txBody>
          <a:bodyPr lIns="68580" tIns="34290" rIns="68580" bIns="34290" rtlCol="0" anchor="ctr"/>
          <a:lstStyle/>
          <a:p>
            <a:endParaRPr lang="zh-CN" altLang="en-US" sz="1600" b="1">
              <a:solidFill>
                <a:schemeClr val="bg1"/>
              </a:solidFill>
            </a:endParaRPr>
          </a:p>
        </p:txBody>
      </p:sp>
      <p:sp>
        <p:nvSpPr>
          <p:cNvPr id="7" name="矩形 6"/>
          <p:cNvSpPr/>
          <p:nvPr/>
        </p:nvSpPr>
        <p:spPr>
          <a:xfrm>
            <a:off x="613564" y="1507092"/>
            <a:ext cx="10615590" cy="645160"/>
          </a:xfrm>
          <a:prstGeom prst="rect">
            <a:avLst/>
          </a:prstGeom>
        </p:spPr>
        <p:txBody>
          <a:bodyPr wrap="square">
            <a:spAutoFit/>
          </a:bodyPr>
          <a:lstStyle/>
          <a:p>
            <a:r>
              <a:rPr lang="zh-CN" altLang="en-US" b="1" dirty="0">
                <a:solidFill>
                  <a:schemeClr val="bg1"/>
                </a:solidFill>
              </a:rPr>
              <a:t>（</a:t>
            </a:r>
            <a:r>
              <a:rPr lang="en-US" altLang="zh-CN" b="1" dirty="0">
                <a:solidFill>
                  <a:schemeClr val="bg1"/>
                </a:solidFill>
              </a:rPr>
              <a:t>2020</a:t>
            </a:r>
            <a:r>
              <a:rPr lang="zh-CN" altLang="en-US" b="1" dirty="0">
                <a:solidFill>
                  <a:schemeClr val="bg1"/>
                </a:solidFill>
              </a:rPr>
              <a:t>年</a:t>
            </a:r>
            <a:r>
              <a:rPr lang="en-US" altLang="zh-CN" b="1" dirty="0">
                <a:solidFill>
                  <a:schemeClr val="bg1"/>
                </a:solidFill>
              </a:rPr>
              <a:t>1</a:t>
            </a:r>
            <a:r>
              <a:rPr lang="zh-CN" altLang="en-US" b="1" dirty="0">
                <a:solidFill>
                  <a:schemeClr val="bg1"/>
                </a:solidFill>
              </a:rPr>
              <a:t>月浙江高考试题应用文</a:t>
            </a:r>
            <a:r>
              <a:rPr lang="en-US" altLang="zh-CN" b="1" dirty="0">
                <a:solidFill>
                  <a:schemeClr val="bg1"/>
                </a:solidFill>
              </a:rPr>
              <a:t>——</a:t>
            </a:r>
            <a:r>
              <a:rPr lang="zh-CN" altLang="en-US" b="1" dirty="0">
                <a:solidFill>
                  <a:schemeClr val="bg1"/>
                </a:solidFill>
              </a:rPr>
              <a:t>邀请告知信）假定你是李华，你校将举办外国学生中文演讲比赛，请给你的英国朋友</a:t>
            </a:r>
            <a:r>
              <a:rPr lang="en-US" altLang="zh-CN" b="1" dirty="0">
                <a:solidFill>
                  <a:schemeClr val="bg1"/>
                </a:solidFill>
              </a:rPr>
              <a:t>George </a:t>
            </a:r>
            <a:r>
              <a:rPr lang="zh-CN" altLang="en-US" b="1" dirty="0">
                <a:solidFill>
                  <a:schemeClr val="bg1"/>
                </a:solidFill>
              </a:rPr>
              <a:t>写封邮件邀请他参加。</a:t>
            </a:r>
            <a:endParaRPr lang="zh-CN" altLang="en-US" b="1" dirty="0">
              <a:solidFill>
                <a:schemeClr val="bg1"/>
              </a:solidFill>
            </a:endParaRPr>
          </a:p>
        </p:txBody>
      </p:sp>
      <p:sp>
        <p:nvSpPr>
          <p:cNvPr id="8" name="文本框 7"/>
          <p:cNvSpPr txBox="1"/>
          <p:nvPr/>
        </p:nvSpPr>
        <p:spPr>
          <a:xfrm>
            <a:off x="295910" y="997585"/>
            <a:ext cx="11518265"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C00000"/>
                </a:solidFill>
              </a:rPr>
              <a:t>, </a:t>
            </a:r>
            <a:r>
              <a:rPr lang="zh-CN" altLang="en-US" sz="2000" b="1">
                <a:solidFill>
                  <a:srgbClr val="002060"/>
                </a:solidFill>
              </a:rPr>
              <a:t>写信目的</a:t>
            </a:r>
            <a:r>
              <a:rPr lang="en-US" altLang="zh-CN" sz="2000" b="1">
                <a:solidFill>
                  <a:srgbClr val="002060"/>
                </a:solidFill>
              </a:rPr>
              <a:t>/</a:t>
            </a:r>
            <a:r>
              <a:rPr lang="zh-CN" altLang="en-US" sz="2000" b="1">
                <a:solidFill>
                  <a:srgbClr val="002060"/>
                </a:solidFill>
              </a:rPr>
              <a:t>背景信息</a:t>
            </a:r>
            <a:r>
              <a:rPr lang="zh-CN" altLang="en-US" sz="2000">
                <a:solidFill>
                  <a:srgbClr val="002060"/>
                </a:solidFill>
              </a:rPr>
              <a:t>（角色代入，第一层级信息</a:t>
            </a:r>
            <a:r>
              <a:rPr lang="en-US" altLang="zh-CN" sz="2000">
                <a:solidFill>
                  <a:srgbClr val="002060"/>
                </a:solidFill>
              </a:rPr>
              <a:t>)</a:t>
            </a:r>
            <a:endParaRPr lang="en-US" altLang="zh-CN"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arn(inVertical)">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 calcmode="lin" valueType="num">
                                      <p:cBhvr additive="base">
                                        <p:cTn id="12" dur="500" fill="hold"/>
                                        <p:tgtEl>
                                          <p:spTgt spid="45"/>
                                        </p:tgtEl>
                                        <p:attrNameLst>
                                          <p:attrName>ppt_x</p:attrName>
                                        </p:attrNameLst>
                                      </p:cBhvr>
                                      <p:tavLst>
                                        <p:tav tm="0">
                                          <p:val>
                                            <p:strVal val="0-#ppt_w/2"/>
                                          </p:val>
                                        </p:tav>
                                        <p:tav tm="100000">
                                          <p:val>
                                            <p:strVal val="#ppt_x"/>
                                          </p:val>
                                        </p:tav>
                                      </p:tavLst>
                                    </p:anim>
                                    <p:anim calcmode="lin" valueType="num">
                                      <p:cBhvr additive="base">
                                        <p:cTn id="13" dur="500" fill="hold"/>
                                        <p:tgtEl>
                                          <p:spTgt spid="45"/>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60"/>
                                        </p:tgtEl>
                                        <p:attrNameLst>
                                          <p:attrName>style.visibility</p:attrName>
                                        </p:attrNameLst>
                                      </p:cBhvr>
                                      <p:to>
                                        <p:strVal val="visible"/>
                                      </p:to>
                                    </p:set>
                                    <p:anim calcmode="lin" valueType="num">
                                      <p:cBhvr additive="base">
                                        <p:cTn id="16" dur="500" fill="hold"/>
                                        <p:tgtEl>
                                          <p:spTgt spid="60"/>
                                        </p:tgtEl>
                                        <p:attrNameLst>
                                          <p:attrName>ppt_x</p:attrName>
                                        </p:attrNameLst>
                                      </p:cBhvr>
                                      <p:tavLst>
                                        <p:tav tm="0">
                                          <p:val>
                                            <p:strVal val="1+#ppt_w/2"/>
                                          </p:val>
                                        </p:tav>
                                        <p:tav tm="100000">
                                          <p:val>
                                            <p:strVal val="#ppt_x"/>
                                          </p:val>
                                        </p:tav>
                                      </p:tavLst>
                                    </p:anim>
                                    <p:anim calcmode="lin" valueType="num">
                                      <p:cBhvr additive="base">
                                        <p:cTn id="17" dur="500" fill="hold"/>
                                        <p:tgtEl>
                                          <p:spTgt spid="60"/>
                                        </p:tgtEl>
                                        <p:attrNameLst>
                                          <p:attrName>ppt_y</p:attrName>
                                        </p:attrNameLst>
                                      </p:cBhvr>
                                      <p:tavLst>
                                        <p:tav tm="0">
                                          <p:val>
                                            <p:strVal val="#ppt_y"/>
                                          </p:val>
                                        </p:tav>
                                        <p:tav tm="100000">
                                          <p:val>
                                            <p:strVal val="#ppt_y"/>
                                          </p:val>
                                        </p:tav>
                                      </p:tavLst>
                                    </p:anim>
                                  </p:childTnLst>
                                </p:cTn>
                              </p:par>
                            </p:childTnLst>
                          </p:cTn>
                        </p:par>
                        <p:par>
                          <p:cTn id="18" fill="hold">
                            <p:stCondLst>
                              <p:cond delay="500"/>
                            </p:stCondLst>
                            <p:childTnLst>
                              <p:par>
                                <p:cTn id="19" presetID="2" presetClass="entr" presetSubtype="8" fill="hold" nodeType="afterEffect">
                                  <p:stCondLst>
                                    <p:cond delay="0"/>
                                  </p:stCondLst>
                                  <p:childTnLst>
                                    <p:set>
                                      <p:cBhvr>
                                        <p:cTn id="20" dur="1" fill="hold">
                                          <p:stCondLst>
                                            <p:cond delay="0"/>
                                          </p:stCondLst>
                                        </p:cTn>
                                        <p:tgtEl>
                                          <p:spTgt spid="48"/>
                                        </p:tgtEl>
                                        <p:attrNameLst>
                                          <p:attrName>style.visibility</p:attrName>
                                        </p:attrNameLst>
                                      </p:cBhvr>
                                      <p:to>
                                        <p:strVal val="visible"/>
                                      </p:to>
                                    </p:set>
                                    <p:anim calcmode="lin" valueType="num">
                                      <p:cBhvr additive="base">
                                        <p:cTn id="21" dur="500" fill="hold"/>
                                        <p:tgtEl>
                                          <p:spTgt spid="48"/>
                                        </p:tgtEl>
                                        <p:attrNameLst>
                                          <p:attrName>ppt_x</p:attrName>
                                        </p:attrNameLst>
                                      </p:cBhvr>
                                      <p:tavLst>
                                        <p:tav tm="0">
                                          <p:val>
                                            <p:strVal val="0-#ppt_w/2"/>
                                          </p:val>
                                        </p:tav>
                                        <p:tav tm="100000">
                                          <p:val>
                                            <p:strVal val="#ppt_x"/>
                                          </p:val>
                                        </p:tav>
                                      </p:tavLst>
                                    </p:anim>
                                    <p:anim calcmode="lin" valueType="num">
                                      <p:cBhvr additive="base">
                                        <p:cTn id="22" dur="500" fill="hold"/>
                                        <p:tgtEl>
                                          <p:spTgt spid="48"/>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additive="base">
                                        <p:cTn id="25" dur="500" fill="hold"/>
                                        <p:tgtEl>
                                          <p:spTgt spid="63"/>
                                        </p:tgtEl>
                                        <p:attrNameLst>
                                          <p:attrName>ppt_x</p:attrName>
                                        </p:attrNameLst>
                                      </p:cBhvr>
                                      <p:tavLst>
                                        <p:tav tm="0">
                                          <p:val>
                                            <p:strVal val="1+#ppt_w/2"/>
                                          </p:val>
                                        </p:tav>
                                        <p:tav tm="100000">
                                          <p:val>
                                            <p:strVal val="#ppt_x"/>
                                          </p:val>
                                        </p:tav>
                                      </p:tavLst>
                                    </p:anim>
                                    <p:anim calcmode="lin" valueType="num">
                                      <p:cBhvr additive="base">
                                        <p:cTn id="26" dur="500" fill="hold"/>
                                        <p:tgtEl>
                                          <p:spTgt spid="63"/>
                                        </p:tgtEl>
                                        <p:attrNameLst>
                                          <p:attrName>ppt_y</p:attrName>
                                        </p:attrNameLst>
                                      </p:cBhvr>
                                      <p:tavLst>
                                        <p:tav tm="0">
                                          <p:val>
                                            <p:strVal val="#ppt_y"/>
                                          </p:val>
                                        </p:tav>
                                        <p:tav tm="100000">
                                          <p:val>
                                            <p:strVal val="#ppt_y"/>
                                          </p:val>
                                        </p:tav>
                                      </p:tavLst>
                                    </p:anim>
                                  </p:childTnLst>
                                </p:cTn>
                              </p:par>
                            </p:childTnLst>
                          </p:cTn>
                        </p:par>
                        <p:par>
                          <p:cTn id="27" fill="hold">
                            <p:stCondLst>
                              <p:cond delay="1000"/>
                            </p:stCondLst>
                            <p:childTnLst>
                              <p:par>
                                <p:cTn id="28" presetID="2" presetClass="entr" presetSubtype="8" fill="hold" nodeType="afterEffect">
                                  <p:stCondLst>
                                    <p:cond delay="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fill="hold"/>
                                        <p:tgtEl>
                                          <p:spTgt spid="51"/>
                                        </p:tgtEl>
                                        <p:attrNameLst>
                                          <p:attrName>ppt_x</p:attrName>
                                        </p:attrNameLst>
                                      </p:cBhvr>
                                      <p:tavLst>
                                        <p:tav tm="0">
                                          <p:val>
                                            <p:strVal val="0-#ppt_w/2"/>
                                          </p:val>
                                        </p:tav>
                                        <p:tav tm="100000">
                                          <p:val>
                                            <p:strVal val="#ppt_x"/>
                                          </p:val>
                                        </p:tav>
                                      </p:tavLst>
                                    </p:anim>
                                    <p:anim calcmode="lin" valueType="num">
                                      <p:cBhvr additive="base">
                                        <p:cTn id="31" dur="500" fill="hold"/>
                                        <p:tgtEl>
                                          <p:spTgt spid="51"/>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0"/>
                                  </p:stCondLst>
                                  <p:childTnLst>
                                    <p:set>
                                      <p:cBhvr>
                                        <p:cTn id="33" dur="1" fill="hold">
                                          <p:stCondLst>
                                            <p:cond delay="0"/>
                                          </p:stCondLst>
                                        </p:cTn>
                                        <p:tgtEl>
                                          <p:spTgt spid="66"/>
                                        </p:tgtEl>
                                        <p:attrNameLst>
                                          <p:attrName>style.visibility</p:attrName>
                                        </p:attrNameLst>
                                      </p:cBhvr>
                                      <p:to>
                                        <p:strVal val="visible"/>
                                      </p:to>
                                    </p:set>
                                    <p:anim calcmode="lin" valueType="num">
                                      <p:cBhvr additive="base">
                                        <p:cTn id="34" dur="500" fill="hold"/>
                                        <p:tgtEl>
                                          <p:spTgt spid="66"/>
                                        </p:tgtEl>
                                        <p:attrNameLst>
                                          <p:attrName>ppt_x</p:attrName>
                                        </p:attrNameLst>
                                      </p:cBhvr>
                                      <p:tavLst>
                                        <p:tav tm="0">
                                          <p:val>
                                            <p:strVal val="1+#ppt_w/2"/>
                                          </p:val>
                                        </p:tav>
                                        <p:tav tm="100000">
                                          <p:val>
                                            <p:strVal val="#ppt_x"/>
                                          </p:val>
                                        </p:tav>
                                      </p:tavLst>
                                    </p:anim>
                                    <p:anim calcmode="lin" valueType="num">
                                      <p:cBhvr additive="base">
                                        <p:cTn id="35" dur="5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63213" y="22628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85765" y="3314524"/>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74672" y="4367353"/>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619759" y="2262814"/>
            <a:ext cx="11091543" cy="715536"/>
            <a:chOff x="4200115" y="884282"/>
            <a:chExt cx="4076672" cy="763763"/>
          </a:xfrm>
        </p:grpSpPr>
        <p:sp>
          <p:nvSpPr>
            <p:cNvPr id="61" name="矩形 60"/>
            <p:cNvSpPr/>
            <p:nvPr/>
          </p:nvSpPr>
          <p:spPr>
            <a:xfrm>
              <a:off x="4340275" y="1032092"/>
              <a:ext cx="3768139" cy="468142"/>
            </a:xfrm>
            <a:prstGeom prst="rect">
              <a:avLst/>
            </a:prstGeom>
            <a:ln w="15875">
              <a:noFill/>
            </a:ln>
          </p:spPr>
          <p:txBody>
            <a:bodyPr wrap="square" lIns="68580" tIns="34290" rIns="68580" bIns="34290">
              <a:spAutoFit/>
            </a:bodyPr>
            <a:lstStyle/>
            <a:p>
              <a:r>
                <a:rPr lang="en-US" altLang="zh-CN" sz="2400" b="1" dirty="0">
                  <a:solidFill>
                    <a:srgbClr val="002060"/>
                  </a:solidFill>
                  <a:latin typeface="微软雅黑" panose="020B0503020204020204" charset="-122"/>
                  <a:ea typeface="微软雅黑" panose="020B0503020204020204" charset="-122"/>
                </a:rPr>
                <a:t>With the long-awaited Chinese speech contest drawing,</a:t>
              </a:r>
              <a:endParaRPr lang="zh-CN" altLang="en-US" sz="1600" i="1" dirty="0">
                <a:solidFill>
                  <a:srgbClr val="002060"/>
                </a:solidFill>
                <a:latin typeface="微软雅黑" panose="020B0503020204020204" charset="-122"/>
                <a:ea typeface="微软雅黑" panose="020B0503020204020204" charset="-122"/>
              </a:endParaRPr>
            </a:p>
          </p:txBody>
        </p:sp>
        <p:sp>
          <p:nvSpPr>
            <p:cNvPr id="62" name="平行四边形 61"/>
            <p:cNvSpPr/>
            <p:nvPr/>
          </p:nvSpPr>
          <p:spPr>
            <a:xfrm>
              <a:off x="4200115" y="884282"/>
              <a:ext cx="4076672" cy="76376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624347" y="3184635"/>
            <a:ext cx="11112359" cy="1017020"/>
            <a:chOff x="4226697" y="1300878"/>
            <a:chExt cx="4065813" cy="1918958"/>
          </a:xfrm>
        </p:grpSpPr>
        <p:sp>
          <p:nvSpPr>
            <p:cNvPr id="64" name="矩形 63"/>
            <p:cNvSpPr/>
            <p:nvPr/>
          </p:nvSpPr>
          <p:spPr>
            <a:xfrm>
              <a:off x="4364543" y="1545956"/>
              <a:ext cx="3881543" cy="1524406"/>
            </a:xfrm>
            <a:prstGeom prst="rect">
              <a:avLst/>
            </a:prstGeom>
            <a:ln w="15875">
              <a:noFill/>
            </a:ln>
          </p:spPr>
          <p:txBody>
            <a:bodyPr wrap="square" lIns="68580" tIns="34290" rIns="68580" bIns="34290">
              <a:spAutoFit/>
            </a:bodyPr>
            <a:lstStyle/>
            <a:p>
              <a:r>
                <a:rPr lang="en-US" altLang="zh-CN" sz="2400" b="1" dirty="0">
                  <a:latin typeface="微软雅黑" panose="020B0503020204020204" charset="-122"/>
                  <a:ea typeface="微软雅黑" panose="020B0503020204020204" charset="-122"/>
                </a:rPr>
                <a:t> I'm writing to </a:t>
              </a:r>
              <a:r>
                <a:rPr lang="en-US" altLang="zh-CN" sz="2400" b="1" u="sng" dirty="0">
                  <a:latin typeface="微软雅黑" panose="020B0503020204020204" charset="-122"/>
                  <a:ea typeface="微软雅黑" panose="020B0503020204020204" charset="-122"/>
                </a:rPr>
                <a:t>issue a genuine/cordial invitation </a:t>
              </a:r>
              <a:r>
                <a:rPr lang="en-US" altLang="zh-CN" sz="2400" b="1" dirty="0">
                  <a:latin typeface="微软雅黑" panose="020B0503020204020204" charset="-122"/>
                  <a:ea typeface="微软雅黑" panose="020B0503020204020204" charset="-122"/>
                </a:rPr>
                <a:t>for your participation,</a:t>
              </a:r>
              <a:endParaRPr lang="en-US" altLang="zh-CN" sz="2400" b="1" u="sng" dirty="0">
                <a:latin typeface="微软雅黑" panose="020B0503020204020204" charset="-122"/>
                <a:ea typeface="微软雅黑" panose="020B0503020204020204" charset="-122"/>
              </a:endParaRPr>
            </a:p>
          </p:txBody>
        </p:sp>
        <p:sp>
          <p:nvSpPr>
            <p:cNvPr id="65" name="平行四边形 64"/>
            <p:cNvSpPr/>
            <p:nvPr/>
          </p:nvSpPr>
          <p:spPr>
            <a:xfrm>
              <a:off x="4226697" y="1300878"/>
              <a:ext cx="4065813" cy="1918958"/>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624347" y="4410366"/>
            <a:ext cx="11122992" cy="715441"/>
            <a:chOff x="4254577" y="2486890"/>
            <a:chExt cx="3907459" cy="540045"/>
          </a:xfrm>
        </p:grpSpPr>
        <p:sp>
          <p:nvSpPr>
            <p:cNvPr id="67" name="矩形 66"/>
            <p:cNvSpPr/>
            <p:nvPr/>
          </p:nvSpPr>
          <p:spPr>
            <a:xfrm>
              <a:off x="4386928" y="2510017"/>
              <a:ext cx="3709564" cy="516918"/>
            </a:xfrm>
            <a:prstGeom prst="rect">
              <a:avLst/>
            </a:prstGeom>
            <a:ln w="15875">
              <a:noFill/>
            </a:ln>
          </p:spPr>
          <p:txBody>
            <a:bodyPr wrap="square" lIns="68580" tIns="34290" rIns="68580" bIns="34290">
              <a:spAutoFit/>
            </a:bodyPr>
            <a:lstStyle/>
            <a:p>
              <a:r>
                <a:rPr lang="en-US" sz="2400" b="1" dirty="0">
                  <a:solidFill>
                    <a:schemeClr val="accent4">
                      <a:lumMod val="50000"/>
                    </a:schemeClr>
                  </a:solidFill>
                  <a:latin typeface="微软雅黑" panose="020B0503020204020204" charset="-122"/>
                  <a:ea typeface="微软雅黑" panose="020B0503020204020204" charset="-122"/>
                </a:rPr>
                <a:t>which is tailored annually for foreign students. </a:t>
              </a:r>
              <a:endParaRPr lang="en-US" sz="2400" b="1" dirty="0">
                <a:solidFill>
                  <a:schemeClr val="accent4">
                    <a:lumMod val="50000"/>
                  </a:schemeClr>
                </a:solidFill>
                <a:latin typeface="微软雅黑" panose="020B0503020204020204" charset="-122"/>
                <a:ea typeface="微软雅黑" panose="020B0503020204020204" charset="-122"/>
              </a:endParaRPr>
            </a:p>
            <a:p>
              <a:r>
                <a:rPr lang="en-US" sz="1600" i="1" dirty="0">
                  <a:solidFill>
                    <a:schemeClr val="accent4">
                      <a:lumMod val="50000"/>
                    </a:schemeClr>
                  </a:solidFill>
                  <a:latin typeface="微软雅黑" panose="020B0503020204020204" charset="-122"/>
                  <a:ea typeface="微软雅黑" panose="020B0503020204020204" charset="-122"/>
                </a:rPr>
                <a:t>tailor /ˈ</a:t>
              </a:r>
              <a:r>
                <a:rPr lang="en-US" sz="1600" i="1" dirty="0" err="1">
                  <a:solidFill>
                    <a:schemeClr val="accent4">
                      <a:lumMod val="50000"/>
                    </a:schemeClr>
                  </a:solidFill>
                  <a:latin typeface="微软雅黑" panose="020B0503020204020204" charset="-122"/>
                  <a:ea typeface="微软雅黑" panose="020B0503020204020204" charset="-122"/>
                </a:rPr>
                <a:t>teɪlə</a:t>
              </a:r>
              <a:r>
                <a:rPr lang="en-US" sz="1600" i="1" dirty="0">
                  <a:solidFill>
                    <a:schemeClr val="accent4">
                      <a:lumMod val="50000"/>
                    </a:schemeClr>
                  </a:solidFill>
                  <a:latin typeface="微软雅黑" panose="020B0503020204020204" charset="-122"/>
                  <a:ea typeface="微软雅黑" panose="020B0503020204020204" charset="-122"/>
                </a:rPr>
                <a:t>(r)/ </a:t>
              </a:r>
              <a:r>
                <a:rPr lang="en-US" altLang="zh-CN" sz="1600" i="1" dirty="0">
                  <a:solidFill>
                    <a:schemeClr val="accent4">
                      <a:lumMod val="50000"/>
                    </a:schemeClr>
                  </a:solidFill>
                  <a:latin typeface="微软雅黑" panose="020B0503020204020204" charset="-122"/>
                  <a:ea typeface="微软雅黑" panose="020B0503020204020204" charset="-122"/>
                </a:rPr>
                <a:t>n. </a:t>
              </a:r>
              <a:r>
                <a:rPr lang="zh-CN" altLang="en-US" sz="1600" i="1" dirty="0">
                  <a:solidFill>
                    <a:schemeClr val="accent4">
                      <a:lumMod val="50000"/>
                    </a:schemeClr>
                  </a:solidFill>
                  <a:latin typeface="微软雅黑" panose="020B0503020204020204" charset="-122"/>
                  <a:ea typeface="微软雅黑" panose="020B0503020204020204" charset="-122"/>
                </a:rPr>
                <a:t>裁缝 </a:t>
              </a:r>
              <a:r>
                <a:rPr lang="en-US" altLang="zh-CN" sz="1600" i="1" dirty="0">
                  <a:solidFill>
                    <a:schemeClr val="accent4">
                      <a:lumMod val="50000"/>
                    </a:schemeClr>
                  </a:solidFill>
                  <a:latin typeface="微软雅黑" panose="020B0503020204020204" charset="-122"/>
                  <a:ea typeface="微软雅黑" panose="020B0503020204020204" charset="-122"/>
                </a:rPr>
                <a:t>v. </a:t>
              </a:r>
              <a:r>
                <a:rPr lang="zh-CN" altLang="en-US" sz="1600" i="1" dirty="0">
                  <a:solidFill>
                    <a:schemeClr val="accent4">
                      <a:lumMod val="50000"/>
                    </a:schemeClr>
                  </a:solidFill>
                  <a:latin typeface="微软雅黑" panose="020B0503020204020204" charset="-122"/>
                  <a:ea typeface="微软雅黑" panose="020B0503020204020204" charset="-122"/>
                </a:rPr>
                <a:t>专门订做</a:t>
              </a:r>
              <a:endParaRPr lang="zh-CN" altLang="en-US" sz="1600" i="1" dirty="0">
                <a:solidFill>
                  <a:schemeClr val="accent4">
                    <a:lumMod val="50000"/>
                  </a:schemeClr>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360490" y="5388444"/>
            <a:ext cx="11533319" cy="1131079"/>
          </a:xfrm>
          <a:prstGeom prst="rect">
            <a:avLst/>
          </a:prstGeom>
        </p:spPr>
        <p:txBody>
          <a:bodyPr wrap="square">
            <a:spAutoFit/>
          </a:bodyPr>
          <a:lstStyle/>
          <a:p>
            <a:pPr>
              <a:lnSpc>
                <a:spcPts val="2700"/>
              </a:lnSpc>
            </a:pPr>
            <a:r>
              <a:rPr lang="zh-CN" altLang="en-US" b="1" dirty="0">
                <a:solidFill>
                  <a:srgbClr val="C00000"/>
                </a:solidFill>
              </a:rPr>
              <a:t>状语</a:t>
            </a:r>
            <a:r>
              <a:rPr lang="en-US" altLang="zh-CN" b="1" dirty="0">
                <a:solidFill>
                  <a:srgbClr val="C00000"/>
                </a:solidFill>
              </a:rPr>
              <a:t>(</a:t>
            </a:r>
            <a:r>
              <a:rPr lang="zh-CN" altLang="en-US" b="1" dirty="0">
                <a:solidFill>
                  <a:srgbClr val="C00000"/>
                </a:solidFill>
              </a:rPr>
              <a:t>写作背景</a:t>
            </a:r>
            <a:r>
              <a:rPr lang="en-US" altLang="zh-CN" b="1" dirty="0">
                <a:solidFill>
                  <a:srgbClr val="C00000"/>
                </a:solidFill>
              </a:rPr>
              <a:t>)+ I'm writing for / to... (</a:t>
            </a:r>
            <a:r>
              <a:rPr lang="zh-CN" altLang="en-US" b="1" dirty="0">
                <a:solidFill>
                  <a:srgbClr val="C00000"/>
                </a:solidFill>
              </a:rPr>
              <a:t>写作体裁</a:t>
            </a:r>
            <a:r>
              <a:rPr lang="en-US" altLang="zh-CN" b="1" dirty="0">
                <a:solidFill>
                  <a:srgbClr val="C00000"/>
                </a:solidFill>
              </a:rPr>
              <a:t>) + with the purpose of .../for .../to ...   (</a:t>
            </a:r>
            <a:r>
              <a:rPr lang="zh-CN" altLang="en-US" b="1" dirty="0">
                <a:solidFill>
                  <a:srgbClr val="C00000"/>
                </a:solidFill>
              </a:rPr>
              <a:t>原因、目的、补充信息</a:t>
            </a:r>
            <a:r>
              <a:rPr lang="en-US" altLang="zh-CN" b="1" dirty="0">
                <a:solidFill>
                  <a:srgbClr val="C00000"/>
                </a:solidFill>
              </a:rPr>
              <a:t>)</a:t>
            </a:r>
            <a:endParaRPr lang="zh-CN" altLang="en-US" b="1" dirty="0">
              <a:solidFill>
                <a:srgbClr val="C00000"/>
              </a:solidFill>
            </a:endParaRPr>
          </a:p>
          <a:p>
            <a:pPr>
              <a:lnSpc>
                <a:spcPts val="2700"/>
              </a:lnSpc>
            </a:pPr>
            <a:r>
              <a:rPr lang="zh-CN" altLang="en-US" sz="2400" dirty="0"/>
              <a:t>☞随着期待已久的汉语演讲比赛的临近，我写信向您发出一份真诚的邀请，请您参加每年为外国学生举办的汉语演讲比赛。</a:t>
            </a:r>
            <a:endParaRPr lang="zh-CN" altLang="en-US" sz="2400" dirty="0"/>
          </a:p>
        </p:txBody>
      </p:sp>
      <p:sp>
        <p:nvSpPr>
          <p:cNvPr id="5" name="文本框 4"/>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sp>
        <p:nvSpPr>
          <p:cNvPr id="6" name="平行四边形 5"/>
          <p:cNvSpPr/>
          <p:nvPr/>
        </p:nvSpPr>
        <p:spPr>
          <a:xfrm>
            <a:off x="473075" y="1506855"/>
            <a:ext cx="11414760" cy="645160"/>
          </a:xfrm>
          <a:prstGeom prst="parallelogram">
            <a:avLst>
              <a:gd name="adj" fmla="val 48207"/>
            </a:avLst>
          </a:prstGeom>
          <a:solidFill>
            <a:schemeClr val="bg2">
              <a:lumMod val="50000"/>
            </a:schemeClr>
          </a:solidFill>
          <a:ln w="15875" cap="flat" cmpd="sng" algn="ctr">
            <a:solidFill>
              <a:srgbClr val="944E1D"/>
            </a:solidFill>
            <a:prstDash val="solid"/>
          </a:ln>
          <a:effectLst/>
        </p:spPr>
        <p:txBody>
          <a:bodyPr lIns="68580" tIns="34290" rIns="68580" bIns="34290" rtlCol="0" anchor="ctr"/>
          <a:lstStyle/>
          <a:p>
            <a:endParaRPr lang="zh-CN" altLang="en-US" sz="1600" b="1">
              <a:solidFill>
                <a:schemeClr val="bg1"/>
              </a:solidFill>
            </a:endParaRPr>
          </a:p>
        </p:txBody>
      </p:sp>
      <p:sp>
        <p:nvSpPr>
          <p:cNvPr id="7" name="矩形 6"/>
          <p:cNvSpPr/>
          <p:nvPr/>
        </p:nvSpPr>
        <p:spPr>
          <a:xfrm>
            <a:off x="613564" y="1507092"/>
            <a:ext cx="10615590" cy="645160"/>
          </a:xfrm>
          <a:prstGeom prst="rect">
            <a:avLst/>
          </a:prstGeom>
        </p:spPr>
        <p:txBody>
          <a:bodyPr wrap="square">
            <a:spAutoFit/>
          </a:bodyPr>
          <a:lstStyle/>
          <a:p>
            <a:r>
              <a:rPr lang="zh-CN" altLang="en-US" b="1" dirty="0">
                <a:solidFill>
                  <a:schemeClr val="bg1"/>
                </a:solidFill>
              </a:rPr>
              <a:t>（</a:t>
            </a:r>
            <a:r>
              <a:rPr lang="en-US" altLang="zh-CN" b="1" dirty="0">
                <a:solidFill>
                  <a:schemeClr val="bg1"/>
                </a:solidFill>
              </a:rPr>
              <a:t>2020</a:t>
            </a:r>
            <a:r>
              <a:rPr lang="zh-CN" altLang="en-US" b="1" dirty="0">
                <a:solidFill>
                  <a:schemeClr val="bg1"/>
                </a:solidFill>
              </a:rPr>
              <a:t>年</a:t>
            </a:r>
            <a:r>
              <a:rPr lang="en-US" altLang="zh-CN" b="1" dirty="0">
                <a:solidFill>
                  <a:schemeClr val="bg1"/>
                </a:solidFill>
              </a:rPr>
              <a:t>1</a:t>
            </a:r>
            <a:r>
              <a:rPr lang="zh-CN" altLang="en-US" b="1" dirty="0">
                <a:solidFill>
                  <a:schemeClr val="bg1"/>
                </a:solidFill>
              </a:rPr>
              <a:t>月浙江高考试题应用文</a:t>
            </a:r>
            <a:r>
              <a:rPr lang="en-US" altLang="zh-CN" b="1" dirty="0">
                <a:solidFill>
                  <a:schemeClr val="bg1"/>
                </a:solidFill>
              </a:rPr>
              <a:t>——</a:t>
            </a:r>
            <a:r>
              <a:rPr lang="zh-CN" altLang="en-US" b="1" dirty="0">
                <a:solidFill>
                  <a:schemeClr val="bg1"/>
                </a:solidFill>
              </a:rPr>
              <a:t>邀请告知信）假定你是李华，你校将举办外国学生中文演讲比赛，请给你的英国朋友</a:t>
            </a:r>
            <a:r>
              <a:rPr lang="en-US" altLang="zh-CN" b="1" dirty="0">
                <a:solidFill>
                  <a:schemeClr val="bg1"/>
                </a:solidFill>
              </a:rPr>
              <a:t>George </a:t>
            </a:r>
            <a:r>
              <a:rPr lang="zh-CN" altLang="en-US" b="1" dirty="0">
                <a:solidFill>
                  <a:schemeClr val="bg1"/>
                </a:solidFill>
              </a:rPr>
              <a:t>写封邮件邀请他参加。</a:t>
            </a:r>
            <a:endParaRPr lang="zh-CN" altLang="en-US" b="1" dirty="0">
              <a:solidFill>
                <a:schemeClr val="bg1"/>
              </a:solidFill>
            </a:endParaRPr>
          </a:p>
        </p:txBody>
      </p:sp>
      <p:sp>
        <p:nvSpPr>
          <p:cNvPr id="8" name="文本框 7"/>
          <p:cNvSpPr txBox="1"/>
          <p:nvPr/>
        </p:nvSpPr>
        <p:spPr>
          <a:xfrm>
            <a:off x="191135" y="1036955"/>
            <a:ext cx="11584940"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C00000"/>
                </a:solidFill>
              </a:rPr>
              <a:t>, </a:t>
            </a:r>
            <a:r>
              <a:rPr lang="zh-CN" altLang="en-US" sz="2000" b="1">
                <a:solidFill>
                  <a:srgbClr val="002060"/>
                </a:solidFill>
              </a:rPr>
              <a:t>写信目的</a:t>
            </a:r>
            <a:r>
              <a:rPr lang="en-US" altLang="zh-CN" sz="2000" b="1">
                <a:solidFill>
                  <a:srgbClr val="002060"/>
                </a:solidFill>
              </a:rPr>
              <a:t>/</a:t>
            </a:r>
            <a:r>
              <a:rPr lang="zh-CN" altLang="en-US" sz="2000" b="1">
                <a:solidFill>
                  <a:srgbClr val="002060"/>
                </a:solidFill>
              </a:rPr>
              <a:t>背景信息</a:t>
            </a:r>
            <a:r>
              <a:rPr lang="zh-CN" altLang="en-US" sz="2000">
                <a:solidFill>
                  <a:srgbClr val="002060"/>
                </a:solidFill>
              </a:rPr>
              <a:t>（角色代入，第一层级信息</a:t>
            </a:r>
            <a:r>
              <a:rPr lang="en-US" altLang="zh-CN" sz="2000">
                <a:solidFill>
                  <a:srgbClr val="002060"/>
                </a:solidFill>
              </a:rPr>
              <a:t>)</a:t>
            </a:r>
            <a:endParaRPr lang="en-US" altLang="zh-CN"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arn(inVertical)">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 calcmode="lin" valueType="num">
                                      <p:cBhvr additive="base">
                                        <p:cTn id="12" dur="500" fill="hold"/>
                                        <p:tgtEl>
                                          <p:spTgt spid="45"/>
                                        </p:tgtEl>
                                        <p:attrNameLst>
                                          <p:attrName>ppt_x</p:attrName>
                                        </p:attrNameLst>
                                      </p:cBhvr>
                                      <p:tavLst>
                                        <p:tav tm="0">
                                          <p:val>
                                            <p:strVal val="0-#ppt_w/2"/>
                                          </p:val>
                                        </p:tav>
                                        <p:tav tm="100000">
                                          <p:val>
                                            <p:strVal val="#ppt_x"/>
                                          </p:val>
                                        </p:tav>
                                      </p:tavLst>
                                    </p:anim>
                                    <p:anim calcmode="lin" valueType="num">
                                      <p:cBhvr additive="base">
                                        <p:cTn id="13" dur="500" fill="hold"/>
                                        <p:tgtEl>
                                          <p:spTgt spid="45"/>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60"/>
                                        </p:tgtEl>
                                        <p:attrNameLst>
                                          <p:attrName>style.visibility</p:attrName>
                                        </p:attrNameLst>
                                      </p:cBhvr>
                                      <p:to>
                                        <p:strVal val="visible"/>
                                      </p:to>
                                    </p:set>
                                    <p:anim calcmode="lin" valueType="num">
                                      <p:cBhvr additive="base">
                                        <p:cTn id="16" dur="500" fill="hold"/>
                                        <p:tgtEl>
                                          <p:spTgt spid="60"/>
                                        </p:tgtEl>
                                        <p:attrNameLst>
                                          <p:attrName>ppt_x</p:attrName>
                                        </p:attrNameLst>
                                      </p:cBhvr>
                                      <p:tavLst>
                                        <p:tav tm="0">
                                          <p:val>
                                            <p:strVal val="1+#ppt_w/2"/>
                                          </p:val>
                                        </p:tav>
                                        <p:tav tm="100000">
                                          <p:val>
                                            <p:strVal val="#ppt_x"/>
                                          </p:val>
                                        </p:tav>
                                      </p:tavLst>
                                    </p:anim>
                                    <p:anim calcmode="lin" valueType="num">
                                      <p:cBhvr additive="base">
                                        <p:cTn id="17" dur="500" fill="hold"/>
                                        <p:tgtEl>
                                          <p:spTgt spid="60"/>
                                        </p:tgtEl>
                                        <p:attrNameLst>
                                          <p:attrName>ppt_y</p:attrName>
                                        </p:attrNameLst>
                                      </p:cBhvr>
                                      <p:tavLst>
                                        <p:tav tm="0">
                                          <p:val>
                                            <p:strVal val="#ppt_y"/>
                                          </p:val>
                                        </p:tav>
                                        <p:tav tm="100000">
                                          <p:val>
                                            <p:strVal val="#ppt_y"/>
                                          </p:val>
                                        </p:tav>
                                      </p:tavLst>
                                    </p:anim>
                                  </p:childTnLst>
                                </p:cTn>
                              </p:par>
                            </p:childTnLst>
                          </p:cTn>
                        </p:par>
                        <p:par>
                          <p:cTn id="18" fill="hold">
                            <p:stCondLst>
                              <p:cond delay="500"/>
                            </p:stCondLst>
                            <p:childTnLst>
                              <p:par>
                                <p:cTn id="19" presetID="2" presetClass="entr" presetSubtype="8" fill="hold" nodeType="afterEffect">
                                  <p:stCondLst>
                                    <p:cond delay="0"/>
                                  </p:stCondLst>
                                  <p:childTnLst>
                                    <p:set>
                                      <p:cBhvr>
                                        <p:cTn id="20" dur="1" fill="hold">
                                          <p:stCondLst>
                                            <p:cond delay="0"/>
                                          </p:stCondLst>
                                        </p:cTn>
                                        <p:tgtEl>
                                          <p:spTgt spid="48"/>
                                        </p:tgtEl>
                                        <p:attrNameLst>
                                          <p:attrName>style.visibility</p:attrName>
                                        </p:attrNameLst>
                                      </p:cBhvr>
                                      <p:to>
                                        <p:strVal val="visible"/>
                                      </p:to>
                                    </p:set>
                                    <p:anim calcmode="lin" valueType="num">
                                      <p:cBhvr additive="base">
                                        <p:cTn id="21" dur="500" fill="hold"/>
                                        <p:tgtEl>
                                          <p:spTgt spid="48"/>
                                        </p:tgtEl>
                                        <p:attrNameLst>
                                          <p:attrName>ppt_x</p:attrName>
                                        </p:attrNameLst>
                                      </p:cBhvr>
                                      <p:tavLst>
                                        <p:tav tm="0">
                                          <p:val>
                                            <p:strVal val="0-#ppt_w/2"/>
                                          </p:val>
                                        </p:tav>
                                        <p:tav tm="100000">
                                          <p:val>
                                            <p:strVal val="#ppt_x"/>
                                          </p:val>
                                        </p:tav>
                                      </p:tavLst>
                                    </p:anim>
                                    <p:anim calcmode="lin" valueType="num">
                                      <p:cBhvr additive="base">
                                        <p:cTn id="22" dur="500" fill="hold"/>
                                        <p:tgtEl>
                                          <p:spTgt spid="48"/>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additive="base">
                                        <p:cTn id="25" dur="500" fill="hold"/>
                                        <p:tgtEl>
                                          <p:spTgt spid="63"/>
                                        </p:tgtEl>
                                        <p:attrNameLst>
                                          <p:attrName>ppt_x</p:attrName>
                                        </p:attrNameLst>
                                      </p:cBhvr>
                                      <p:tavLst>
                                        <p:tav tm="0">
                                          <p:val>
                                            <p:strVal val="1+#ppt_w/2"/>
                                          </p:val>
                                        </p:tav>
                                        <p:tav tm="100000">
                                          <p:val>
                                            <p:strVal val="#ppt_x"/>
                                          </p:val>
                                        </p:tav>
                                      </p:tavLst>
                                    </p:anim>
                                    <p:anim calcmode="lin" valueType="num">
                                      <p:cBhvr additive="base">
                                        <p:cTn id="26" dur="500" fill="hold"/>
                                        <p:tgtEl>
                                          <p:spTgt spid="63"/>
                                        </p:tgtEl>
                                        <p:attrNameLst>
                                          <p:attrName>ppt_y</p:attrName>
                                        </p:attrNameLst>
                                      </p:cBhvr>
                                      <p:tavLst>
                                        <p:tav tm="0">
                                          <p:val>
                                            <p:strVal val="#ppt_y"/>
                                          </p:val>
                                        </p:tav>
                                        <p:tav tm="100000">
                                          <p:val>
                                            <p:strVal val="#ppt_y"/>
                                          </p:val>
                                        </p:tav>
                                      </p:tavLst>
                                    </p:anim>
                                  </p:childTnLst>
                                </p:cTn>
                              </p:par>
                            </p:childTnLst>
                          </p:cTn>
                        </p:par>
                        <p:par>
                          <p:cTn id="27" fill="hold">
                            <p:stCondLst>
                              <p:cond delay="1000"/>
                            </p:stCondLst>
                            <p:childTnLst>
                              <p:par>
                                <p:cTn id="28" presetID="2" presetClass="entr" presetSubtype="8" fill="hold" nodeType="afterEffect">
                                  <p:stCondLst>
                                    <p:cond delay="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fill="hold"/>
                                        <p:tgtEl>
                                          <p:spTgt spid="51"/>
                                        </p:tgtEl>
                                        <p:attrNameLst>
                                          <p:attrName>ppt_x</p:attrName>
                                        </p:attrNameLst>
                                      </p:cBhvr>
                                      <p:tavLst>
                                        <p:tav tm="0">
                                          <p:val>
                                            <p:strVal val="0-#ppt_w/2"/>
                                          </p:val>
                                        </p:tav>
                                        <p:tav tm="100000">
                                          <p:val>
                                            <p:strVal val="#ppt_x"/>
                                          </p:val>
                                        </p:tav>
                                      </p:tavLst>
                                    </p:anim>
                                    <p:anim calcmode="lin" valueType="num">
                                      <p:cBhvr additive="base">
                                        <p:cTn id="31" dur="500" fill="hold"/>
                                        <p:tgtEl>
                                          <p:spTgt spid="51"/>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0"/>
                                  </p:stCondLst>
                                  <p:childTnLst>
                                    <p:set>
                                      <p:cBhvr>
                                        <p:cTn id="33" dur="1" fill="hold">
                                          <p:stCondLst>
                                            <p:cond delay="0"/>
                                          </p:stCondLst>
                                        </p:cTn>
                                        <p:tgtEl>
                                          <p:spTgt spid="66"/>
                                        </p:tgtEl>
                                        <p:attrNameLst>
                                          <p:attrName>style.visibility</p:attrName>
                                        </p:attrNameLst>
                                      </p:cBhvr>
                                      <p:to>
                                        <p:strVal val="visible"/>
                                      </p:to>
                                    </p:set>
                                    <p:anim calcmode="lin" valueType="num">
                                      <p:cBhvr additive="base">
                                        <p:cTn id="34" dur="500" fill="hold"/>
                                        <p:tgtEl>
                                          <p:spTgt spid="66"/>
                                        </p:tgtEl>
                                        <p:attrNameLst>
                                          <p:attrName>ppt_x</p:attrName>
                                        </p:attrNameLst>
                                      </p:cBhvr>
                                      <p:tavLst>
                                        <p:tav tm="0">
                                          <p:val>
                                            <p:strVal val="1+#ppt_w/2"/>
                                          </p:val>
                                        </p:tav>
                                        <p:tav tm="100000">
                                          <p:val>
                                            <p:strVal val="#ppt_x"/>
                                          </p:val>
                                        </p:tav>
                                      </p:tavLst>
                                    </p:anim>
                                    <p:anim calcmode="lin" valueType="num">
                                      <p:cBhvr additive="base">
                                        <p:cTn id="35" dur="5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152178" y="14793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211868" y="3154606"/>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192183" y="5003899"/>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503555" y="1954530"/>
            <a:ext cx="11184255" cy="1006475"/>
            <a:chOff x="4200115" y="884281"/>
            <a:chExt cx="4076672" cy="692009"/>
          </a:xfrm>
        </p:grpSpPr>
        <p:sp>
          <p:nvSpPr>
            <p:cNvPr id="61" name="矩形 60"/>
            <p:cNvSpPr/>
            <p:nvPr/>
          </p:nvSpPr>
          <p:spPr>
            <a:xfrm>
              <a:off x="4475782" y="1060404"/>
              <a:ext cx="3768139" cy="385517"/>
            </a:xfrm>
            <a:prstGeom prst="rect">
              <a:avLst/>
            </a:prstGeom>
            <a:ln w="15875">
              <a:noFill/>
            </a:ln>
          </p:spPr>
          <p:txBody>
            <a:bodyPr wrap="square" lIns="68580" tIns="34290" rIns="68580" bIns="34290">
              <a:spAutoFit/>
            </a:bodyPr>
            <a:lstStyle/>
            <a:p>
              <a:r>
                <a:rPr lang="zh-CN" altLang="en-US" sz="3200" b="1" dirty="0">
                  <a:solidFill>
                    <a:srgbClr val="7030A0"/>
                  </a:solidFill>
                  <a:latin typeface="微软雅黑" panose="020B0503020204020204" charset="-122"/>
                  <a:ea typeface="微软雅黑" panose="020B0503020204020204" charset="-122"/>
                </a:rPr>
                <a:t>写作者 </a:t>
              </a:r>
              <a:endParaRPr lang="zh-CN" altLang="en-US" sz="32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619760" y="3705225"/>
            <a:ext cx="11091545" cy="899160"/>
            <a:chOff x="4226697" y="1647579"/>
            <a:chExt cx="4065813" cy="1572253"/>
          </a:xfrm>
        </p:grpSpPr>
        <p:sp>
          <p:nvSpPr>
            <p:cNvPr id="64" name="矩形 63"/>
            <p:cNvSpPr/>
            <p:nvPr/>
          </p:nvSpPr>
          <p:spPr>
            <a:xfrm>
              <a:off x="4495316" y="2136066"/>
              <a:ext cx="3620289" cy="980437"/>
            </a:xfrm>
            <a:prstGeom prst="rect">
              <a:avLst/>
            </a:prstGeom>
            <a:ln w="15875">
              <a:noFill/>
            </a:ln>
          </p:spPr>
          <p:txBody>
            <a:bodyPr wrap="square" lIns="68580" tIns="34290" rIns="68580" bIns="34290">
              <a:spAutoFit/>
            </a:bodyPr>
            <a:lstStyle/>
            <a:p>
              <a:r>
                <a:rPr lang="zh-CN" altLang="en-US" sz="3200" b="1" u="sng" dirty="0">
                  <a:solidFill>
                    <a:sysClr val="windowText" lastClr="000000">
                      <a:lumMod val="75000"/>
                      <a:lumOff val="25000"/>
                    </a:sysClr>
                  </a:solidFill>
                  <a:latin typeface="微软雅黑" panose="020B0503020204020204" charset="-122"/>
                  <a:ea typeface="微软雅黑" panose="020B0503020204020204" charset="-122"/>
                </a:rPr>
                <a:t>写作</a:t>
              </a:r>
              <a:r>
                <a:rPr lang="zh-CN" altLang="en-US" sz="3200" b="1" u="sng" dirty="0">
                  <a:solidFill>
                    <a:srgbClr val="C00000"/>
                  </a:solidFill>
                  <a:latin typeface="微软雅黑" panose="020B0503020204020204" charset="-122"/>
                  <a:ea typeface="微软雅黑" panose="020B0503020204020204" charset="-122"/>
                </a:rPr>
                <a:t>体裁</a:t>
              </a:r>
              <a:r>
                <a:rPr lang="zh-CN" altLang="en-US" sz="3200" b="1" u="sng" dirty="0">
                  <a:solidFill>
                    <a:sysClr val="windowText" lastClr="000000">
                      <a:lumMod val="75000"/>
                      <a:lumOff val="25000"/>
                    </a:sysClr>
                  </a:solidFill>
                  <a:latin typeface="微软雅黑" panose="020B0503020204020204" charset="-122"/>
                  <a:ea typeface="微软雅黑" panose="020B0503020204020204" charset="-122"/>
                </a:rPr>
                <a:t>框架下的</a:t>
              </a:r>
              <a:r>
                <a:rPr lang="zh-CN" altLang="en-US" sz="3200" b="1" dirty="0">
                  <a:solidFill>
                    <a:srgbClr val="C00000"/>
                  </a:solidFill>
                  <a:latin typeface="微软雅黑" panose="020B0503020204020204" charset="-122"/>
                  <a:ea typeface="微软雅黑" panose="020B0503020204020204" charset="-122"/>
                </a:rPr>
                <a:t>期盼、祝愿、鼓励等情感</a:t>
              </a:r>
              <a:r>
                <a:rPr lang="en-US" altLang="zh-CN" sz="3200" b="1" u="sng" dirty="0">
                  <a:solidFill>
                    <a:sysClr val="windowText" lastClr="000000">
                      <a:lumMod val="75000"/>
                      <a:lumOff val="25000"/>
                    </a:sysClr>
                  </a:solidFill>
                  <a:latin typeface="微软雅黑" panose="020B0503020204020204" charset="-122"/>
                  <a:ea typeface="微软雅黑" panose="020B0503020204020204" charset="-122"/>
                </a:rPr>
                <a:t> </a:t>
              </a:r>
              <a:endParaRPr lang="en-US" altLang="zh-CN" sz="3200" b="1" u="sng" dirty="0">
                <a:solidFill>
                  <a:sysClr val="windowText" lastClr="000000">
                    <a:lumMod val="75000"/>
                    <a:lumOff val="25000"/>
                  </a:sysClr>
                </a:solidFill>
                <a:latin typeface="微软雅黑" panose="020B0503020204020204" charset="-122"/>
                <a:ea typeface="微软雅黑" panose="020B0503020204020204" charset="-122"/>
              </a:endParaRPr>
            </a:p>
          </p:txBody>
        </p:sp>
        <p:sp>
          <p:nvSpPr>
            <p:cNvPr id="65" name="平行四边形 64"/>
            <p:cNvSpPr/>
            <p:nvPr/>
          </p:nvSpPr>
          <p:spPr>
            <a:xfrm>
              <a:off x="4226697" y="1647579"/>
              <a:ext cx="4065813" cy="157225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527050" y="5323205"/>
            <a:ext cx="11254105" cy="977265"/>
            <a:chOff x="4254577" y="2486890"/>
            <a:chExt cx="3932690" cy="540045"/>
          </a:xfrm>
        </p:grpSpPr>
        <p:sp>
          <p:nvSpPr>
            <p:cNvPr id="67" name="矩形 66"/>
            <p:cNvSpPr/>
            <p:nvPr/>
          </p:nvSpPr>
          <p:spPr>
            <a:xfrm>
              <a:off x="4477703" y="2640663"/>
              <a:ext cx="3709564" cy="309850"/>
            </a:xfrm>
            <a:prstGeom prst="rect">
              <a:avLst/>
            </a:prstGeom>
            <a:ln w="15875">
              <a:noFill/>
            </a:ln>
          </p:spPr>
          <p:txBody>
            <a:bodyPr wrap="square" lIns="68580" tIns="34290" rIns="68580" bIns="34290">
              <a:spAutoFit/>
            </a:bodyPr>
            <a:lstStyle/>
            <a:p>
              <a:r>
                <a:rPr lang="zh-CN" altLang="en-US" sz="3200" b="1" dirty="0">
                  <a:solidFill>
                    <a:srgbClr val="002060"/>
                  </a:solidFill>
                  <a:latin typeface="微软雅黑" panose="020B0503020204020204" charset="-122"/>
                  <a:ea typeface="微软雅黑" panose="020B0503020204020204" charset="-122"/>
                </a:rPr>
                <a:t>写作对象</a:t>
              </a:r>
              <a:r>
                <a:rPr lang="en-US" sz="3200" b="1" dirty="0">
                  <a:solidFill>
                    <a:srgbClr val="7030A0"/>
                  </a:solidFill>
                  <a:latin typeface="微软雅黑" panose="020B0503020204020204" charset="-122"/>
                  <a:ea typeface="微软雅黑" panose="020B0503020204020204" charset="-122"/>
                </a:rPr>
                <a:t>                        </a:t>
              </a:r>
              <a:endParaRPr lang="zh-CN" altLang="en-US" sz="3200" b="1" dirty="0">
                <a:solidFill>
                  <a:srgbClr val="7030A0"/>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79450" y="1136015"/>
            <a:ext cx="10725785"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FF0000"/>
                </a:solidFill>
              </a:rPr>
              <a:t> </a:t>
            </a:r>
            <a:r>
              <a:rPr lang="zh-CN" altLang="en-US" sz="2000" b="1">
                <a:solidFill>
                  <a:srgbClr val="002060"/>
                </a:solidFill>
              </a:rPr>
              <a:t>写信结束语</a:t>
            </a:r>
            <a:r>
              <a:rPr lang="zh-CN" altLang="en-US" sz="2000">
                <a:solidFill>
                  <a:srgbClr val="002060"/>
                </a:solidFill>
              </a:rPr>
              <a:t>（角色代入，第三段</a:t>
            </a:r>
            <a:r>
              <a:rPr lang="en-US" altLang="zh-CN" sz="2000">
                <a:solidFill>
                  <a:srgbClr val="C00000"/>
                </a:solidFill>
              </a:rPr>
              <a:t>1-2</a:t>
            </a:r>
            <a:r>
              <a:rPr lang="zh-CN" altLang="en-US" sz="2000" b="1">
                <a:solidFill>
                  <a:srgbClr val="C00000"/>
                </a:solidFill>
              </a:rPr>
              <a:t>行</a:t>
            </a:r>
            <a:r>
              <a:rPr lang="zh-CN" altLang="en-US" sz="2000">
                <a:solidFill>
                  <a:srgbClr val="002060"/>
                </a:solidFill>
              </a:rPr>
              <a:t>）</a:t>
            </a:r>
            <a:endParaRPr lang="zh-CN" altLang="en-US"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1+#ppt_w/2"/>
                                          </p:val>
                                        </p:tav>
                                        <p:tav tm="100000">
                                          <p:val>
                                            <p:strVal val="#ppt_x"/>
                                          </p:val>
                                        </p:tav>
                                      </p:tavLst>
                                    </p:anim>
                                    <p:anim calcmode="lin" valueType="num">
                                      <p:cBhvr additive="base">
                                        <p:cTn id="12" dur="500" fill="hold"/>
                                        <p:tgtEl>
                                          <p:spTgt spid="6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48"/>
                                        </p:tgtEl>
                                        <p:attrNameLst>
                                          <p:attrName>style.visibility</p:attrName>
                                        </p:attrNameLst>
                                      </p:cBhvr>
                                      <p:to>
                                        <p:strVal val="visible"/>
                                      </p:to>
                                    </p:set>
                                    <p:anim calcmode="lin" valueType="num">
                                      <p:cBhvr additive="base">
                                        <p:cTn id="16" dur="500" fill="hold"/>
                                        <p:tgtEl>
                                          <p:spTgt spid="48"/>
                                        </p:tgtEl>
                                        <p:attrNameLst>
                                          <p:attrName>ppt_x</p:attrName>
                                        </p:attrNameLst>
                                      </p:cBhvr>
                                      <p:tavLst>
                                        <p:tav tm="0">
                                          <p:val>
                                            <p:strVal val="0-#ppt_w/2"/>
                                          </p:val>
                                        </p:tav>
                                        <p:tav tm="100000">
                                          <p:val>
                                            <p:strVal val="#ppt_x"/>
                                          </p:val>
                                        </p:tav>
                                      </p:tavLst>
                                    </p:anim>
                                    <p:anim calcmode="lin" valueType="num">
                                      <p:cBhvr additive="base">
                                        <p:cTn id="17" dur="500" fill="hold"/>
                                        <p:tgtEl>
                                          <p:spTgt spid="48"/>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63"/>
                                        </p:tgtEl>
                                        <p:attrNameLst>
                                          <p:attrName>style.visibility</p:attrName>
                                        </p:attrNameLst>
                                      </p:cBhvr>
                                      <p:to>
                                        <p:strVal val="visible"/>
                                      </p:to>
                                    </p:set>
                                    <p:anim calcmode="lin" valueType="num">
                                      <p:cBhvr additive="base">
                                        <p:cTn id="20" dur="500" fill="hold"/>
                                        <p:tgtEl>
                                          <p:spTgt spid="63"/>
                                        </p:tgtEl>
                                        <p:attrNameLst>
                                          <p:attrName>ppt_x</p:attrName>
                                        </p:attrNameLst>
                                      </p:cBhvr>
                                      <p:tavLst>
                                        <p:tav tm="0">
                                          <p:val>
                                            <p:strVal val="1+#ppt_w/2"/>
                                          </p:val>
                                        </p:tav>
                                        <p:tav tm="100000">
                                          <p:val>
                                            <p:strVal val="#ppt_x"/>
                                          </p:val>
                                        </p:tav>
                                      </p:tavLst>
                                    </p:anim>
                                    <p:anim calcmode="lin" valueType="num">
                                      <p:cBhvr additive="base">
                                        <p:cTn id="21" dur="500" fill="hold"/>
                                        <p:tgtEl>
                                          <p:spTgt spid="63"/>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nodeType="after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fill="hold"/>
                                        <p:tgtEl>
                                          <p:spTgt spid="51"/>
                                        </p:tgtEl>
                                        <p:attrNameLst>
                                          <p:attrName>ppt_x</p:attrName>
                                        </p:attrNameLst>
                                      </p:cBhvr>
                                      <p:tavLst>
                                        <p:tav tm="0">
                                          <p:val>
                                            <p:strVal val="0-#ppt_w/2"/>
                                          </p:val>
                                        </p:tav>
                                        <p:tav tm="100000">
                                          <p:val>
                                            <p:strVal val="#ppt_x"/>
                                          </p:val>
                                        </p:tav>
                                      </p:tavLst>
                                    </p:anim>
                                    <p:anim calcmode="lin" valueType="num">
                                      <p:cBhvr additive="base">
                                        <p:cTn id="26" dur="500" fill="hold"/>
                                        <p:tgtEl>
                                          <p:spTgt spid="51"/>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additive="base">
                                        <p:cTn id="29" dur="500" fill="hold"/>
                                        <p:tgtEl>
                                          <p:spTgt spid="66"/>
                                        </p:tgtEl>
                                        <p:attrNameLst>
                                          <p:attrName>ppt_x</p:attrName>
                                        </p:attrNameLst>
                                      </p:cBhvr>
                                      <p:tavLst>
                                        <p:tav tm="0">
                                          <p:val>
                                            <p:strVal val="1+#ppt_w/2"/>
                                          </p:val>
                                        </p:tav>
                                        <p:tav tm="100000">
                                          <p:val>
                                            <p:strVal val="#ppt_x"/>
                                          </p:val>
                                        </p:tav>
                                      </p:tavLst>
                                    </p:anim>
                                    <p:anim calcmode="lin" valueType="num">
                                      <p:cBhvr additive="base">
                                        <p:cTn id="30" dur="500" fill="hold"/>
                                        <p:tgtEl>
                                          <p:spTgt spid="66"/>
                                        </p:tgtEl>
                                        <p:attrNameLst>
                                          <p:attrName>ppt_y</p:attrName>
                                        </p:attrNameLst>
                                      </p:cBhvr>
                                      <p:tavLst>
                                        <p:tav tm="0">
                                          <p:val>
                                            <p:strVal val="#ppt_y"/>
                                          </p:val>
                                        </p:tav>
                                        <p:tav tm="100000">
                                          <p:val>
                                            <p:strVal val="#ppt_y"/>
                                          </p:val>
                                        </p:tav>
                                      </p:tavLst>
                                    </p:anim>
                                  </p:childTnLst>
                                </p:cTn>
                              </p:par>
                              <p:par>
                                <p:cTn id="31" presetID="16" presetClass="entr" presetSubtype="21"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barn(inVertical)">
                                      <p:cBhvr>
                                        <p:cTn id="3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558800" y="1616710"/>
            <a:ext cx="11184255" cy="557530"/>
            <a:chOff x="4200115" y="884281"/>
            <a:chExt cx="4076672" cy="692009"/>
          </a:xfrm>
        </p:grpSpPr>
        <p:sp>
          <p:nvSpPr>
            <p:cNvPr id="61" name="矩形 60"/>
            <p:cNvSpPr/>
            <p:nvPr/>
          </p:nvSpPr>
          <p:spPr>
            <a:xfrm>
              <a:off x="4475782" y="959519"/>
              <a:ext cx="3768139" cy="543046"/>
            </a:xfrm>
            <a:prstGeom prst="rect">
              <a:avLst/>
            </a:prstGeom>
            <a:ln w="15875">
              <a:noFill/>
            </a:ln>
          </p:spPr>
          <p:txBody>
            <a:bodyPr wrap="square" lIns="68580" tIns="34290" rIns="68580" bIns="34290">
              <a:spAutoFit/>
            </a:bodyPr>
            <a:lstStyle/>
            <a:p>
              <a:r>
                <a:rPr lang="zh-CN" altLang="en-US" sz="2400" b="1" dirty="0">
                  <a:solidFill>
                    <a:srgbClr val="7030A0"/>
                  </a:solidFill>
                  <a:latin typeface="微软雅黑" panose="020B0503020204020204" charset="-122"/>
                  <a:ea typeface="微软雅黑" panose="020B0503020204020204" charset="-122"/>
                </a:rPr>
                <a:t>写作者</a:t>
              </a:r>
              <a:r>
                <a:rPr lang="en-US" altLang="zh-CN" sz="2400" b="1" dirty="0">
                  <a:solidFill>
                    <a:srgbClr val="7030A0"/>
                  </a:solidFill>
                  <a:latin typeface="微软雅黑" panose="020B0503020204020204" charset="-122"/>
                  <a:ea typeface="微软雅黑" panose="020B0503020204020204" charset="-122"/>
                </a:rPr>
                <a:t>+</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写作</a:t>
              </a:r>
              <a:r>
                <a:rPr lang="zh-CN" altLang="en-US" sz="2400" b="1" u="sng" dirty="0">
                  <a:solidFill>
                    <a:srgbClr val="C00000"/>
                  </a:solidFill>
                  <a:latin typeface="微软雅黑" panose="020B0503020204020204" charset="-122"/>
                  <a:ea typeface="微软雅黑" panose="020B0503020204020204" charset="-122"/>
                  <a:sym typeface="+mn-ea"/>
                </a:rPr>
                <a:t>体裁</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框架下的</a:t>
              </a:r>
              <a:r>
                <a:rPr lang="zh-CN" altLang="en-US" sz="2400" b="1" dirty="0">
                  <a:solidFill>
                    <a:srgbClr val="C00000"/>
                  </a:solidFill>
                  <a:latin typeface="微软雅黑" panose="020B0503020204020204" charset="-122"/>
                  <a:ea typeface="微软雅黑" panose="020B0503020204020204" charset="-122"/>
                  <a:sym typeface="+mn-ea"/>
                </a:rPr>
                <a:t>期盼、祝愿、鼓励等情感</a:t>
              </a:r>
              <a:r>
                <a:rPr lang="en-US" altLang="zh-CN" sz="2400" b="1" dirty="0">
                  <a:solidFill>
                    <a:srgbClr val="C00000"/>
                  </a:solidFill>
                  <a:latin typeface="微软雅黑" panose="020B0503020204020204" charset="-122"/>
                  <a:ea typeface="微软雅黑" panose="020B0503020204020204" charset="-122"/>
                  <a:sym typeface="+mn-ea"/>
                </a:rPr>
                <a:t>+</a:t>
              </a:r>
              <a:r>
                <a:rPr lang="zh-CN" altLang="en-US" sz="2400" b="1" dirty="0">
                  <a:solidFill>
                    <a:srgbClr val="0070C0"/>
                  </a:solidFill>
                  <a:latin typeface="微软雅黑" panose="020B0503020204020204" charset="-122"/>
                  <a:ea typeface="微软雅黑" panose="020B0503020204020204" charset="-122"/>
                  <a:sym typeface="+mn-ea"/>
                </a:rPr>
                <a:t>写作对象</a:t>
              </a:r>
              <a:r>
                <a:rPr lang="zh-CN" altLang="en-US" sz="2400" b="1" dirty="0">
                  <a:solidFill>
                    <a:srgbClr val="7030A0"/>
                  </a:solidFill>
                  <a:latin typeface="微软雅黑" panose="020B0503020204020204" charset="-122"/>
                  <a:ea typeface="微软雅黑" panose="020B0503020204020204" charset="-122"/>
                </a:rPr>
                <a:t> </a:t>
              </a:r>
              <a:endParaRPr lang="zh-CN" altLang="en-US" sz="24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a:outerShdw blurRad="50800" dist="38100" dir="2700000" algn="tl" rotWithShape="0">
                <a:prstClr val="black">
                  <a:alpha val="40000"/>
                </a:prstClr>
              </a:outerShdw>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91795" y="1136015"/>
            <a:ext cx="11013440"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FF0000"/>
                </a:solidFill>
              </a:rPr>
              <a:t> </a:t>
            </a:r>
            <a:r>
              <a:rPr lang="zh-CN" altLang="en-US" sz="2000" b="1">
                <a:solidFill>
                  <a:srgbClr val="002060"/>
                </a:solidFill>
              </a:rPr>
              <a:t>写信结束语</a:t>
            </a:r>
            <a:r>
              <a:rPr lang="zh-CN" altLang="en-US" sz="2000">
                <a:solidFill>
                  <a:srgbClr val="002060"/>
                </a:solidFill>
              </a:rPr>
              <a:t>（角色代入，第三段</a:t>
            </a:r>
            <a:r>
              <a:rPr lang="en-US" altLang="zh-CN" sz="2000">
                <a:solidFill>
                  <a:srgbClr val="C00000"/>
                </a:solidFill>
              </a:rPr>
              <a:t>1-2</a:t>
            </a:r>
            <a:r>
              <a:rPr lang="zh-CN" altLang="en-US" sz="2000" b="1">
                <a:solidFill>
                  <a:srgbClr val="C00000"/>
                </a:solidFill>
              </a:rPr>
              <a:t>行</a:t>
            </a:r>
            <a:r>
              <a:rPr lang="zh-CN" altLang="en-US" sz="2000">
                <a:solidFill>
                  <a:srgbClr val="002060"/>
                </a:solidFill>
              </a:rPr>
              <a:t>）</a:t>
            </a:r>
            <a:endParaRPr lang="zh-CN" altLang="en-US" sz="2000">
              <a:solidFill>
                <a:srgbClr val="002060"/>
              </a:solidFill>
            </a:endParaRPr>
          </a:p>
        </p:txBody>
      </p:sp>
      <p:sp>
        <p:nvSpPr>
          <p:cNvPr id="3" name="文本框 2"/>
          <p:cNvSpPr txBox="1"/>
          <p:nvPr/>
        </p:nvSpPr>
        <p:spPr>
          <a:xfrm>
            <a:off x="558800" y="2329180"/>
            <a:ext cx="10906125" cy="1198880"/>
          </a:xfrm>
          <a:prstGeom prst="rect">
            <a:avLst/>
          </a:prstGeom>
          <a:noFill/>
          <a:ln>
            <a:solidFill>
              <a:schemeClr val="accent1"/>
            </a:solidFill>
          </a:ln>
        </p:spPr>
        <p:txBody>
          <a:bodyPr wrap="square" rtlCol="0" anchor="t">
            <a:spAutoFit/>
          </a:bodyPr>
          <a:lstStyle/>
          <a:p>
            <a:r>
              <a:rPr lang="en-US" altLang="zh-CN" sz="2400"/>
              <a:t>1.</a:t>
            </a:r>
            <a:r>
              <a:rPr lang="zh-CN" altLang="en-US" sz="2400" b="1">
                <a:solidFill>
                  <a:srgbClr val="7030A0"/>
                </a:solidFill>
              </a:rPr>
              <a:t>We</a:t>
            </a:r>
            <a:r>
              <a:rPr lang="zh-CN" altLang="en-US" sz="2400"/>
              <a:t> are looking forward to </a:t>
            </a:r>
            <a:r>
              <a:rPr lang="zh-CN" altLang="en-US" sz="2400">
                <a:solidFill>
                  <a:srgbClr val="0070C0"/>
                </a:solidFill>
              </a:rPr>
              <a:t>your</a:t>
            </a:r>
            <a:r>
              <a:rPr lang="zh-CN" altLang="en-US" sz="2400"/>
              <a:t> </a:t>
            </a:r>
            <a:r>
              <a:rPr lang="zh-CN" altLang="en-US" sz="2400">
                <a:solidFill>
                  <a:srgbClr val="C00000"/>
                </a:solidFill>
              </a:rPr>
              <a:t>coming</a:t>
            </a:r>
            <a:r>
              <a:rPr lang="zh-CN" altLang="en-US" sz="2400"/>
              <a:t> </a:t>
            </a:r>
            <a:r>
              <a:rPr lang="zh-CN" altLang="en-US" sz="2400" u="sng"/>
              <a:t>with great pleasure</a:t>
            </a:r>
            <a:r>
              <a:rPr lang="en-US" altLang="zh-CN" sz="2400" u="sng"/>
              <a:t>.</a:t>
            </a:r>
            <a:r>
              <a:rPr lang="zh-CN" altLang="en-US" sz="2400"/>
              <a:t>（邀请</a:t>
            </a:r>
            <a:r>
              <a:rPr lang="en-US" altLang="zh-CN" sz="2400"/>
              <a:t>+</a:t>
            </a:r>
            <a:r>
              <a:rPr lang="zh-CN" altLang="en-US" sz="2400" u="sng"/>
              <a:t>祝愿</a:t>
            </a:r>
            <a:r>
              <a:rPr lang="zh-CN" altLang="en-US" sz="2400"/>
              <a:t>）</a:t>
            </a:r>
            <a:endParaRPr lang="zh-CN" altLang="en-US" sz="2400"/>
          </a:p>
          <a:p>
            <a:r>
              <a:rPr lang="en-US" altLang="zh-CN" sz="2400"/>
              <a:t>2.</a:t>
            </a:r>
            <a:r>
              <a:rPr lang="zh-CN" altLang="en-US" sz="2400"/>
              <a:t>Anticipate to </a:t>
            </a:r>
            <a:r>
              <a:rPr lang="zh-CN" altLang="en-US" sz="2400">
                <a:solidFill>
                  <a:srgbClr val="0070C0"/>
                </a:solidFill>
              </a:rPr>
              <a:t>your</a:t>
            </a:r>
            <a:r>
              <a:rPr lang="zh-CN" altLang="en-US" sz="2400"/>
              <a:t> </a:t>
            </a:r>
            <a:r>
              <a:rPr lang="zh-CN" altLang="en-US" sz="2400" u="sng"/>
              <a:t>involvement</a:t>
            </a:r>
            <a:r>
              <a:rPr lang="zh-CN" altLang="en-US" sz="2400"/>
              <a:t> and look forward to </a:t>
            </a:r>
            <a:r>
              <a:rPr lang="zh-CN" altLang="en-US" sz="2400" u="sng">
                <a:solidFill>
                  <a:srgbClr val="0070C0"/>
                </a:solidFill>
              </a:rPr>
              <a:t>your</a:t>
            </a:r>
            <a:r>
              <a:rPr lang="zh-CN" altLang="en-US" sz="2400" u="sng"/>
              <a:t> earliest response</a:t>
            </a:r>
            <a:r>
              <a:rPr lang="zh-CN" altLang="en-US" sz="2400"/>
              <a:t>.</a:t>
            </a:r>
            <a:r>
              <a:rPr lang="zh-CN" altLang="en-US" sz="2400">
                <a:sym typeface="+mn-ea"/>
              </a:rPr>
              <a:t>（邀请</a:t>
            </a:r>
            <a:r>
              <a:rPr lang="en-US" altLang="zh-CN" sz="2400">
                <a:sym typeface="+mn-ea"/>
              </a:rPr>
              <a:t>+</a:t>
            </a:r>
            <a:r>
              <a:rPr lang="zh-CN" altLang="en-US" sz="2400">
                <a:sym typeface="+mn-ea"/>
              </a:rPr>
              <a:t>期盼）</a:t>
            </a:r>
            <a:endParaRPr lang="zh-CN" altLang="en-US" sz="2400"/>
          </a:p>
        </p:txBody>
      </p:sp>
      <p:sp>
        <p:nvSpPr>
          <p:cNvPr id="5" name="文本框 4"/>
          <p:cNvSpPr txBox="1"/>
          <p:nvPr/>
        </p:nvSpPr>
        <p:spPr>
          <a:xfrm>
            <a:off x="558165" y="3683000"/>
            <a:ext cx="10906125" cy="1568450"/>
          </a:xfrm>
          <a:prstGeom prst="rect">
            <a:avLst/>
          </a:prstGeom>
          <a:noFill/>
          <a:ln>
            <a:solidFill>
              <a:schemeClr val="accent1"/>
            </a:solidFill>
          </a:ln>
        </p:spPr>
        <p:txBody>
          <a:bodyPr wrap="square" rtlCol="0" anchor="t">
            <a:spAutoFit/>
          </a:bodyPr>
          <a:lstStyle/>
          <a:p>
            <a:r>
              <a:rPr lang="zh-CN" altLang="en-US" sz="2400"/>
              <a:t>1. Please accept </a:t>
            </a:r>
            <a:r>
              <a:rPr lang="zh-CN" altLang="en-US" sz="2400">
                <a:solidFill>
                  <a:srgbClr val="7030A0"/>
                </a:solidFill>
              </a:rPr>
              <a:t>my</a:t>
            </a:r>
            <a:r>
              <a:rPr lang="zh-CN" altLang="en-US" sz="2400"/>
              <a:t> heartiest </a:t>
            </a:r>
            <a:r>
              <a:rPr lang="zh-CN" altLang="en-US" sz="2400">
                <a:solidFill>
                  <a:srgbClr val="C00000"/>
                </a:solidFill>
              </a:rPr>
              <a:t>congratulation</a:t>
            </a:r>
            <a:r>
              <a:rPr lang="zh-CN" altLang="en-US" sz="2400"/>
              <a:t>. </a:t>
            </a:r>
            <a:r>
              <a:rPr lang="zh-CN" altLang="en-US" sz="2400">
                <a:solidFill>
                  <a:srgbClr val="7030A0"/>
                </a:solidFill>
              </a:rPr>
              <a:t>I </a:t>
            </a:r>
            <a:r>
              <a:rPr lang="zh-CN" altLang="en-US" sz="2400"/>
              <a:t>hope </a:t>
            </a:r>
            <a:r>
              <a:rPr lang="zh-CN" altLang="en-US" sz="2400" u="sng"/>
              <a:t>the learning of Chinese traditional cultures will be enjoyable and glorious</a:t>
            </a:r>
            <a:r>
              <a:rPr lang="zh-CN" altLang="en-US" sz="2400"/>
              <a:t>.     （祝贺</a:t>
            </a:r>
            <a:r>
              <a:rPr lang="en-US" altLang="zh-CN" sz="2400"/>
              <a:t>+</a:t>
            </a:r>
            <a:r>
              <a:rPr lang="zh-CN" altLang="en-US" sz="2400" u="sng"/>
              <a:t>祝愿</a:t>
            </a:r>
            <a:r>
              <a:rPr lang="zh-CN" altLang="en-US" sz="2400"/>
              <a:t>）</a:t>
            </a:r>
            <a:endParaRPr lang="zh-CN" altLang="en-US" sz="2400"/>
          </a:p>
          <a:p>
            <a:r>
              <a:rPr lang="zh-CN" altLang="en-US" sz="2400"/>
              <a:t>2. Please accept </a:t>
            </a:r>
            <a:r>
              <a:rPr lang="zh-CN" altLang="en-US" sz="2400">
                <a:solidFill>
                  <a:srgbClr val="7030A0"/>
                </a:solidFill>
              </a:rPr>
              <a:t>my</a:t>
            </a:r>
            <a:r>
              <a:rPr lang="zh-CN" altLang="en-US" sz="2400"/>
              <a:t> </a:t>
            </a:r>
            <a:r>
              <a:rPr lang="zh-CN" altLang="en-US" sz="2400">
                <a:solidFill>
                  <a:srgbClr val="C00000"/>
                </a:solidFill>
              </a:rPr>
              <a:t>congratulations </a:t>
            </a:r>
            <a:r>
              <a:rPr lang="zh-CN" altLang="en-US" sz="2400"/>
              <a:t>again. And </a:t>
            </a:r>
            <a:r>
              <a:rPr lang="zh-CN" altLang="en-US" sz="2400">
                <a:solidFill>
                  <a:srgbClr val="7030A0"/>
                </a:solidFill>
              </a:rPr>
              <a:t>I</a:t>
            </a:r>
            <a:r>
              <a:rPr lang="zh-CN" altLang="en-US" sz="2400"/>
              <a:t> do believe </a:t>
            </a:r>
            <a:r>
              <a:rPr lang="zh-CN" altLang="en-US" sz="2400" u="sng">
                <a:solidFill>
                  <a:srgbClr val="0070C0"/>
                </a:solidFill>
              </a:rPr>
              <a:t>you</a:t>
            </a:r>
            <a:r>
              <a:rPr lang="zh-CN" altLang="en-US" sz="2400" u="sng"/>
              <a:t> will achieve one success after another</a:t>
            </a:r>
            <a:r>
              <a:rPr lang="zh-CN" altLang="en-US" sz="2400"/>
              <a:t>.（祝贺</a:t>
            </a:r>
            <a:r>
              <a:rPr lang="en-US" altLang="zh-CN" sz="2400"/>
              <a:t>+</a:t>
            </a:r>
            <a:r>
              <a:rPr lang="zh-CN" altLang="en-US" sz="2400" u="sng"/>
              <a:t>祝愿</a:t>
            </a:r>
            <a:r>
              <a:rPr lang="zh-CN" altLang="en-US" sz="2400"/>
              <a:t>）</a:t>
            </a:r>
            <a:endParaRPr lang="zh-CN" altLang="en-US" sz="2400"/>
          </a:p>
        </p:txBody>
      </p:sp>
      <p:sp>
        <p:nvSpPr>
          <p:cNvPr id="6" name="文本框 5"/>
          <p:cNvSpPr txBox="1"/>
          <p:nvPr/>
        </p:nvSpPr>
        <p:spPr>
          <a:xfrm>
            <a:off x="559435" y="5470525"/>
            <a:ext cx="10905490" cy="829945"/>
          </a:xfrm>
          <a:prstGeom prst="rect">
            <a:avLst/>
          </a:prstGeom>
          <a:noFill/>
          <a:ln>
            <a:solidFill>
              <a:schemeClr val="accent1"/>
            </a:solidFill>
          </a:ln>
        </p:spPr>
        <p:txBody>
          <a:bodyPr wrap="square" rtlCol="0" anchor="t">
            <a:spAutoFit/>
          </a:bodyPr>
          <a:lstStyle/>
          <a:p>
            <a:r>
              <a:rPr lang="zh-CN" altLang="en-US" sz="2400" b="1">
                <a:solidFill>
                  <a:srgbClr val="7030A0"/>
                </a:solidFill>
              </a:rPr>
              <a:t>I</a:t>
            </a:r>
            <a:r>
              <a:rPr lang="zh-CN" altLang="en-US" sz="2400" b="1"/>
              <a:t> </a:t>
            </a:r>
            <a:r>
              <a:rPr lang="zh-CN" altLang="en-US" sz="2400"/>
              <a:t>hope </a:t>
            </a:r>
            <a:r>
              <a:rPr lang="zh-CN" altLang="en-US" sz="2400">
                <a:solidFill>
                  <a:srgbClr val="0070C0"/>
                </a:solidFill>
              </a:rPr>
              <a:t>you</a:t>
            </a:r>
            <a:r>
              <a:rPr lang="zh-CN" altLang="en-US" sz="2400"/>
              <a:t> will find these</a:t>
            </a:r>
            <a:r>
              <a:rPr lang="zh-CN" altLang="en-US" sz="2400">
                <a:solidFill>
                  <a:srgbClr val="C00000"/>
                </a:solidFill>
              </a:rPr>
              <a:t> proposals/</a:t>
            </a:r>
            <a:r>
              <a:rPr lang="en-US" altLang="zh-CN" sz="2400">
                <a:solidFill>
                  <a:srgbClr val="C00000"/>
                </a:solidFill>
              </a:rPr>
              <a:t> </a:t>
            </a:r>
            <a:r>
              <a:rPr lang="zh-CN" altLang="en-US" sz="2400">
                <a:solidFill>
                  <a:srgbClr val="C00000"/>
                </a:solidFill>
              </a:rPr>
              <a:t>suggestions</a:t>
            </a:r>
            <a:r>
              <a:rPr lang="en-US" altLang="zh-CN" sz="2400"/>
              <a:t> </a:t>
            </a:r>
            <a:r>
              <a:rPr lang="zh-CN" altLang="en-US" sz="2400"/>
              <a:t>practical/helpful</a:t>
            </a:r>
            <a:r>
              <a:rPr lang="en-US" altLang="zh-CN" sz="2400"/>
              <a:t>. Whatever </a:t>
            </a:r>
            <a:r>
              <a:rPr lang="en-US" altLang="zh-CN" sz="2400">
                <a:solidFill>
                  <a:srgbClr val="0070C0"/>
                </a:solidFill>
              </a:rPr>
              <a:t>you</a:t>
            </a:r>
            <a:r>
              <a:rPr lang="en-US" altLang="zh-CN" sz="2400"/>
              <a:t> decide to do, </a:t>
            </a:r>
            <a:r>
              <a:rPr lang="en-US" altLang="zh-CN" sz="2400" u="sng"/>
              <a:t>good luck with </a:t>
            </a:r>
            <a:r>
              <a:rPr lang="en-US" altLang="zh-CN" sz="2400" u="sng">
                <a:solidFill>
                  <a:srgbClr val="0070C0"/>
                </a:solidFill>
              </a:rPr>
              <a:t>your</a:t>
            </a:r>
            <a:r>
              <a:rPr lang="en-US" altLang="zh-CN" sz="2400" u="sng"/>
              <a:t> studies/work</a:t>
            </a:r>
            <a:r>
              <a:rPr lang="en-US" altLang="zh-CN" sz="2400"/>
              <a:t>！（</a:t>
            </a:r>
            <a:r>
              <a:rPr lang="zh-CN" altLang="en-US" sz="2400"/>
              <a:t>建议</a:t>
            </a:r>
            <a:r>
              <a:rPr lang="en-US" altLang="zh-CN" sz="2400"/>
              <a:t>+</a:t>
            </a:r>
            <a:r>
              <a:rPr lang="zh-CN" altLang="en-US" sz="2400" u="sng"/>
              <a:t>祝愿</a:t>
            </a:r>
            <a:r>
              <a:rPr lang="en-US" altLang="zh-CN" sz="2400"/>
              <a:t>）</a:t>
            </a:r>
            <a:endParaRPr lang="en-US" altLang="zh-CN" sz="2400"/>
          </a:p>
        </p:txBody>
      </p:sp>
      <p:cxnSp>
        <p:nvCxnSpPr>
          <p:cNvPr id="7" name="直接连接符 6"/>
          <p:cNvCxnSpPr/>
          <p:nvPr/>
        </p:nvCxnSpPr>
        <p:spPr>
          <a:xfrm>
            <a:off x="11743055" y="1746250"/>
            <a:ext cx="8890" cy="3856355"/>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barn(inVertical)">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558800" y="1616710"/>
            <a:ext cx="11184255" cy="557530"/>
            <a:chOff x="4200115" y="884281"/>
            <a:chExt cx="4076672" cy="692009"/>
          </a:xfrm>
        </p:grpSpPr>
        <p:sp>
          <p:nvSpPr>
            <p:cNvPr id="61" name="矩形 60"/>
            <p:cNvSpPr/>
            <p:nvPr/>
          </p:nvSpPr>
          <p:spPr>
            <a:xfrm>
              <a:off x="4475782" y="959519"/>
              <a:ext cx="3768139" cy="543046"/>
            </a:xfrm>
            <a:prstGeom prst="rect">
              <a:avLst/>
            </a:prstGeom>
            <a:ln w="15875">
              <a:noFill/>
            </a:ln>
          </p:spPr>
          <p:txBody>
            <a:bodyPr wrap="square" lIns="68580" tIns="34290" rIns="68580" bIns="34290">
              <a:spAutoFit/>
            </a:bodyPr>
            <a:lstStyle/>
            <a:p>
              <a:r>
                <a:rPr lang="zh-CN" altLang="en-US" sz="2400" b="1" dirty="0">
                  <a:solidFill>
                    <a:srgbClr val="7030A0"/>
                  </a:solidFill>
                  <a:latin typeface="微软雅黑" panose="020B0503020204020204" charset="-122"/>
                  <a:ea typeface="微软雅黑" panose="020B0503020204020204" charset="-122"/>
                </a:rPr>
                <a:t>写作者</a:t>
              </a:r>
              <a:r>
                <a:rPr lang="en-US" altLang="zh-CN" sz="2400" b="1" dirty="0">
                  <a:solidFill>
                    <a:srgbClr val="7030A0"/>
                  </a:solidFill>
                  <a:latin typeface="微软雅黑" panose="020B0503020204020204" charset="-122"/>
                  <a:ea typeface="微软雅黑" panose="020B0503020204020204" charset="-122"/>
                </a:rPr>
                <a:t>+</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写作</a:t>
              </a:r>
              <a:r>
                <a:rPr lang="zh-CN" altLang="en-US" sz="2400" b="1" u="sng" dirty="0">
                  <a:solidFill>
                    <a:srgbClr val="C00000"/>
                  </a:solidFill>
                  <a:latin typeface="微软雅黑" panose="020B0503020204020204" charset="-122"/>
                  <a:ea typeface="微软雅黑" panose="020B0503020204020204" charset="-122"/>
                  <a:sym typeface="+mn-ea"/>
                </a:rPr>
                <a:t>体裁</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框架下的</a:t>
              </a:r>
              <a:r>
                <a:rPr lang="zh-CN" altLang="en-US" sz="2400" b="1" dirty="0">
                  <a:solidFill>
                    <a:srgbClr val="C00000"/>
                  </a:solidFill>
                  <a:latin typeface="微软雅黑" panose="020B0503020204020204" charset="-122"/>
                  <a:ea typeface="微软雅黑" panose="020B0503020204020204" charset="-122"/>
                  <a:sym typeface="+mn-ea"/>
                </a:rPr>
                <a:t>期盼、祝愿、鼓励等情感</a:t>
              </a:r>
              <a:r>
                <a:rPr lang="en-US" altLang="zh-CN" sz="2400" b="1" dirty="0">
                  <a:solidFill>
                    <a:srgbClr val="C00000"/>
                  </a:solidFill>
                  <a:latin typeface="微软雅黑" panose="020B0503020204020204" charset="-122"/>
                  <a:ea typeface="微软雅黑" panose="020B0503020204020204" charset="-122"/>
                  <a:sym typeface="+mn-ea"/>
                </a:rPr>
                <a:t>+</a:t>
              </a:r>
              <a:r>
                <a:rPr lang="zh-CN" altLang="en-US" sz="2400" b="1" dirty="0">
                  <a:solidFill>
                    <a:srgbClr val="0070C0"/>
                  </a:solidFill>
                  <a:latin typeface="微软雅黑" panose="020B0503020204020204" charset="-122"/>
                  <a:ea typeface="微软雅黑" panose="020B0503020204020204" charset="-122"/>
                  <a:sym typeface="+mn-ea"/>
                </a:rPr>
                <a:t>写作对象</a:t>
              </a:r>
              <a:r>
                <a:rPr lang="zh-CN" altLang="en-US" sz="2400" b="1" dirty="0">
                  <a:solidFill>
                    <a:srgbClr val="7030A0"/>
                  </a:solidFill>
                  <a:latin typeface="微软雅黑" panose="020B0503020204020204" charset="-122"/>
                  <a:ea typeface="微软雅黑" panose="020B0503020204020204" charset="-122"/>
                </a:rPr>
                <a:t> </a:t>
              </a:r>
              <a:endParaRPr lang="zh-CN" altLang="en-US" sz="24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a:outerShdw blurRad="50800" dist="38100" dir="2700000" algn="tl" rotWithShape="0">
                <a:prstClr val="black">
                  <a:alpha val="40000"/>
                </a:prstClr>
              </a:outerShdw>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91795" y="1136015"/>
            <a:ext cx="11013440"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FF0000"/>
                </a:solidFill>
              </a:rPr>
              <a:t> </a:t>
            </a:r>
            <a:r>
              <a:rPr lang="zh-CN" altLang="en-US" sz="2000" b="1">
                <a:solidFill>
                  <a:srgbClr val="002060"/>
                </a:solidFill>
              </a:rPr>
              <a:t>写信结束语</a:t>
            </a:r>
            <a:r>
              <a:rPr lang="zh-CN" altLang="en-US" sz="2000">
                <a:solidFill>
                  <a:srgbClr val="002060"/>
                </a:solidFill>
              </a:rPr>
              <a:t>（角色代入，第三段一</a:t>
            </a:r>
            <a:r>
              <a:rPr lang="zh-CN" altLang="en-US" sz="2000" b="1">
                <a:solidFill>
                  <a:srgbClr val="C00000"/>
                </a:solidFill>
              </a:rPr>
              <a:t>行</a:t>
            </a:r>
            <a:r>
              <a:rPr lang="zh-CN" altLang="en-US" sz="2000">
                <a:solidFill>
                  <a:srgbClr val="002060"/>
                </a:solidFill>
              </a:rPr>
              <a:t>）</a:t>
            </a:r>
            <a:endParaRPr lang="zh-CN" altLang="en-US" sz="2000">
              <a:solidFill>
                <a:srgbClr val="002060"/>
              </a:solidFill>
            </a:endParaRPr>
          </a:p>
        </p:txBody>
      </p:sp>
      <p:sp>
        <p:nvSpPr>
          <p:cNvPr id="3" name="文本框 2"/>
          <p:cNvSpPr txBox="1"/>
          <p:nvPr/>
        </p:nvSpPr>
        <p:spPr>
          <a:xfrm>
            <a:off x="558800" y="2329180"/>
            <a:ext cx="10906125" cy="1568450"/>
          </a:xfrm>
          <a:prstGeom prst="rect">
            <a:avLst/>
          </a:prstGeom>
          <a:noFill/>
          <a:ln>
            <a:solidFill>
              <a:schemeClr val="accent1"/>
            </a:solidFill>
          </a:ln>
        </p:spPr>
        <p:txBody>
          <a:bodyPr wrap="square" rtlCol="0" anchor="t">
            <a:spAutoFit/>
          </a:bodyPr>
          <a:lstStyle/>
          <a:p>
            <a:r>
              <a:rPr lang="en-US" altLang="zh-CN" sz="2400"/>
              <a:t>1.</a:t>
            </a:r>
            <a:r>
              <a:rPr lang="zh-CN" altLang="en-US" sz="2400" b="1">
                <a:solidFill>
                  <a:srgbClr val="7030A0"/>
                </a:solidFill>
              </a:rPr>
              <a:t>I</a:t>
            </a:r>
            <a:r>
              <a:rPr lang="en-US" altLang="zh-CN" sz="2400"/>
              <a:t>’</a:t>
            </a:r>
            <a:r>
              <a:rPr lang="zh-CN" altLang="en-US" sz="2400"/>
              <a:t>m </a:t>
            </a:r>
            <a:r>
              <a:rPr lang="zh-CN" altLang="en-US" sz="2400" u="sng"/>
              <a:t>anticipating </a:t>
            </a:r>
            <a:r>
              <a:rPr lang="zh-CN" altLang="en-US" sz="2400" u="sng">
                <a:solidFill>
                  <a:srgbClr val="0070C0"/>
                </a:solidFill>
              </a:rPr>
              <a:t>your</a:t>
            </a:r>
            <a:r>
              <a:rPr lang="zh-CN" altLang="en-US" sz="2400" u="sng"/>
              <a:t> reply earnestly</a:t>
            </a:r>
            <a:r>
              <a:rPr lang="zh-CN" altLang="en-US" sz="2400"/>
              <a:t> and </a:t>
            </a:r>
            <a:r>
              <a:rPr lang="zh-CN" altLang="en-US" sz="2400">
                <a:solidFill>
                  <a:srgbClr val="C00000"/>
                </a:solidFill>
              </a:rPr>
              <a:t>any suggestion</a:t>
            </a:r>
            <a:r>
              <a:rPr lang="en-US" altLang="zh-CN" sz="2400">
                <a:solidFill>
                  <a:srgbClr val="C00000"/>
                </a:solidFill>
              </a:rPr>
              <a:t> / information</a:t>
            </a:r>
            <a:r>
              <a:rPr lang="zh-CN" altLang="en-US" sz="2400">
                <a:solidFill>
                  <a:srgbClr val="0070C0"/>
                </a:solidFill>
              </a:rPr>
              <a:t> you</a:t>
            </a:r>
            <a:r>
              <a:rPr lang="zh-CN" altLang="en-US" sz="2400">
                <a:solidFill>
                  <a:srgbClr val="C00000"/>
                </a:solidFill>
              </a:rPr>
              <a:t> give counts</a:t>
            </a:r>
            <a:r>
              <a:rPr lang="zh-CN" altLang="en-US" sz="2400"/>
              <a:t>.（求助</a:t>
            </a:r>
            <a:r>
              <a:rPr lang="en-US" altLang="zh-CN" sz="2400"/>
              <a:t>/</a:t>
            </a:r>
            <a:r>
              <a:rPr lang="zh-CN" altLang="en-US" sz="2400"/>
              <a:t>咨询</a:t>
            </a:r>
            <a:r>
              <a:rPr lang="en-US" altLang="zh-CN" sz="2400"/>
              <a:t>+</a:t>
            </a:r>
            <a:r>
              <a:rPr lang="zh-CN" altLang="en-US" sz="2400" u="sng"/>
              <a:t>感激</a:t>
            </a:r>
            <a:r>
              <a:rPr lang="zh-CN" altLang="en-US" sz="2400"/>
              <a:t>）</a:t>
            </a:r>
            <a:endParaRPr lang="zh-CN" altLang="en-US" sz="2400"/>
          </a:p>
          <a:p>
            <a:r>
              <a:rPr lang="en-US" altLang="zh-CN" sz="2400"/>
              <a:t>2</a:t>
            </a:r>
            <a:r>
              <a:rPr sz="2400"/>
              <a:t> </a:t>
            </a:r>
            <a:r>
              <a:rPr sz="2400" b="1">
                <a:solidFill>
                  <a:srgbClr val="7030A0"/>
                </a:solidFill>
              </a:rPr>
              <a:t>I</a:t>
            </a:r>
            <a:r>
              <a:rPr sz="2400"/>
              <a:t> would </a:t>
            </a:r>
            <a:r>
              <a:rPr sz="2400" u="sng"/>
              <a:t>appreciate</a:t>
            </a:r>
            <a:r>
              <a:rPr sz="2400"/>
              <a:t> it if </a:t>
            </a:r>
            <a:r>
              <a:rPr sz="2400">
                <a:solidFill>
                  <a:srgbClr val="0070C0"/>
                </a:solidFill>
              </a:rPr>
              <a:t>you</a:t>
            </a:r>
            <a:r>
              <a:rPr sz="2400"/>
              <a:t> could</a:t>
            </a:r>
            <a:r>
              <a:rPr sz="2400">
                <a:solidFill>
                  <a:srgbClr val="0070C0"/>
                </a:solidFill>
              </a:rPr>
              <a:t> </a:t>
            </a:r>
            <a:r>
              <a:rPr sz="2400">
                <a:solidFill>
                  <a:srgbClr val="C00000"/>
                </a:solidFill>
              </a:rPr>
              <a:t>take measures as soon as possible to help </a:t>
            </a:r>
            <a:r>
              <a:rPr sz="2400">
                <a:solidFill>
                  <a:srgbClr val="7030A0"/>
                </a:solidFill>
              </a:rPr>
              <a:t>me</a:t>
            </a:r>
            <a:r>
              <a:rPr sz="2400"/>
              <a:t> find it</a:t>
            </a:r>
            <a:r>
              <a:rPr lang="en-US" sz="2400"/>
              <a:t>.</a:t>
            </a:r>
            <a:r>
              <a:rPr lang="zh-CN" sz="2400"/>
              <a:t>（</a:t>
            </a:r>
            <a:r>
              <a:rPr sz="2400"/>
              <a:t>求助+</a:t>
            </a:r>
            <a:r>
              <a:rPr lang="zh-CN" sz="2400"/>
              <a:t>期盼</a:t>
            </a:r>
            <a:r>
              <a:rPr sz="2400"/>
              <a:t>）</a:t>
            </a:r>
            <a:endParaRPr lang="en-US" sz="2400"/>
          </a:p>
        </p:txBody>
      </p:sp>
      <p:sp>
        <p:nvSpPr>
          <p:cNvPr id="5" name="文本框 4"/>
          <p:cNvSpPr txBox="1"/>
          <p:nvPr/>
        </p:nvSpPr>
        <p:spPr>
          <a:xfrm>
            <a:off x="558800" y="4295140"/>
            <a:ext cx="10906125" cy="1938020"/>
          </a:xfrm>
          <a:prstGeom prst="rect">
            <a:avLst/>
          </a:prstGeom>
          <a:noFill/>
          <a:ln>
            <a:solidFill>
              <a:schemeClr val="accent1"/>
            </a:solidFill>
          </a:ln>
        </p:spPr>
        <p:txBody>
          <a:bodyPr wrap="square" rtlCol="0" anchor="t">
            <a:spAutoFit/>
          </a:bodyPr>
          <a:lstStyle/>
          <a:p>
            <a:r>
              <a:rPr lang="zh-CN" altLang="en-US" sz="2400"/>
              <a:t>1. </a:t>
            </a:r>
            <a:r>
              <a:rPr lang="zh-CN" altLang="en-US" sz="2400" b="1">
                <a:solidFill>
                  <a:srgbClr val="7030A0"/>
                </a:solidFill>
              </a:rPr>
              <a:t>I </a:t>
            </a:r>
            <a:r>
              <a:rPr lang="zh-CN" altLang="en-US" sz="2400"/>
              <a:t>would </a:t>
            </a:r>
            <a:r>
              <a:rPr lang="zh-CN" altLang="en-US" sz="2400" u="sng"/>
              <a:t>appreciate</a:t>
            </a:r>
            <a:r>
              <a:rPr lang="zh-CN" altLang="en-US" sz="2400"/>
              <a:t> it if you could </a:t>
            </a:r>
            <a:r>
              <a:rPr lang="zh-CN" altLang="en-US" sz="2400">
                <a:solidFill>
                  <a:srgbClr val="C00000"/>
                </a:solidFill>
              </a:rPr>
              <a:t>offer </a:t>
            </a:r>
            <a:r>
              <a:rPr lang="zh-CN" altLang="en-US" sz="2400">
                <a:solidFill>
                  <a:srgbClr val="7030A0"/>
                </a:solidFill>
              </a:rPr>
              <a:t>me</a:t>
            </a:r>
            <a:r>
              <a:rPr lang="zh-CN" altLang="en-US" sz="2400">
                <a:solidFill>
                  <a:srgbClr val="C00000"/>
                </a:solidFill>
              </a:rPr>
              <a:t> the opportunity/ take </a:t>
            </a:r>
            <a:r>
              <a:rPr lang="zh-CN" altLang="en-US" sz="2400">
                <a:solidFill>
                  <a:srgbClr val="7030A0"/>
                </a:solidFill>
              </a:rPr>
              <a:t>my </a:t>
            </a:r>
            <a:r>
              <a:rPr lang="zh-CN" altLang="en-US" sz="2400">
                <a:solidFill>
                  <a:srgbClr val="C00000"/>
                </a:solidFill>
              </a:rPr>
              <a:t>suggestion into consideration</a:t>
            </a:r>
            <a:r>
              <a:rPr lang="zh-CN" altLang="en-US" sz="2400"/>
              <a:t>.    （申请</a:t>
            </a:r>
            <a:r>
              <a:rPr lang="en-US" altLang="zh-CN" sz="2400"/>
              <a:t>+</a:t>
            </a:r>
            <a:r>
              <a:rPr lang="zh-CN" altLang="en-US" sz="2400"/>
              <a:t>期盼）</a:t>
            </a:r>
            <a:endParaRPr lang="zh-CN" altLang="en-US" sz="2400"/>
          </a:p>
          <a:p>
            <a:r>
              <a:rPr lang="zh-CN" altLang="en-US" sz="2400"/>
              <a:t>2. </a:t>
            </a:r>
            <a:r>
              <a:rPr lang="zh-CN" altLang="en-US" sz="2400">
                <a:solidFill>
                  <a:srgbClr val="C00000"/>
                </a:solidFill>
              </a:rPr>
              <a:t>Come</a:t>
            </a:r>
            <a:r>
              <a:rPr lang="zh-CN" altLang="en-US" sz="2400"/>
              <a:t> and </a:t>
            </a:r>
            <a:r>
              <a:rPr lang="zh-CN" altLang="en-US" sz="2400" u="sng"/>
              <a:t>prove </a:t>
            </a:r>
            <a:r>
              <a:rPr lang="zh-CN" altLang="en-US" sz="2400" u="sng">
                <a:solidFill>
                  <a:srgbClr val="0070C0"/>
                </a:solidFill>
              </a:rPr>
              <a:t>your</a:t>
            </a:r>
            <a:r>
              <a:rPr lang="zh-CN" altLang="en-US" sz="2400" u="sng"/>
              <a:t> excellence</a:t>
            </a:r>
            <a:r>
              <a:rPr lang="zh-CN" altLang="en-US" sz="2400"/>
              <a:t>! （招聘</a:t>
            </a:r>
            <a:r>
              <a:rPr lang="en-US" altLang="zh-CN" sz="2400"/>
              <a:t>+</a:t>
            </a:r>
            <a:r>
              <a:rPr lang="zh-CN" altLang="en-US" sz="2400" u="sng"/>
              <a:t>鼓励</a:t>
            </a:r>
            <a:r>
              <a:rPr lang="zh-CN" altLang="en-US" sz="2400"/>
              <a:t>）</a:t>
            </a:r>
            <a:endParaRPr lang="zh-CN" altLang="en-US" sz="2400"/>
          </a:p>
          <a:p>
            <a:r>
              <a:rPr lang="en-US" altLang="zh-CN" sz="2400"/>
              <a:t>3.</a:t>
            </a:r>
            <a:r>
              <a:rPr lang="zh-CN" altLang="en-US" sz="2400"/>
              <a:t> </a:t>
            </a:r>
            <a:r>
              <a:rPr lang="zh-CN" altLang="en-US" sz="2400" b="1">
                <a:solidFill>
                  <a:srgbClr val="7030A0"/>
                </a:solidFill>
              </a:rPr>
              <a:t>I</a:t>
            </a:r>
            <a:r>
              <a:rPr lang="zh-CN" altLang="en-US" sz="2400"/>
              <a:t> sincerely </a:t>
            </a:r>
            <a:r>
              <a:rPr lang="zh-CN" altLang="en-US" sz="2400">
                <a:solidFill>
                  <a:srgbClr val="C00000"/>
                </a:solidFill>
              </a:rPr>
              <a:t>welcome</a:t>
            </a:r>
            <a:r>
              <a:rPr lang="zh-CN" altLang="en-US" sz="2400"/>
              <a:t> </a:t>
            </a:r>
            <a:r>
              <a:rPr lang="zh-CN" altLang="en-US" sz="2400">
                <a:solidFill>
                  <a:srgbClr val="0070C0"/>
                </a:solidFill>
              </a:rPr>
              <a:t>you</a:t>
            </a:r>
            <a:r>
              <a:rPr lang="zh-CN" altLang="en-US" sz="2400"/>
              <a:t> to </a:t>
            </a:r>
            <a:r>
              <a:rPr lang="en-US" altLang="zh-CN" sz="2400"/>
              <a:t>...</a:t>
            </a:r>
            <a:r>
              <a:rPr lang="zh-CN" altLang="en-US" sz="2400"/>
              <a:t> and </a:t>
            </a:r>
            <a:r>
              <a:rPr lang="zh-CN" altLang="en-US" sz="2400" u="sng"/>
              <a:t>wish </a:t>
            </a:r>
            <a:r>
              <a:rPr lang="zh-CN" altLang="en-US" sz="2400" u="sng">
                <a:solidFill>
                  <a:srgbClr val="0070C0"/>
                </a:solidFill>
              </a:rPr>
              <a:t>you</a:t>
            </a:r>
            <a:r>
              <a:rPr lang="zh-CN" altLang="en-US" sz="2400" u="sng"/>
              <a:t> a fulfilling year ahead.</a:t>
            </a:r>
            <a:r>
              <a:rPr lang="zh-CN" altLang="en-US" sz="2400"/>
              <a:t>（推荐+</a:t>
            </a:r>
            <a:r>
              <a:rPr lang="zh-CN" altLang="en-US" sz="2400" u="sng"/>
              <a:t>祝愿</a:t>
            </a:r>
            <a:r>
              <a:rPr lang="zh-CN" altLang="en-US" sz="2400"/>
              <a:t>）</a:t>
            </a:r>
            <a:endParaRPr lang="zh-CN" altLang="en-US" sz="2400"/>
          </a:p>
        </p:txBody>
      </p:sp>
      <p:cxnSp>
        <p:nvCxnSpPr>
          <p:cNvPr id="7" name="直接连接符 6"/>
          <p:cNvCxnSpPr/>
          <p:nvPr/>
        </p:nvCxnSpPr>
        <p:spPr>
          <a:xfrm>
            <a:off x="11743055" y="1746250"/>
            <a:ext cx="8890" cy="3856355"/>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barn(inVertical)">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558800" y="1616710"/>
            <a:ext cx="11184255" cy="557530"/>
            <a:chOff x="4200115" y="884281"/>
            <a:chExt cx="4076672" cy="692009"/>
          </a:xfrm>
        </p:grpSpPr>
        <p:sp>
          <p:nvSpPr>
            <p:cNvPr id="61" name="矩形 60"/>
            <p:cNvSpPr/>
            <p:nvPr/>
          </p:nvSpPr>
          <p:spPr>
            <a:xfrm>
              <a:off x="4475782" y="959519"/>
              <a:ext cx="3768139" cy="543046"/>
            </a:xfrm>
            <a:prstGeom prst="rect">
              <a:avLst/>
            </a:prstGeom>
            <a:ln w="15875">
              <a:noFill/>
            </a:ln>
          </p:spPr>
          <p:txBody>
            <a:bodyPr wrap="square" lIns="68580" tIns="34290" rIns="68580" bIns="34290">
              <a:spAutoFit/>
            </a:bodyPr>
            <a:lstStyle/>
            <a:p>
              <a:r>
                <a:rPr lang="zh-CN" altLang="en-US" sz="2400" b="1" dirty="0">
                  <a:solidFill>
                    <a:srgbClr val="7030A0"/>
                  </a:solidFill>
                  <a:latin typeface="微软雅黑" panose="020B0503020204020204" charset="-122"/>
                  <a:ea typeface="微软雅黑" panose="020B0503020204020204" charset="-122"/>
                </a:rPr>
                <a:t>写作者</a:t>
              </a:r>
              <a:r>
                <a:rPr lang="en-US" altLang="zh-CN" sz="2400" b="1" dirty="0">
                  <a:solidFill>
                    <a:srgbClr val="7030A0"/>
                  </a:solidFill>
                  <a:latin typeface="微软雅黑" panose="020B0503020204020204" charset="-122"/>
                  <a:ea typeface="微软雅黑" panose="020B0503020204020204" charset="-122"/>
                </a:rPr>
                <a:t>+</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写作</a:t>
              </a:r>
              <a:r>
                <a:rPr lang="zh-CN" altLang="en-US" sz="2400" b="1" u="sng" dirty="0">
                  <a:solidFill>
                    <a:srgbClr val="C00000"/>
                  </a:solidFill>
                  <a:latin typeface="微软雅黑" panose="020B0503020204020204" charset="-122"/>
                  <a:ea typeface="微软雅黑" panose="020B0503020204020204" charset="-122"/>
                  <a:sym typeface="+mn-ea"/>
                </a:rPr>
                <a:t>体裁</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框架下的</a:t>
              </a:r>
              <a:r>
                <a:rPr lang="zh-CN" altLang="en-US" sz="2400" b="1" dirty="0">
                  <a:solidFill>
                    <a:srgbClr val="C00000"/>
                  </a:solidFill>
                  <a:latin typeface="微软雅黑" panose="020B0503020204020204" charset="-122"/>
                  <a:ea typeface="微软雅黑" panose="020B0503020204020204" charset="-122"/>
                  <a:sym typeface="+mn-ea"/>
                </a:rPr>
                <a:t>期盼、祝愿、鼓励等情感</a:t>
              </a:r>
              <a:r>
                <a:rPr lang="en-US" altLang="zh-CN" sz="2400" b="1" dirty="0">
                  <a:solidFill>
                    <a:srgbClr val="C00000"/>
                  </a:solidFill>
                  <a:latin typeface="微软雅黑" panose="020B0503020204020204" charset="-122"/>
                  <a:ea typeface="微软雅黑" panose="020B0503020204020204" charset="-122"/>
                  <a:sym typeface="+mn-ea"/>
                </a:rPr>
                <a:t>+</a:t>
              </a:r>
              <a:r>
                <a:rPr lang="zh-CN" altLang="en-US" sz="2400" b="1" dirty="0">
                  <a:solidFill>
                    <a:srgbClr val="0070C0"/>
                  </a:solidFill>
                  <a:latin typeface="微软雅黑" panose="020B0503020204020204" charset="-122"/>
                  <a:ea typeface="微软雅黑" panose="020B0503020204020204" charset="-122"/>
                  <a:sym typeface="+mn-ea"/>
                </a:rPr>
                <a:t>写作对象</a:t>
              </a:r>
              <a:r>
                <a:rPr lang="zh-CN" altLang="en-US" sz="2400" b="1" dirty="0">
                  <a:solidFill>
                    <a:srgbClr val="7030A0"/>
                  </a:solidFill>
                  <a:latin typeface="微软雅黑" panose="020B0503020204020204" charset="-122"/>
                  <a:ea typeface="微软雅黑" panose="020B0503020204020204" charset="-122"/>
                </a:rPr>
                <a:t> </a:t>
              </a:r>
              <a:endParaRPr lang="zh-CN" altLang="en-US" sz="24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a:outerShdw blurRad="50800" dist="38100" dir="2700000" algn="tl" rotWithShape="0">
                <a:prstClr val="black">
                  <a:alpha val="40000"/>
                </a:prstClr>
              </a:outerShdw>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91795" y="1136015"/>
            <a:ext cx="11013440"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FF0000"/>
                </a:solidFill>
              </a:rPr>
              <a:t> </a:t>
            </a:r>
            <a:r>
              <a:rPr lang="zh-CN" altLang="en-US" sz="2000" b="1">
                <a:solidFill>
                  <a:srgbClr val="002060"/>
                </a:solidFill>
              </a:rPr>
              <a:t>写信结束语</a:t>
            </a:r>
            <a:r>
              <a:rPr lang="zh-CN" altLang="en-US" sz="2000">
                <a:solidFill>
                  <a:srgbClr val="002060"/>
                </a:solidFill>
              </a:rPr>
              <a:t>（角色代入，第三段</a:t>
            </a:r>
            <a:r>
              <a:rPr lang="en-US" altLang="zh-CN" sz="2000">
                <a:solidFill>
                  <a:srgbClr val="C00000"/>
                </a:solidFill>
              </a:rPr>
              <a:t>1-2</a:t>
            </a:r>
            <a:r>
              <a:rPr lang="zh-CN" altLang="en-US" sz="2000" b="1">
                <a:solidFill>
                  <a:srgbClr val="C00000"/>
                </a:solidFill>
              </a:rPr>
              <a:t>行</a:t>
            </a:r>
            <a:r>
              <a:rPr lang="zh-CN" altLang="en-US" sz="2000">
                <a:solidFill>
                  <a:srgbClr val="002060"/>
                </a:solidFill>
              </a:rPr>
              <a:t>）</a:t>
            </a:r>
            <a:endParaRPr lang="zh-CN" altLang="en-US" sz="2000">
              <a:solidFill>
                <a:srgbClr val="002060"/>
              </a:solidFill>
            </a:endParaRPr>
          </a:p>
        </p:txBody>
      </p:sp>
      <p:sp>
        <p:nvSpPr>
          <p:cNvPr id="3" name="文本框 2"/>
          <p:cNvSpPr txBox="1"/>
          <p:nvPr/>
        </p:nvSpPr>
        <p:spPr>
          <a:xfrm>
            <a:off x="558800" y="2329180"/>
            <a:ext cx="10906125" cy="829945"/>
          </a:xfrm>
          <a:prstGeom prst="rect">
            <a:avLst/>
          </a:prstGeom>
          <a:noFill/>
          <a:ln>
            <a:solidFill>
              <a:schemeClr val="accent1"/>
            </a:solidFill>
          </a:ln>
        </p:spPr>
        <p:txBody>
          <a:bodyPr wrap="square" rtlCol="0" anchor="t">
            <a:spAutoFit/>
          </a:bodyPr>
          <a:lstStyle/>
          <a:p>
            <a:r>
              <a:rPr sz="2400" b="1">
                <a:solidFill>
                  <a:srgbClr val="7030A0"/>
                </a:solidFill>
              </a:rPr>
              <a:t>I</a:t>
            </a:r>
            <a:r>
              <a:rPr sz="2400"/>
              <a:t> believe </a:t>
            </a:r>
            <a:r>
              <a:rPr sz="2400">
                <a:solidFill>
                  <a:srgbClr val="0070C0"/>
                </a:solidFill>
              </a:rPr>
              <a:t>you</a:t>
            </a:r>
            <a:r>
              <a:rPr sz="2400"/>
              <a:t> will take </a:t>
            </a:r>
            <a:r>
              <a:rPr sz="2400">
                <a:solidFill>
                  <a:srgbClr val="7030A0"/>
                </a:solidFill>
              </a:rPr>
              <a:t>my</a:t>
            </a:r>
            <a:r>
              <a:rPr sz="2400"/>
              <a:t> </a:t>
            </a:r>
            <a:r>
              <a:rPr sz="2400">
                <a:solidFill>
                  <a:srgbClr val="C00000"/>
                </a:solidFill>
              </a:rPr>
              <a:t>complaint </a:t>
            </a:r>
            <a:r>
              <a:rPr sz="2400"/>
              <a:t>seriously and</a:t>
            </a:r>
            <a:r>
              <a:rPr sz="2400" u="sng"/>
              <a:t> </a:t>
            </a:r>
            <a:r>
              <a:rPr sz="2400" u="sng">
                <a:solidFill>
                  <a:srgbClr val="7030A0"/>
                </a:solidFill>
              </a:rPr>
              <a:t>my</a:t>
            </a:r>
            <a:r>
              <a:rPr sz="2400" u="sng"/>
              <a:t> </a:t>
            </a:r>
            <a:r>
              <a:rPr sz="2400" u="sng">
                <a:solidFill>
                  <a:srgbClr val="C00000"/>
                </a:solidFill>
              </a:rPr>
              <a:t>demand</a:t>
            </a:r>
            <a:r>
              <a:rPr sz="2400" u="sng"/>
              <a:t> is met</a:t>
            </a:r>
            <a:r>
              <a:rPr sz="2400"/>
              <a:t>.</a:t>
            </a:r>
            <a:r>
              <a:rPr lang="zh-CN" altLang="en-US" sz="2400"/>
              <a:t>（投诉</a:t>
            </a:r>
            <a:r>
              <a:rPr lang="en-US" altLang="zh-CN" sz="2400"/>
              <a:t>+</a:t>
            </a:r>
            <a:r>
              <a:rPr lang="zh-CN" altLang="en-US" sz="2400" u="sng"/>
              <a:t>维权</a:t>
            </a:r>
            <a:r>
              <a:rPr lang="zh-CN" altLang="en-US" sz="2400"/>
              <a:t>）</a:t>
            </a:r>
            <a:endParaRPr lang="zh-CN" altLang="en-US" sz="2400"/>
          </a:p>
        </p:txBody>
      </p:sp>
      <p:sp>
        <p:nvSpPr>
          <p:cNvPr id="5" name="文本框 4"/>
          <p:cNvSpPr txBox="1"/>
          <p:nvPr/>
        </p:nvSpPr>
        <p:spPr>
          <a:xfrm>
            <a:off x="558800" y="3314065"/>
            <a:ext cx="10906125" cy="829945"/>
          </a:xfrm>
          <a:prstGeom prst="rect">
            <a:avLst/>
          </a:prstGeom>
          <a:noFill/>
          <a:ln>
            <a:solidFill>
              <a:schemeClr val="accent1"/>
            </a:solidFill>
          </a:ln>
        </p:spPr>
        <p:txBody>
          <a:bodyPr wrap="square" rtlCol="0" anchor="t">
            <a:spAutoFit/>
          </a:bodyPr>
          <a:lstStyle/>
          <a:p>
            <a:r>
              <a:rPr sz="2400" b="1">
                <a:solidFill>
                  <a:srgbClr val="7030A0"/>
                </a:solidFill>
              </a:rPr>
              <a:t> I</a:t>
            </a:r>
            <a:r>
              <a:rPr sz="2400"/>
              <a:t> deeply </a:t>
            </a:r>
            <a:r>
              <a:rPr sz="2400">
                <a:solidFill>
                  <a:srgbClr val="C00000"/>
                </a:solidFill>
              </a:rPr>
              <a:t>apologize</a:t>
            </a:r>
            <a:r>
              <a:rPr sz="2400"/>
              <a:t> for the </a:t>
            </a:r>
            <a:r>
              <a:rPr sz="2400">
                <a:solidFill>
                  <a:srgbClr val="C00000"/>
                </a:solidFill>
              </a:rPr>
              <a:t>problems</a:t>
            </a:r>
            <a:r>
              <a:rPr sz="2400"/>
              <a:t> </a:t>
            </a:r>
            <a:r>
              <a:rPr sz="2400">
                <a:solidFill>
                  <a:srgbClr val="7030A0"/>
                </a:solidFill>
              </a:rPr>
              <a:t>my</a:t>
            </a:r>
            <a:r>
              <a:rPr sz="2400"/>
              <a:t> actions have caused, and </a:t>
            </a:r>
            <a:r>
              <a:rPr sz="2400" b="1">
                <a:solidFill>
                  <a:srgbClr val="7030A0"/>
                </a:solidFill>
              </a:rPr>
              <a:t>I </a:t>
            </a:r>
            <a:r>
              <a:rPr sz="2400"/>
              <a:t>hope</a:t>
            </a:r>
            <a:r>
              <a:rPr sz="2400" u="sng"/>
              <a:t> </a:t>
            </a:r>
            <a:r>
              <a:rPr sz="2400" b="1" u="sng">
                <a:solidFill>
                  <a:srgbClr val="7030A0"/>
                </a:solidFill>
              </a:rPr>
              <a:t>I</a:t>
            </a:r>
            <a:r>
              <a:rPr sz="2400" u="sng"/>
              <a:t> can work to </a:t>
            </a:r>
            <a:r>
              <a:rPr sz="2400" u="sng">
                <a:solidFill>
                  <a:srgbClr val="C00000"/>
                </a:solidFill>
              </a:rPr>
              <a:t>make up for</a:t>
            </a:r>
            <a:r>
              <a:rPr sz="2400" u="sng"/>
              <a:t> it</a:t>
            </a:r>
            <a:r>
              <a:rPr sz="2400"/>
              <a:t>.</a:t>
            </a:r>
            <a:r>
              <a:rPr lang="zh-CN" altLang="en-US" sz="2400"/>
              <a:t>（道歉</a:t>
            </a:r>
            <a:r>
              <a:rPr lang="en-US" altLang="zh-CN" sz="2400"/>
              <a:t>+</a:t>
            </a:r>
            <a:r>
              <a:rPr lang="zh-CN" altLang="en-US" sz="2400" u="sng"/>
              <a:t>愿望</a:t>
            </a:r>
            <a:r>
              <a:rPr lang="zh-CN" altLang="en-US" sz="2400"/>
              <a:t>）</a:t>
            </a:r>
            <a:endParaRPr lang="zh-CN" altLang="en-US" sz="2400"/>
          </a:p>
        </p:txBody>
      </p:sp>
      <p:sp>
        <p:nvSpPr>
          <p:cNvPr id="6" name="文本框 5"/>
          <p:cNvSpPr txBox="1"/>
          <p:nvPr/>
        </p:nvSpPr>
        <p:spPr>
          <a:xfrm>
            <a:off x="558800" y="4298950"/>
            <a:ext cx="10905490" cy="1938020"/>
          </a:xfrm>
          <a:prstGeom prst="rect">
            <a:avLst/>
          </a:prstGeom>
          <a:noFill/>
          <a:ln>
            <a:solidFill>
              <a:schemeClr val="accent1"/>
            </a:solidFill>
          </a:ln>
        </p:spPr>
        <p:txBody>
          <a:bodyPr wrap="square" rtlCol="0" anchor="t">
            <a:spAutoFit/>
          </a:bodyPr>
          <a:lstStyle/>
          <a:p>
            <a:r>
              <a:rPr lang="en-US" sz="2400"/>
              <a:t>1. </a:t>
            </a:r>
            <a:r>
              <a:rPr lang="en-US" sz="2400">
                <a:solidFill>
                  <a:srgbClr val="7030A0"/>
                </a:solidFill>
              </a:rPr>
              <a:t>M</a:t>
            </a:r>
            <a:r>
              <a:rPr sz="2400">
                <a:solidFill>
                  <a:srgbClr val="7030A0"/>
                </a:solidFill>
              </a:rPr>
              <a:t>y</a:t>
            </a:r>
            <a:r>
              <a:rPr sz="2400"/>
              <a:t> true </a:t>
            </a:r>
            <a:r>
              <a:rPr sz="2400">
                <a:solidFill>
                  <a:srgbClr val="C00000"/>
                </a:solidFill>
              </a:rPr>
              <a:t>gratitude</a:t>
            </a:r>
            <a:r>
              <a:rPr sz="2400"/>
              <a:t> is beyond any words</a:t>
            </a:r>
            <a:r>
              <a:rPr lang="en-US" sz="2400"/>
              <a:t>. </a:t>
            </a:r>
            <a:r>
              <a:rPr lang="en-US" sz="2400">
                <a:solidFill>
                  <a:srgbClr val="7030A0"/>
                </a:solidFill>
              </a:rPr>
              <a:t>we</a:t>
            </a:r>
            <a:r>
              <a:rPr lang="en-US" sz="2400"/>
              <a:t>'d like to </a:t>
            </a:r>
            <a:r>
              <a:rPr lang="en-US" sz="2400" u="sng"/>
              <a:t>invite </a:t>
            </a:r>
            <a:r>
              <a:rPr lang="en-US" sz="2400" u="sng">
                <a:solidFill>
                  <a:srgbClr val="0070C0"/>
                </a:solidFill>
              </a:rPr>
              <a:t>you</a:t>
            </a:r>
            <a:r>
              <a:rPr lang="en-US" sz="2400" u="sng"/>
              <a:t> to visit China sometime in the near future</a:t>
            </a:r>
            <a:r>
              <a:rPr lang="en-US" sz="2400"/>
              <a:t>.</a:t>
            </a:r>
            <a:r>
              <a:rPr lang="en-US" altLang="zh-CN" sz="2400"/>
              <a:t>（</a:t>
            </a:r>
            <a:r>
              <a:rPr lang="zh-CN" altLang="en-US" sz="2400"/>
              <a:t>感谢</a:t>
            </a:r>
            <a:r>
              <a:rPr lang="en-US" altLang="zh-CN" sz="2400"/>
              <a:t>+</a:t>
            </a:r>
            <a:r>
              <a:rPr lang="zh-CN" altLang="en-US" sz="2400" u="sng"/>
              <a:t>回报</a:t>
            </a:r>
            <a:r>
              <a:rPr lang="en-US" altLang="zh-CN" sz="2400"/>
              <a:t>）</a:t>
            </a:r>
            <a:endParaRPr lang="en-US" altLang="zh-CN" sz="2400"/>
          </a:p>
          <a:p>
            <a:r>
              <a:rPr lang="en-US" altLang="zh-CN" sz="2400"/>
              <a:t>2. Attached to the letter is </a:t>
            </a:r>
            <a:r>
              <a:rPr lang="en-US" altLang="zh-CN" sz="2400">
                <a:solidFill>
                  <a:srgbClr val="C00000"/>
                </a:solidFill>
              </a:rPr>
              <a:t>an auspicious Chinese knot</a:t>
            </a:r>
            <a:r>
              <a:rPr lang="en-US" altLang="zh-CN" sz="2400"/>
              <a:t>. </a:t>
            </a:r>
            <a:r>
              <a:rPr lang="en-US" altLang="zh-CN" sz="2400" u="sng"/>
              <a:t>May every moment full of joy on </a:t>
            </a:r>
            <a:r>
              <a:rPr lang="en-US" altLang="zh-CN" sz="2400" u="sng">
                <a:solidFill>
                  <a:srgbClr val="0070C0"/>
                </a:solidFill>
              </a:rPr>
              <a:t>your </a:t>
            </a:r>
            <a:r>
              <a:rPr lang="en-US" altLang="zh-CN" sz="2400" u="sng"/>
              <a:t>new stage of life</a:t>
            </a:r>
            <a:r>
              <a:rPr lang="en-US" altLang="zh-CN" sz="2400"/>
              <a:t>! （</a:t>
            </a:r>
            <a:r>
              <a:rPr lang="zh-CN" altLang="en-US" sz="2400"/>
              <a:t>回赠</a:t>
            </a:r>
            <a:r>
              <a:rPr lang="en-US" altLang="zh-CN" sz="2400"/>
              <a:t>+</a:t>
            </a:r>
            <a:r>
              <a:rPr lang="zh-CN" altLang="en-US" sz="2400" u="sng"/>
              <a:t>祝愿</a:t>
            </a:r>
            <a:r>
              <a:rPr lang="en-US" altLang="zh-CN" sz="2400"/>
              <a:t>）</a:t>
            </a:r>
            <a:endParaRPr lang="en-US" altLang="zh-CN" sz="2400"/>
          </a:p>
          <a:p>
            <a:r>
              <a:rPr lang="en-US" altLang="zh-CN" sz="2400"/>
              <a:t>3.</a:t>
            </a:r>
            <a:r>
              <a:rPr lang="en-US" altLang="zh-CN" sz="2400">
                <a:solidFill>
                  <a:srgbClr val="C00000"/>
                </a:solidFill>
              </a:rPr>
              <a:t>Thanks</a:t>
            </a:r>
            <a:r>
              <a:rPr lang="en-US" altLang="zh-CN" sz="2400"/>
              <a:t> again for </a:t>
            </a:r>
            <a:r>
              <a:rPr lang="en-US" altLang="zh-CN" sz="2400">
                <a:solidFill>
                  <a:srgbClr val="0070C0"/>
                </a:solidFill>
              </a:rPr>
              <a:t>your</a:t>
            </a:r>
            <a:r>
              <a:rPr lang="en-US" altLang="zh-CN" sz="2400"/>
              <a:t> generous help and </a:t>
            </a:r>
            <a:r>
              <a:rPr lang="en-US" altLang="zh-CN" sz="2400" u="sng"/>
              <a:t>wish </a:t>
            </a:r>
            <a:r>
              <a:rPr lang="en-US" altLang="zh-CN" sz="2400" u="sng">
                <a:solidFill>
                  <a:srgbClr val="0070C0"/>
                </a:solidFill>
              </a:rPr>
              <a:t>you</a:t>
            </a:r>
            <a:r>
              <a:rPr lang="en-US" altLang="zh-CN" sz="2400" u="sng"/>
              <a:t> all the best</a:t>
            </a:r>
            <a:r>
              <a:rPr lang="en-US" altLang="zh-CN" sz="2400"/>
              <a:t>.（</a:t>
            </a:r>
            <a:r>
              <a:rPr lang="zh-CN" altLang="en-US" sz="2400"/>
              <a:t>感谢</a:t>
            </a:r>
            <a:r>
              <a:rPr lang="en-US" altLang="zh-CN" sz="2400"/>
              <a:t>+</a:t>
            </a:r>
            <a:r>
              <a:rPr lang="en-US" altLang="zh-CN" sz="2400" u="sng"/>
              <a:t>祝愿</a:t>
            </a:r>
            <a:r>
              <a:rPr lang="en-US" altLang="zh-CN" sz="2400"/>
              <a:t>）</a:t>
            </a:r>
            <a:endParaRPr lang="en-US" altLang="zh-CN" sz="2400"/>
          </a:p>
        </p:txBody>
      </p:sp>
      <p:cxnSp>
        <p:nvCxnSpPr>
          <p:cNvPr id="7" name="直接连接符 6"/>
          <p:cNvCxnSpPr/>
          <p:nvPr/>
        </p:nvCxnSpPr>
        <p:spPr>
          <a:xfrm>
            <a:off x="11743055" y="1746250"/>
            <a:ext cx="8890" cy="3856355"/>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barn(inVertical)">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558800" y="1616710"/>
            <a:ext cx="11184255" cy="557530"/>
            <a:chOff x="4200115" y="884281"/>
            <a:chExt cx="4076672" cy="692009"/>
          </a:xfrm>
        </p:grpSpPr>
        <p:sp>
          <p:nvSpPr>
            <p:cNvPr id="61" name="矩形 60"/>
            <p:cNvSpPr/>
            <p:nvPr/>
          </p:nvSpPr>
          <p:spPr>
            <a:xfrm>
              <a:off x="4475782" y="959519"/>
              <a:ext cx="3768139" cy="543046"/>
            </a:xfrm>
            <a:prstGeom prst="rect">
              <a:avLst/>
            </a:prstGeom>
            <a:ln w="15875">
              <a:noFill/>
            </a:ln>
          </p:spPr>
          <p:txBody>
            <a:bodyPr wrap="square" lIns="68580" tIns="34290" rIns="68580" bIns="34290">
              <a:spAutoFit/>
            </a:bodyPr>
            <a:lstStyle/>
            <a:p>
              <a:r>
                <a:rPr lang="zh-CN" altLang="en-US" sz="2400" b="1" dirty="0">
                  <a:solidFill>
                    <a:srgbClr val="7030A0"/>
                  </a:solidFill>
                  <a:latin typeface="微软雅黑" panose="020B0503020204020204" charset="-122"/>
                  <a:ea typeface="微软雅黑" panose="020B0503020204020204" charset="-122"/>
                </a:rPr>
                <a:t>写作者</a:t>
              </a:r>
              <a:r>
                <a:rPr lang="en-US" altLang="zh-CN" sz="2400" b="1" dirty="0">
                  <a:solidFill>
                    <a:srgbClr val="7030A0"/>
                  </a:solidFill>
                  <a:latin typeface="微软雅黑" panose="020B0503020204020204" charset="-122"/>
                  <a:ea typeface="微软雅黑" panose="020B0503020204020204" charset="-122"/>
                </a:rPr>
                <a:t>+</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写作</a:t>
              </a:r>
              <a:r>
                <a:rPr lang="zh-CN" altLang="en-US" sz="2400" b="1" u="sng" dirty="0">
                  <a:solidFill>
                    <a:srgbClr val="C00000"/>
                  </a:solidFill>
                  <a:latin typeface="微软雅黑" panose="020B0503020204020204" charset="-122"/>
                  <a:ea typeface="微软雅黑" panose="020B0503020204020204" charset="-122"/>
                  <a:sym typeface="+mn-ea"/>
                </a:rPr>
                <a:t>体裁</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框架下的</a:t>
              </a:r>
              <a:r>
                <a:rPr lang="zh-CN" altLang="en-US" sz="2400" b="1" dirty="0">
                  <a:solidFill>
                    <a:srgbClr val="C00000"/>
                  </a:solidFill>
                  <a:latin typeface="微软雅黑" panose="020B0503020204020204" charset="-122"/>
                  <a:ea typeface="微软雅黑" panose="020B0503020204020204" charset="-122"/>
                  <a:sym typeface="+mn-ea"/>
                </a:rPr>
                <a:t>期盼、祝愿、鼓励等情感</a:t>
              </a:r>
              <a:r>
                <a:rPr lang="en-US" altLang="zh-CN" sz="2400" b="1" dirty="0">
                  <a:solidFill>
                    <a:srgbClr val="C00000"/>
                  </a:solidFill>
                  <a:latin typeface="微软雅黑" panose="020B0503020204020204" charset="-122"/>
                  <a:ea typeface="微软雅黑" panose="020B0503020204020204" charset="-122"/>
                  <a:sym typeface="+mn-ea"/>
                </a:rPr>
                <a:t>+</a:t>
              </a:r>
              <a:r>
                <a:rPr lang="zh-CN" altLang="en-US" sz="2400" b="1" dirty="0">
                  <a:solidFill>
                    <a:srgbClr val="0070C0"/>
                  </a:solidFill>
                  <a:latin typeface="微软雅黑" panose="020B0503020204020204" charset="-122"/>
                  <a:ea typeface="微软雅黑" panose="020B0503020204020204" charset="-122"/>
                  <a:sym typeface="+mn-ea"/>
                </a:rPr>
                <a:t>写作对象</a:t>
              </a:r>
              <a:r>
                <a:rPr lang="zh-CN" altLang="en-US" sz="2400" b="1" dirty="0">
                  <a:solidFill>
                    <a:srgbClr val="7030A0"/>
                  </a:solidFill>
                  <a:latin typeface="微软雅黑" panose="020B0503020204020204" charset="-122"/>
                  <a:ea typeface="微软雅黑" panose="020B0503020204020204" charset="-122"/>
                </a:rPr>
                <a:t> </a:t>
              </a:r>
              <a:endParaRPr lang="zh-CN" altLang="en-US" sz="24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a:outerShdw blurRad="50800" dist="38100" dir="2700000" algn="tl" rotWithShape="0">
                <a:prstClr val="black">
                  <a:alpha val="40000"/>
                </a:prstClr>
              </a:outerShdw>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91795" y="1136015"/>
            <a:ext cx="11013440"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FF0000"/>
                </a:solidFill>
              </a:rPr>
              <a:t> </a:t>
            </a:r>
            <a:r>
              <a:rPr lang="zh-CN" altLang="en-US" sz="2000" b="1">
                <a:solidFill>
                  <a:srgbClr val="002060"/>
                </a:solidFill>
              </a:rPr>
              <a:t>写信结束语</a:t>
            </a:r>
            <a:r>
              <a:rPr lang="zh-CN" altLang="en-US" sz="2000">
                <a:solidFill>
                  <a:srgbClr val="002060"/>
                </a:solidFill>
              </a:rPr>
              <a:t>（角色代入，第三段</a:t>
            </a:r>
            <a:r>
              <a:rPr lang="en-US" altLang="zh-CN" sz="2000">
                <a:solidFill>
                  <a:srgbClr val="C00000"/>
                </a:solidFill>
              </a:rPr>
              <a:t>1-2</a:t>
            </a:r>
            <a:r>
              <a:rPr lang="zh-CN" altLang="en-US" sz="2000" b="1">
                <a:solidFill>
                  <a:srgbClr val="C00000"/>
                </a:solidFill>
              </a:rPr>
              <a:t>行</a:t>
            </a:r>
            <a:r>
              <a:rPr lang="zh-CN" altLang="en-US" sz="2000">
                <a:solidFill>
                  <a:srgbClr val="002060"/>
                </a:solidFill>
              </a:rPr>
              <a:t>）</a:t>
            </a:r>
            <a:endParaRPr lang="zh-CN" altLang="en-US" sz="2000">
              <a:solidFill>
                <a:srgbClr val="002060"/>
              </a:solidFill>
            </a:endParaRPr>
          </a:p>
        </p:txBody>
      </p:sp>
      <p:sp>
        <p:nvSpPr>
          <p:cNvPr id="3" name="文本框 2"/>
          <p:cNvSpPr txBox="1"/>
          <p:nvPr/>
        </p:nvSpPr>
        <p:spPr>
          <a:xfrm>
            <a:off x="558800" y="2329180"/>
            <a:ext cx="10906125" cy="1198880"/>
          </a:xfrm>
          <a:prstGeom prst="rect">
            <a:avLst/>
          </a:prstGeom>
          <a:noFill/>
          <a:ln>
            <a:solidFill>
              <a:schemeClr val="accent1"/>
            </a:solidFill>
          </a:ln>
        </p:spPr>
        <p:txBody>
          <a:bodyPr wrap="square" rtlCol="0" anchor="t">
            <a:spAutoFit/>
          </a:bodyPr>
          <a:lstStyle/>
          <a:p>
            <a:r>
              <a:rPr lang="en-US" sz="2400"/>
              <a:t>1.</a:t>
            </a:r>
            <a:r>
              <a:rPr sz="2400"/>
              <a:t>Please </a:t>
            </a:r>
            <a:r>
              <a:rPr sz="2400">
                <a:solidFill>
                  <a:srgbClr val="C00000"/>
                </a:solidFill>
              </a:rPr>
              <a:t>come on time</a:t>
            </a:r>
            <a:r>
              <a:rPr sz="2400"/>
              <a:t>. </a:t>
            </a:r>
            <a:r>
              <a:rPr sz="2400">
                <a:solidFill>
                  <a:srgbClr val="7030A0"/>
                </a:solidFill>
              </a:rPr>
              <a:t>I</a:t>
            </a:r>
            <a:r>
              <a:rPr sz="2400"/>
              <a:t> am sure </a:t>
            </a:r>
            <a:r>
              <a:rPr sz="2400" u="sng">
                <a:solidFill>
                  <a:srgbClr val="0070C0"/>
                </a:solidFill>
              </a:rPr>
              <a:t>you</a:t>
            </a:r>
            <a:r>
              <a:rPr sz="2400" u="sng"/>
              <a:t> will have a wonderful time there/then</a:t>
            </a:r>
            <a:r>
              <a:rPr sz="2400"/>
              <a:t>. </a:t>
            </a:r>
            <a:r>
              <a:rPr lang="zh-CN" altLang="en-US" sz="2400"/>
              <a:t>（通知</a:t>
            </a:r>
            <a:r>
              <a:rPr lang="en-US" altLang="zh-CN" sz="2400"/>
              <a:t>+</a:t>
            </a:r>
            <a:r>
              <a:rPr lang="zh-CN" altLang="en-US" sz="2400" u="sng"/>
              <a:t>祝愿</a:t>
            </a:r>
            <a:r>
              <a:rPr lang="zh-CN" altLang="en-US" sz="2400"/>
              <a:t>）</a:t>
            </a:r>
            <a:endParaRPr lang="zh-CN" altLang="en-US" sz="2400"/>
          </a:p>
          <a:p>
            <a:r>
              <a:rPr lang="en-US" altLang="zh-CN" sz="2400"/>
              <a:t>2.</a:t>
            </a:r>
            <a:r>
              <a:rPr lang="zh-CN" altLang="en-US" sz="2400">
                <a:solidFill>
                  <a:srgbClr val="0070C0"/>
                </a:solidFill>
              </a:rPr>
              <a:t>Your</a:t>
            </a:r>
            <a:r>
              <a:rPr lang="zh-CN" altLang="en-US" sz="2400">
                <a:solidFill>
                  <a:srgbClr val="C00000"/>
                </a:solidFill>
              </a:rPr>
              <a:t> presence</a:t>
            </a:r>
            <a:r>
              <a:rPr lang="zh-CN" altLang="en-US" sz="2400"/>
              <a:t> is </a:t>
            </a:r>
            <a:r>
              <a:rPr lang="zh-CN" altLang="en-US" sz="2400" u="sng"/>
              <a:t>highly expected</a:t>
            </a:r>
            <a:r>
              <a:rPr lang="zh-CN" altLang="en-US" sz="2400"/>
              <a:t>.（告知+</a:t>
            </a:r>
            <a:r>
              <a:rPr lang="zh-CN" altLang="en-US" sz="2400" u="sng"/>
              <a:t>邀请</a:t>
            </a:r>
            <a:r>
              <a:rPr lang="zh-CN" altLang="en-US" sz="2400"/>
              <a:t>）</a:t>
            </a:r>
            <a:endParaRPr lang="zh-CN" altLang="en-US" sz="2400"/>
          </a:p>
        </p:txBody>
      </p:sp>
      <p:sp>
        <p:nvSpPr>
          <p:cNvPr id="5" name="文本框 4"/>
          <p:cNvSpPr txBox="1"/>
          <p:nvPr/>
        </p:nvSpPr>
        <p:spPr>
          <a:xfrm>
            <a:off x="558800" y="3742690"/>
            <a:ext cx="10906125" cy="460375"/>
          </a:xfrm>
          <a:prstGeom prst="rect">
            <a:avLst/>
          </a:prstGeom>
          <a:noFill/>
          <a:ln>
            <a:solidFill>
              <a:schemeClr val="accent1"/>
            </a:solidFill>
          </a:ln>
        </p:spPr>
        <p:txBody>
          <a:bodyPr wrap="square" rtlCol="0" anchor="t">
            <a:spAutoFit/>
          </a:bodyPr>
          <a:lstStyle/>
          <a:p>
            <a:r>
              <a:rPr sz="2400" b="1">
                <a:solidFill>
                  <a:srgbClr val="7030A0"/>
                </a:solidFill>
              </a:rPr>
              <a:t> </a:t>
            </a:r>
            <a:r>
              <a:rPr sz="2400" u="sng"/>
              <a:t>Thank </a:t>
            </a:r>
            <a:r>
              <a:rPr sz="2400" u="sng">
                <a:solidFill>
                  <a:srgbClr val="0070C0"/>
                </a:solidFill>
              </a:rPr>
              <a:t>you</a:t>
            </a:r>
            <a:r>
              <a:rPr sz="2400"/>
              <a:t> for your </a:t>
            </a:r>
            <a:r>
              <a:rPr sz="2400">
                <a:solidFill>
                  <a:srgbClr val="C00000"/>
                </a:solidFill>
              </a:rPr>
              <a:t>listening</a:t>
            </a:r>
            <a:r>
              <a:rPr sz="2400"/>
              <a:t>!</a:t>
            </a:r>
            <a:r>
              <a:rPr lang="zh-CN" altLang="en-US" sz="2400"/>
              <a:t>（演讲</a:t>
            </a:r>
            <a:r>
              <a:rPr lang="en-US" altLang="zh-CN" sz="2400"/>
              <a:t>+</a:t>
            </a:r>
            <a:r>
              <a:rPr lang="zh-CN" altLang="en-US" sz="2400" u="sng"/>
              <a:t>感激</a:t>
            </a:r>
            <a:r>
              <a:rPr lang="zh-CN" altLang="en-US" sz="2400"/>
              <a:t>）</a:t>
            </a:r>
            <a:endParaRPr lang="zh-CN" altLang="en-US" sz="2400"/>
          </a:p>
        </p:txBody>
      </p:sp>
      <p:sp>
        <p:nvSpPr>
          <p:cNvPr id="6" name="文本框 5"/>
          <p:cNvSpPr txBox="1"/>
          <p:nvPr/>
        </p:nvSpPr>
        <p:spPr>
          <a:xfrm>
            <a:off x="559435" y="4490085"/>
            <a:ext cx="10905490" cy="1568450"/>
          </a:xfrm>
          <a:prstGeom prst="rect">
            <a:avLst/>
          </a:prstGeom>
          <a:noFill/>
          <a:ln>
            <a:solidFill>
              <a:schemeClr val="accent1"/>
            </a:solidFill>
          </a:ln>
        </p:spPr>
        <p:txBody>
          <a:bodyPr wrap="square" rtlCol="0" anchor="t">
            <a:spAutoFit/>
          </a:bodyPr>
          <a:lstStyle/>
          <a:p>
            <a:r>
              <a:rPr lang="en-US" sz="2400"/>
              <a:t>1. </a:t>
            </a:r>
            <a:r>
              <a:rPr sz="2400"/>
              <a:t>Wish </a:t>
            </a:r>
            <a:r>
              <a:rPr sz="2400">
                <a:solidFill>
                  <a:srgbClr val="0070C0"/>
                </a:solidFill>
              </a:rPr>
              <a:t>you</a:t>
            </a:r>
            <a:r>
              <a:rPr sz="2400"/>
              <a:t> a pleasant </a:t>
            </a:r>
            <a:r>
              <a:rPr sz="2400">
                <a:solidFill>
                  <a:srgbClr val="C00000"/>
                </a:solidFill>
              </a:rPr>
              <a:t>journey home</a:t>
            </a:r>
            <a:r>
              <a:rPr sz="2400"/>
              <a:t> and </a:t>
            </a:r>
            <a:r>
              <a:rPr sz="2400" u="sng"/>
              <a:t>all the best for the future</a:t>
            </a:r>
            <a:r>
              <a:rPr sz="2400"/>
              <a:t>.</a:t>
            </a:r>
            <a:r>
              <a:rPr lang="en-US" altLang="zh-CN" sz="2400"/>
              <a:t>（</a:t>
            </a:r>
            <a:r>
              <a:rPr lang="zh-CN" altLang="en-US" sz="2400"/>
              <a:t>欢送</a:t>
            </a:r>
            <a:r>
              <a:rPr lang="en-US" altLang="zh-CN" sz="2400"/>
              <a:t>+</a:t>
            </a:r>
            <a:r>
              <a:rPr lang="zh-CN" altLang="en-US" sz="2400" u="sng"/>
              <a:t>祝愿</a:t>
            </a:r>
            <a:r>
              <a:rPr lang="en-US" altLang="zh-CN" sz="2400"/>
              <a:t>）</a:t>
            </a:r>
            <a:endParaRPr lang="en-US" altLang="zh-CN" sz="2400"/>
          </a:p>
          <a:p>
            <a:r>
              <a:rPr lang="en-US" altLang="zh-CN" sz="2400"/>
              <a:t>2. </a:t>
            </a:r>
            <a:r>
              <a:rPr sz="2400">
                <a:solidFill>
                  <a:srgbClr val="7030A0"/>
                </a:solidFill>
              </a:rPr>
              <a:t>We</a:t>
            </a:r>
            <a:r>
              <a:rPr sz="2400"/>
              <a:t> are keen that someday </a:t>
            </a:r>
            <a:r>
              <a:rPr sz="2400" u="sng">
                <a:solidFill>
                  <a:srgbClr val="0070C0"/>
                </a:solidFill>
              </a:rPr>
              <a:t>you</a:t>
            </a:r>
            <a:r>
              <a:rPr sz="2400" u="sng"/>
              <a:t> will visit China when a cherished chance can be provided to repay </a:t>
            </a:r>
            <a:r>
              <a:rPr sz="2400" u="sng">
                <a:solidFill>
                  <a:srgbClr val="0070C0"/>
                </a:solidFill>
              </a:rPr>
              <a:t>your</a:t>
            </a:r>
            <a:r>
              <a:rPr sz="2400" u="sng"/>
              <a:t> kindness</a:t>
            </a:r>
            <a:r>
              <a:rPr sz="2400"/>
              <a:t>.</a:t>
            </a:r>
            <a:r>
              <a:rPr sz="2400">
                <a:solidFill>
                  <a:srgbClr val="C00000"/>
                </a:solidFill>
              </a:rPr>
              <a:t>Thanks</a:t>
            </a:r>
            <a:r>
              <a:rPr sz="2400"/>
              <a:t>!（欢送+</a:t>
            </a:r>
            <a:r>
              <a:rPr lang="zh-CN" sz="2400" u="sng"/>
              <a:t>期盼</a:t>
            </a:r>
            <a:r>
              <a:rPr sz="2400"/>
              <a:t>）</a:t>
            </a:r>
            <a:endParaRPr sz="2400"/>
          </a:p>
        </p:txBody>
      </p:sp>
      <p:cxnSp>
        <p:nvCxnSpPr>
          <p:cNvPr id="7" name="直接连接符 6"/>
          <p:cNvCxnSpPr/>
          <p:nvPr/>
        </p:nvCxnSpPr>
        <p:spPr>
          <a:xfrm>
            <a:off x="11743055" y="1746250"/>
            <a:ext cx="8890" cy="3856355"/>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barn(inVertical)">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98450" y="46038"/>
            <a:ext cx="7478713" cy="460375"/>
          </a:xfrm>
          <a:prstGeom prst="rect">
            <a:avLst/>
          </a:prstGeom>
          <a:noFill/>
          <a:ln w="9525">
            <a:noFill/>
          </a:ln>
        </p:spPr>
        <p:txBody>
          <a:bodyPr wrap="square" anchor="t" anchorCtr="0">
            <a:spAutoFit/>
          </a:bodyPr>
          <a:p>
            <a:r>
              <a:rPr lang="en-US" altLang="zh-CN" sz="2400" b="1" i="1">
                <a:solidFill>
                  <a:srgbClr val="FFFF00"/>
                </a:solidFill>
                <a:latin typeface="Arial" panose="020B0604020202020204" pitchFamily="34" charset="0"/>
                <a:ea typeface="宋体" panose="02010600030101010101" pitchFamily="2" charset="-122"/>
              </a:rPr>
              <a:t>1. 内容要点服从于角色，高质量完成交际任务</a:t>
            </a:r>
            <a:endParaRPr lang="en-US" altLang="zh-CN" sz="2400" b="1" i="1">
              <a:solidFill>
                <a:srgbClr val="FFFF00"/>
              </a:solidFill>
              <a:latin typeface="Arial" panose="020B0604020202020204" pitchFamily="34" charset="0"/>
              <a:ea typeface="宋体" panose="02010600030101010101" pitchFamily="2" charset="-122"/>
            </a:endParaRPr>
          </a:p>
        </p:txBody>
      </p:sp>
      <p:sp>
        <p:nvSpPr>
          <p:cNvPr id="3" name="文本框 2"/>
          <p:cNvSpPr txBox="1"/>
          <p:nvPr/>
        </p:nvSpPr>
        <p:spPr>
          <a:xfrm>
            <a:off x="346075" y="1625600"/>
            <a:ext cx="11250613" cy="4460875"/>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wrap="square" rtlCol="0">
            <a:spAutoFit/>
          </a:bodyPr>
          <a:p>
            <a:pPr fontAlgn="base"/>
            <a:r>
              <a:rPr lang="zh-CN" altLang="en-US" sz="2800" b="1" i="1" strike="noStrike" noProof="1">
                <a:solidFill>
                  <a:schemeClr val="tx1"/>
                </a:solidFill>
              </a:rPr>
              <a:t>（</a:t>
            </a:r>
            <a:r>
              <a:rPr lang="en-US" altLang="zh-CN" sz="2800" b="1" i="1" strike="noStrike" noProof="1">
                <a:solidFill>
                  <a:schemeClr val="tx1"/>
                </a:solidFill>
              </a:rPr>
              <a:t>2020</a:t>
            </a:r>
            <a:r>
              <a:rPr lang="zh-CN" altLang="en-US" sz="2800" b="1" i="1" strike="noStrike" noProof="1">
                <a:solidFill>
                  <a:schemeClr val="tx1"/>
                </a:solidFill>
              </a:rPr>
              <a:t>年</a:t>
            </a:r>
            <a:r>
              <a:rPr lang="en-US" altLang="zh-CN" sz="2800" b="1" i="1" strike="noStrike" noProof="1">
                <a:solidFill>
                  <a:schemeClr val="tx1"/>
                </a:solidFill>
              </a:rPr>
              <a:t>01</a:t>
            </a:r>
            <a:r>
              <a:rPr lang="zh-CN" altLang="en-US" sz="2800" b="1" i="1" strike="noStrike" noProof="1">
                <a:solidFill>
                  <a:schemeClr val="tx1"/>
                </a:solidFill>
              </a:rPr>
              <a:t>月高考试题应用文写作）</a:t>
            </a:r>
            <a:endParaRPr lang="zh-CN" altLang="en-US" sz="2800" b="1" i="1" strike="noStrike" noProof="1">
              <a:solidFill>
                <a:schemeClr val="tx1"/>
              </a:solidFill>
            </a:endParaRPr>
          </a:p>
          <a:p>
            <a:pPr fontAlgn="base"/>
            <a:r>
              <a:rPr lang="en-US" altLang="zh-CN" sz="3200" b="1" strike="noStrike" noProof="1">
                <a:solidFill>
                  <a:schemeClr val="tx1"/>
                </a:solidFill>
              </a:rPr>
              <a:t>    </a:t>
            </a:r>
            <a:r>
              <a:rPr lang="zh-CN" altLang="en-US" sz="3200" b="1" strike="noStrike" noProof="1">
                <a:solidFill>
                  <a:schemeClr val="tx1"/>
                </a:solidFill>
              </a:rPr>
              <a:t>假定你是李华，你校将举办外国学生中文演讲比赛，请给你的英国朋友</a:t>
            </a:r>
            <a:r>
              <a:rPr lang="en-US" altLang="zh-CN" sz="3200" b="1" strike="noStrike" noProof="1">
                <a:solidFill>
                  <a:schemeClr val="tx1"/>
                </a:solidFill>
              </a:rPr>
              <a:t>George</a:t>
            </a:r>
            <a:r>
              <a:rPr lang="zh-CN" altLang="en-US" sz="3200" b="1" strike="noStrike" noProof="1">
                <a:solidFill>
                  <a:schemeClr val="tx1"/>
                </a:solidFill>
              </a:rPr>
              <a:t>写封邮件邀请他参加。内容包括：</a:t>
            </a:r>
            <a:endParaRPr lang="zh-CN" altLang="en-US" sz="3200" b="1" strike="noStrike" noProof="1">
              <a:solidFill>
                <a:schemeClr val="tx1"/>
              </a:solidFill>
            </a:endParaRPr>
          </a:p>
          <a:p>
            <a:pPr fontAlgn="base"/>
            <a:r>
              <a:rPr lang="en-US" altLang="zh-CN" sz="3200" b="1" strike="noStrike" noProof="1">
                <a:solidFill>
                  <a:schemeClr val="tx1"/>
                </a:solidFill>
              </a:rPr>
              <a:t>    1. </a:t>
            </a:r>
            <a:r>
              <a:rPr lang="zh-CN" altLang="en-US" sz="3200" b="1" strike="noStrike" noProof="1">
                <a:solidFill>
                  <a:schemeClr val="tx1"/>
                </a:solidFill>
              </a:rPr>
              <a:t>比赛时间；</a:t>
            </a:r>
            <a:endParaRPr lang="zh-CN" altLang="en-US" sz="3200" b="1" strike="noStrike" noProof="1">
              <a:solidFill>
                <a:schemeClr val="tx1"/>
              </a:solidFill>
            </a:endParaRPr>
          </a:p>
          <a:p>
            <a:pPr fontAlgn="base"/>
            <a:r>
              <a:rPr lang="en-US" altLang="zh-CN" sz="3200" b="1" strike="noStrike" noProof="1">
                <a:solidFill>
                  <a:schemeClr val="tx1"/>
                </a:solidFill>
              </a:rPr>
              <a:t>    2. </a:t>
            </a:r>
            <a:r>
              <a:rPr lang="zh-CN" altLang="en-US" sz="3200" b="1" strike="noStrike" noProof="1">
                <a:solidFill>
                  <a:schemeClr val="tx1"/>
                </a:solidFill>
              </a:rPr>
              <a:t>演讲话题；</a:t>
            </a:r>
            <a:endParaRPr lang="zh-CN" altLang="en-US" sz="3200" b="1" strike="noStrike" noProof="1">
              <a:solidFill>
                <a:schemeClr val="tx1"/>
              </a:solidFill>
            </a:endParaRPr>
          </a:p>
          <a:p>
            <a:pPr fontAlgn="base"/>
            <a:r>
              <a:rPr lang="en-US" altLang="zh-CN" sz="3200" b="1" strike="noStrike" noProof="1">
                <a:solidFill>
                  <a:schemeClr val="tx1"/>
                </a:solidFill>
              </a:rPr>
              <a:t>    3. </a:t>
            </a:r>
            <a:r>
              <a:rPr lang="zh-CN" altLang="en-US" sz="3200" b="1" strike="noStrike" noProof="1">
                <a:solidFill>
                  <a:schemeClr val="tx1"/>
                </a:solidFill>
              </a:rPr>
              <a:t>报名方式。</a:t>
            </a:r>
            <a:endParaRPr lang="zh-CN" altLang="en-US" sz="3200" b="1" strike="noStrike" noProof="1">
              <a:solidFill>
                <a:schemeClr val="tx1"/>
              </a:solidFill>
            </a:endParaRPr>
          </a:p>
          <a:p>
            <a:pPr fontAlgn="base"/>
            <a:r>
              <a:rPr lang="zh-CN" altLang="en-US" sz="3200" b="1" strike="noStrike" noProof="1">
                <a:solidFill>
                  <a:schemeClr val="tx1"/>
                </a:solidFill>
              </a:rPr>
              <a:t>注意：</a:t>
            </a:r>
            <a:endParaRPr lang="zh-CN" altLang="en-US" sz="3200" b="1" strike="noStrike" noProof="1">
              <a:solidFill>
                <a:schemeClr val="tx1"/>
              </a:solidFill>
            </a:endParaRPr>
          </a:p>
          <a:p>
            <a:pPr fontAlgn="base"/>
            <a:r>
              <a:rPr lang="en-US" altLang="zh-CN" sz="3200" b="1" strike="noStrike" noProof="1">
                <a:solidFill>
                  <a:schemeClr val="tx1"/>
                </a:solidFill>
              </a:rPr>
              <a:t>    1. </a:t>
            </a:r>
            <a:r>
              <a:rPr lang="zh-CN" altLang="en-US" sz="3200" b="1" strike="noStrike" noProof="1">
                <a:solidFill>
                  <a:schemeClr val="tx1"/>
                </a:solidFill>
              </a:rPr>
              <a:t>词数</a:t>
            </a:r>
            <a:r>
              <a:rPr lang="en-US" altLang="zh-CN" sz="3200" b="1" strike="noStrike" noProof="1">
                <a:solidFill>
                  <a:schemeClr val="tx1"/>
                </a:solidFill>
              </a:rPr>
              <a:t>80</a:t>
            </a:r>
            <a:r>
              <a:rPr lang="zh-CN" altLang="en-US" sz="3200" b="1" strike="noStrike" noProof="1">
                <a:solidFill>
                  <a:schemeClr val="tx1"/>
                </a:solidFill>
              </a:rPr>
              <a:t>左右</a:t>
            </a:r>
            <a:endParaRPr lang="zh-CN" altLang="en-US" sz="3200" b="1" strike="noStrike" noProof="1">
              <a:solidFill>
                <a:schemeClr val="tx1"/>
              </a:solidFill>
            </a:endParaRPr>
          </a:p>
          <a:p>
            <a:pPr fontAlgn="base"/>
            <a:r>
              <a:rPr lang="en-US" altLang="zh-CN" sz="3200" b="1" strike="noStrike" noProof="1">
                <a:solidFill>
                  <a:schemeClr val="tx1"/>
                </a:solidFill>
              </a:rPr>
              <a:t>    2. </a:t>
            </a:r>
            <a:r>
              <a:rPr lang="zh-CN" altLang="en-US" sz="3200" b="1" strike="noStrike" noProof="1">
                <a:solidFill>
                  <a:schemeClr val="tx1"/>
                </a:solidFill>
              </a:rPr>
              <a:t>可适当增加细节，以使行文连贯。</a:t>
            </a:r>
            <a:endParaRPr lang="zh-CN" altLang="en-US" sz="3200" b="1" strike="noStrike" noProof="1">
              <a:solidFill>
                <a:schemeClr val="tx1"/>
              </a:solidFill>
            </a:endParaRPr>
          </a:p>
        </p:txBody>
      </p:sp>
      <p:cxnSp>
        <p:nvCxnSpPr>
          <p:cNvPr id="8" name="直接连接符 7"/>
          <p:cNvCxnSpPr/>
          <p:nvPr/>
        </p:nvCxnSpPr>
        <p:spPr>
          <a:xfrm>
            <a:off x="2062163" y="454025"/>
            <a:ext cx="8175625" cy="0"/>
          </a:xfrm>
          <a:prstGeom prst="line">
            <a:avLst/>
          </a:prstGeom>
        </p:spPr>
        <p:style>
          <a:lnRef idx="1">
            <a:schemeClr val="dk1"/>
          </a:lnRef>
          <a:fillRef idx="0">
            <a:schemeClr val="dk1"/>
          </a:fillRef>
          <a:effectRef idx="0">
            <a:schemeClr val="dk1"/>
          </a:effectRef>
          <a:fontRef idx="minor">
            <a:schemeClr val="tx1"/>
          </a:fontRef>
        </p:style>
      </p:cxnSp>
      <p:cxnSp>
        <p:nvCxnSpPr>
          <p:cNvPr id="4" name="直接连接符 3"/>
          <p:cNvCxnSpPr/>
          <p:nvPr/>
        </p:nvCxnSpPr>
        <p:spPr>
          <a:xfrm>
            <a:off x="125413" y="527050"/>
            <a:ext cx="8175625" cy="0"/>
          </a:xfrm>
          <a:prstGeom prst="line">
            <a:avLst/>
          </a:prstGeom>
          <a:ln>
            <a:solidFill>
              <a:schemeClr val="bg2">
                <a:lumMod val="60000"/>
                <a:lumOff val="40000"/>
              </a:schemeClr>
            </a:solidFill>
          </a:ln>
        </p:spPr>
        <p:style>
          <a:lnRef idx="1">
            <a:schemeClr val="dk1"/>
          </a:lnRef>
          <a:fillRef idx="0">
            <a:schemeClr val="dk1"/>
          </a:fillRef>
          <a:effectRef idx="0">
            <a:schemeClr val="dk1"/>
          </a:effectRef>
          <a:fontRef idx="minor">
            <a:schemeClr val="tx1"/>
          </a:fontRef>
        </p:style>
      </p:cxnSp>
      <p:sp>
        <p:nvSpPr>
          <p:cNvPr id="7" name="文本框 6"/>
          <p:cNvSpPr txBox="1"/>
          <p:nvPr/>
        </p:nvSpPr>
        <p:spPr>
          <a:xfrm>
            <a:off x="3287713" y="2994025"/>
            <a:ext cx="1736725" cy="644525"/>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wrap="square" rtlCol="0">
            <a:spAutoFit/>
          </a:bodyPr>
          <a:p>
            <a:pPr fontAlgn="base"/>
            <a:r>
              <a:rPr lang="zh-CN" sz="3600" b="1" strike="noStrike" noProof="1">
                <a:solidFill>
                  <a:srgbClr val="C00000"/>
                </a:solidFill>
              </a:rPr>
              <a:t>地点？</a:t>
            </a:r>
            <a:endParaRPr lang="zh-CN" sz="3600" b="1" strike="noStrike" noProof="1">
              <a:solidFill>
                <a:srgbClr val="C00000"/>
              </a:solidFill>
            </a:endParaRPr>
          </a:p>
        </p:txBody>
      </p:sp>
      <p:sp>
        <p:nvSpPr>
          <p:cNvPr id="10" name="文本框 9"/>
          <p:cNvSpPr txBox="1"/>
          <p:nvPr/>
        </p:nvSpPr>
        <p:spPr>
          <a:xfrm>
            <a:off x="5826125" y="620713"/>
            <a:ext cx="5937250" cy="46037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p>
            <a:pPr fontAlgn="base"/>
            <a:r>
              <a:rPr lang="en-US" altLang="zh-CN" sz="2400" b="1" strike="noStrike" noProof="1">
                <a:solidFill>
                  <a:srgbClr val="C00000"/>
                </a:solidFill>
              </a:rPr>
              <a:t>Chinese Speech Competition/Contest</a:t>
            </a:r>
            <a:endParaRPr lang="en-US" altLang="zh-CN" sz="2400" b="1" strike="noStrike" noProof="1">
              <a:solidFill>
                <a:srgbClr val="C00000"/>
              </a:solidFill>
            </a:endParaRPr>
          </a:p>
        </p:txBody>
      </p:sp>
      <p:sp>
        <p:nvSpPr>
          <p:cNvPr id="13" name="文本框 12"/>
          <p:cNvSpPr txBox="1"/>
          <p:nvPr/>
        </p:nvSpPr>
        <p:spPr>
          <a:xfrm>
            <a:off x="5715000" y="1123950"/>
            <a:ext cx="6111875" cy="400050"/>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p>
            <a:pPr fontAlgn="base"/>
            <a:r>
              <a:rPr lang="en-US" altLang="zh-CN" sz="2000" b="1" strike="noStrike" noProof="1">
                <a:solidFill>
                  <a:schemeClr val="bg1"/>
                </a:solidFill>
              </a:rPr>
              <a:t>(tailored/intended/designed) for foreign students</a:t>
            </a:r>
            <a:endParaRPr lang="en-US" altLang="zh-CN" sz="2000" b="1" strike="noStrike" noProof="1">
              <a:solidFill>
                <a:schemeClr val="bg1"/>
              </a:solidFill>
            </a:endParaRPr>
          </a:p>
        </p:txBody>
      </p:sp>
      <p:sp>
        <p:nvSpPr>
          <p:cNvPr id="16" name="矩形 15"/>
          <p:cNvSpPr/>
          <p:nvPr/>
        </p:nvSpPr>
        <p:spPr>
          <a:xfrm>
            <a:off x="5808663" y="2133600"/>
            <a:ext cx="4176713" cy="460375"/>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
        <p:nvSpPr>
          <p:cNvPr id="17" name="文本框 16"/>
          <p:cNvSpPr txBox="1"/>
          <p:nvPr/>
        </p:nvSpPr>
        <p:spPr>
          <a:xfrm>
            <a:off x="4346575" y="3578225"/>
            <a:ext cx="6934200" cy="1383665"/>
          </a:xfrm>
          <a:prstGeom prst="rect">
            <a:avLst/>
          </a:prstGeom>
          <a:solidFill>
            <a:schemeClr val="accent6">
              <a:lumMod val="20000"/>
              <a:lumOff val="80000"/>
            </a:schemeClr>
          </a:solidFill>
        </p:spPr>
        <p:txBody>
          <a:bodyPr wrap="square" rtlCol="0">
            <a:spAutoFit/>
          </a:bodyPr>
          <a:p>
            <a:r>
              <a:rPr lang="zh-CN" altLang="en-US" sz="2800" b="1" noProof="1">
                <a:solidFill>
                  <a:srgbClr val="C00000"/>
                </a:solidFill>
                <a:latin typeface="Arial" panose="020B0604020202020204" pitchFamily="34" charset="0"/>
                <a:ea typeface="宋体" panose="02010600030101010101" pitchFamily="2" charset="-122"/>
                <a:cs typeface="+mn-cs"/>
              </a:rPr>
              <a:t>这是告知信，非正式的邀请信。今后应用文的考查，更注重交际内容（得体合理）的考查，而不是拘泥于应用文体裁。</a:t>
            </a:r>
            <a:endParaRPr lang="zh-CN" altLang="en-US" sz="2800" b="1" noProof="1">
              <a:solidFill>
                <a:srgbClr val="C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55"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p:cTn id="23" dur="1000" fill="hold"/>
                                        <p:tgtEl>
                                          <p:spTgt spid="17"/>
                                        </p:tgtEl>
                                        <p:attrNameLst>
                                          <p:attrName>ppt_w</p:attrName>
                                        </p:attrNameLst>
                                      </p:cBhvr>
                                      <p:tavLst>
                                        <p:tav tm="0">
                                          <p:val>
                                            <p:strVal val="#ppt_w*0.70"/>
                                          </p:val>
                                        </p:tav>
                                        <p:tav tm="100000">
                                          <p:val>
                                            <p:strVal val="#ppt_w"/>
                                          </p:val>
                                        </p:tav>
                                      </p:tavLst>
                                    </p:anim>
                                    <p:anim calcmode="lin" valueType="num">
                                      <p:cBhvr>
                                        <p:cTn id="24" dur="1000" fill="hold"/>
                                        <p:tgtEl>
                                          <p:spTgt spid="17"/>
                                        </p:tgtEl>
                                        <p:attrNameLst>
                                          <p:attrName>ppt_h</p:attrName>
                                        </p:attrNameLst>
                                      </p:cBhvr>
                                      <p:tavLst>
                                        <p:tav tm="0">
                                          <p:val>
                                            <p:strVal val="#ppt_h"/>
                                          </p:val>
                                        </p:tav>
                                        <p:tav tm="100000">
                                          <p:val>
                                            <p:strVal val="#ppt_h"/>
                                          </p:val>
                                        </p:tav>
                                      </p:tavLst>
                                    </p:anim>
                                    <p:animEffect transition="in" filter="fade">
                                      <p:cBhvr>
                                        <p:cTn id="25" dur="1000"/>
                                        <p:tgtEl>
                                          <p:spTgt spid="17"/>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blinds(horizontal)">
                                      <p:cBhvr>
                                        <p:cTn id="3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1" animBg="1"/>
      <p:bldP spid="7" grpId="0" bldLvl="0" animBg="1"/>
      <p:bldP spid="7" grpId="1" animBg="1"/>
      <p:bldP spid="10" grpId="0" bldLvl="0" animBg="1"/>
      <p:bldP spid="10" grpId="1" animBg="1"/>
      <p:bldP spid="13" grpId="0" bldLvl="0" animBg="1"/>
      <p:bldP spid="13" grpId="1" animBg="1"/>
      <p:bldP spid="16" grpId="0" bldLvl="0" animBg="1"/>
      <p:bldP spid="16" grpId="1" animBg="1"/>
      <p:bldP spid="17" grpId="0" bldLvl="0" animBg="1"/>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cstate="print"/>
          <a:srcRect/>
          <a:stretch>
            <a:fillRect/>
          </a:stretch>
        </p:blipFill>
        <p:spPr bwMode="auto">
          <a:xfrm>
            <a:off x="0" y="64135"/>
            <a:ext cx="12192635" cy="63595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554355"/>
            <a:ext cx="9239885" cy="6123940"/>
          </a:xfrm>
          <a:prstGeom prst="rect">
            <a:avLst/>
          </a:prstGeom>
          <a:noFill/>
        </p:spPr>
        <p:txBody>
          <a:bodyPr wrap="square" rtlCol="0" anchor="t">
            <a:spAutoFit/>
          </a:bodyPr>
          <a:lstStyle/>
          <a:p>
            <a:r>
              <a:rPr lang="en-US" altLang="zh-CN" sz="2800" dirty="0" smtClean="0">
                <a:sym typeface="+mn-ea"/>
              </a:rPr>
              <a:t>  Dear  Sir/Madam</a:t>
            </a:r>
            <a:r>
              <a:rPr lang="zh-CN" altLang="en-US" sz="2800" dirty="0" smtClean="0">
                <a:sym typeface="+mn-ea"/>
              </a:rPr>
              <a:t>，</a:t>
            </a:r>
            <a:endParaRPr lang="en-US" altLang="zh-CN" sz="2800" dirty="0" smtClean="0"/>
          </a:p>
          <a:p>
            <a:r>
              <a:rPr lang="en-US" altLang="zh-CN" sz="2800" dirty="0" smtClean="0">
                <a:sym typeface="+mn-ea"/>
              </a:rPr>
              <a:t>   I am writing to apply  for the post of volunteer advertised in the school newspaper. I found this position quite  appealing and I am well qualified for the job.</a:t>
            </a:r>
            <a:endParaRPr lang="en-US" altLang="zh-CN" sz="2800" dirty="0" smtClean="0"/>
          </a:p>
          <a:p>
            <a:r>
              <a:rPr lang="en-US" altLang="zh-CN" sz="2800" dirty="0" smtClean="0">
                <a:sym typeface="+mn-ea"/>
              </a:rPr>
              <a:t>  First , I have a good  command  of spoken English, contributing to my interaction with foreign friends. Second, I have precious experience working as a volunteer for G20 so I can communicate with foreigners without any obstacle. Besides, I think it an excellent opportunity to broaden horizons and improve social skills.</a:t>
            </a:r>
            <a:endParaRPr lang="en-US" altLang="zh-CN" sz="2800" dirty="0" smtClean="0"/>
          </a:p>
          <a:p>
            <a:r>
              <a:rPr lang="en-US" altLang="zh-CN" sz="2800" dirty="0" smtClean="0">
                <a:sym typeface="+mn-ea"/>
              </a:rPr>
              <a:t>  I’d highly appreciate it if you could give me a chance. Looking forward to your reply.</a:t>
            </a:r>
            <a:endParaRPr lang="en-US" altLang="zh-CN" sz="2800" dirty="0" smtClean="0">
              <a:sym typeface="+mn-ea"/>
            </a:endParaRPr>
          </a:p>
          <a:p>
            <a:r>
              <a:rPr lang="en-US" altLang="zh-CN" sz="2800" dirty="0"/>
              <a:t>                                                                      Yours;</a:t>
            </a:r>
            <a:endParaRPr lang="en-US" altLang="zh-CN" sz="2800" dirty="0"/>
          </a:p>
          <a:p>
            <a:r>
              <a:rPr lang="en-US" altLang="zh-CN" sz="2800" dirty="0"/>
              <a:t>                                                                          Li </a:t>
            </a:r>
            <a:r>
              <a:rPr lang="en-US" altLang="zh-CN" sz="2800" dirty="0" err="1"/>
              <a:t>Hua</a:t>
            </a:r>
            <a:endParaRPr lang="en-US" altLang="zh-CN" sz="2800" dirty="0" err="1"/>
          </a:p>
        </p:txBody>
      </p:sp>
      <p:sp>
        <p:nvSpPr>
          <p:cNvPr id="3" name="文本框 2"/>
          <p:cNvSpPr txBox="1"/>
          <p:nvPr/>
        </p:nvSpPr>
        <p:spPr>
          <a:xfrm>
            <a:off x="1703512" y="188640"/>
            <a:ext cx="8676640" cy="521970"/>
          </a:xfrm>
          <a:prstGeom prst="rect">
            <a:avLst/>
          </a:prstGeom>
          <a:noFill/>
        </p:spPr>
        <p:txBody>
          <a:bodyPr wrap="square" rtlCol="0" anchor="t">
            <a:spAutoFit/>
          </a:bodyPr>
          <a:lstStyle/>
          <a:p>
            <a:r>
              <a:rPr lang="en-US" altLang="zh-CN" sz="2800" b="1" dirty="0" smtClean="0">
                <a:solidFill>
                  <a:srgbClr val="FFFF00"/>
                </a:solidFill>
              </a:rPr>
              <a:t>4.</a:t>
            </a:r>
            <a:r>
              <a:rPr lang="zh-CN" altLang="en-US" sz="2800" b="1" dirty="0" smtClean="0">
                <a:solidFill>
                  <a:srgbClr val="FFFF00"/>
                </a:solidFill>
              </a:rPr>
              <a:t>排版</a:t>
            </a:r>
            <a:r>
              <a:rPr lang="zh-CN" altLang="en-US" sz="2800" b="1" dirty="0">
                <a:solidFill>
                  <a:srgbClr val="FFFF00"/>
                </a:solidFill>
              </a:rPr>
              <a:t>考究，2018年6月高考应用文高分作文版面展示</a:t>
            </a:r>
            <a:endParaRPr lang="zh-CN" altLang="en-US" sz="2800" b="1" dirty="0">
              <a:solidFill>
                <a:srgbClr val="FFFF00"/>
              </a:solidFill>
            </a:endParaRPr>
          </a:p>
        </p:txBody>
      </p:sp>
      <p:sp>
        <p:nvSpPr>
          <p:cNvPr id="5" name="文本框 4"/>
          <p:cNvSpPr txBox="1"/>
          <p:nvPr/>
        </p:nvSpPr>
        <p:spPr>
          <a:xfrm>
            <a:off x="9372952" y="920780"/>
            <a:ext cx="1296144" cy="5077460"/>
          </a:xfrm>
          <a:prstGeom prst="rect">
            <a:avLst/>
          </a:prstGeom>
          <a:noFill/>
        </p:spPr>
        <p:txBody>
          <a:bodyPr wrap="square" rtlCol="0">
            <a:spAutoFit/>
          </a:bodyPr>
          <a:lstStyle/>
          <a:p>
            <a:r>
              <a:rPr lang="zh-CN" altLang="en-US" dirty="0">
                <a:solidFill>
                  <a:schemeClr val="bg1"/>
                </a:solidFill>
              </a:rPr>
              <a:t>正面十行</a:t>
            </a:r>
            <a:endParaRPr lang="zh-CN" altLang="en-US" dirty="0">
              <a:solidFill>
                <a:schemeClr val="bg1"/>
              </a:solidFill>
            </a:endParaRPr>
          </a:p>
          <a:p>
            <a:r>
              <a:rPr lang="zh-CN" altLang="en-US" dirty="0">
                <a:solidFill>
                  <a:schemeClr val="bg1"/>
                </a:solidFill>
              </a:rPr>
              <a:t>每行约11词。分为三段。</a:t>
            </a:r>
            <a:endParaRPr lang="zh-CN" altLang="en-US" dirty="0">
              <a:solidFill>
                <a:schemeClr val="bg1"/>
              </a:solidFill>
            </a:endParaRPr>
          </a:p>
          <a:p>
            <a:r>
              <a:rPr lang="en-US" altLang="zh-CN" dirty="0">
                <a:solidFill>
                  <a:schemeClr val="bg1"/>
                </a:solidFill>
              </a:rPr>
              <a:t>1.</a:t>
            </a:r>
            <a:r>
              <a:rPr lang="zh-CN" altLang="en-US" dirty="0">
                <a:solidFill>
                  <a:schemeClr val="bg1"/>
                </a:solidFill>
              </a:rPr>
              <a:t>写信背景和目的（</a:t>
            </a:r>
            <a:r>
              <a:rPr lang="en-US" altLang="zh-CN" dirty="0">
                <a:solidFill>
                  <a:schemeClr val="bg1"/>
                </a:solidFill>
              </a:rPr>
              <a:t>2-3</a:t>
            </a:r>
            <a:r>
              <a:rPr lang="zh-CN" altLang="en-US" dirty="0">
                <a:solidFill>
                  <a:schemeClr val="bg1"/>
                </a:solidFill>
              </a:rPr>
              <a:t>行）。</a:t>
            </a:r>
            <a:r>
              <a:rPr lang="en-US" altLang="zh-CN" dirty="0">
                <a:solidFill>
                  <a:schemeClr val="bg1"/>
                </a:solidFill>
              </a:rPr>
              <a:t>2.</a:t>
            </a:r>
            <a:r>
              <a:rPr lang="zh-CN" altLang="en-US" dirty="0">
                <a:solidFill>
                  <a:schemeClr val="bg1"/>
                </a:solidFill>
              </a:rPr>
              <a:t>主要内容</a:t>
            </a:r>
            <a:endParaRPr lang="zh-CN" altLang="en-US" dirty="0">
              <a:solidFill>
                <a:schemeClr val="bg1"/>
              </a:solidFill>
            </a:endParaRPr>
          </a:p>
          <a:p>
            <a:r>
              <a:rPr lang="zh-CN" altLang="en-US" dirty="0">
                <a:solidFill>
                  <a:schemeClr val="bg1"/>
                </a:solidFill>
              </a:rPr>
              <a:t>（一般三个要点</a:t>
            </a:r>
            <a:r>
              <a:rPr lang="zh-CN" altLang="en-US" dirty="0">
                <a:solidFill>
                  <a:schemeClr val="bg1"/>
                </a:solidFill>
                <a:sym typeface="+mn-ea"/>
              </a:rPr>
              <a:t>）（</a:t>
            </a:r>
            <a:r>
              <a:rPr lang="en-US" altLang="zh-CN" dirty="0">
                <a:solidFill>
                  <a:schemeClr val="bg1"/>
                </a:solidFill>
                <a:sym typeface="+mn-ea"/>
              </a:rPr>
              <a:t>5-6</a:t>
            </a:r>
            <a:r>
              <a:rPr lang="zh-CN" altLang="en-US" dirty="0">
                <a:solidFill>
                  <a:schemeClr val="bg1"/>
                </a:solidFill>
                <a:sym typeface="+mn-ea"/>
              </a:rPr>
              <a:t>行）</a:t>
            </a:r>
            <a:r>
              <a:rPr lang="zh-CN" altLang="en-US" dirty="0">
                <a:solidFill>
                  <a:schemeClr val="bg1"/>
                </a:solidFill>
              </a:rPr>
              <a:t>。</a:t>
            </a:r>
            <a:r>
              <a:rPr lang="en-US" altLang="zh-CN" dirty="0">
                <a:solidFill>
                  <a:schemeClr val="bg1"/>
                </a:solidFill>
              </a:rPr>
              <a:t>3. </a:t>
            </a:r>
            <a:r>
              <a:rPr lang="zh-CN" altLang="en-US" dirty="0">
                <a:solidFill>
                  <a:schemeClr val="bg1"/>
                </a:solidFill>
              </a:rPr>
              <a:t>结束语表达愿望（</a:t>
            </a:r>
            <a:r>
              <a:rPr lang="en-US" altLang="zh-CN" dirty="0">
                <a:solidFill>
                  <a:schemeClr val="bg1"/>
                </a:solidFill>
              </a:rPr>
              <a:t>2</a:t>
            </a:r>
            <a:r>
              <a:rPr lang="zh-CN" altLang="en-US" dirty="0">
                <a:solidFill>
                  <a:schemeClr val="bg1"/>
                </a:solidFill>
              </a:rPr>
              <a:t>行）共计13到14行。注意排版，段落清晰</a:t>
            </a:r>
            <a:endParaRPr lang="zh-CN" altLang="en-US" dirty="0">
              <a:solidFill>
                <a:schemeClr val="bg1"/>
              </a:solidFill>
            </a:endParaRPr>
          </a:p>
        </p:txBody>
      </p:sp>
      <p:sp>
        <p:nvSpPr>
          <p:cNvPr id="6" name="文本框 5"/>
          <p:cNvSpPr txBox="1"/>
          <p:nvPr/>
        </p:nvSpPr>
        <p:spPr>
          <a:xfrm>
            <a:off x="10803255" y="920651"/>
            <a:ext cx="1270635" cy="5015865"/>
          </a:xfrm>
          <a:prstGeom prst="rect">
            <a:avLst/>
          </a:prstGeom>
          <a:noFill/>
        </p:spPr>
        <p:txBody>
          <a:bodyPr wrap="square" rtlCol="0">
            <a:spAutoFit/>
          </a:bodyPr>
          <a:lstStyle/>
          <a:p>
            <a:r>
              <a:rPr lang="zh-CN" altLang="en-US" sz="2000" b="1" dirty="0" smtClean="0">
                <a:solidFill>
                  <a:schemeClr val="bg2">
                    <a:lumMod val="75000"/>
                  </a:schemeClr>
                </a:solidFill>
                <a:sym typeface="+mn-ea"/>
              </a:rPr>
              <a:t>假如你是李华，你校英语协会招聘志愿者，接待来访的的外国中学生。请你写信应聘，内容包括</a:t>
            </a:r>
            <a:r>
              <a:rPr lang="en-US" altLang="zh-CN" sz="2000" b="1" dirty="0" smtClean="0">
                <a:solidFill>
                  <a:schemeClr val="bg2">
                    <a:lumMod val="75000"/>
                  </a:schemeClr>
                </a:solidFill>
                <a:sym typeface="+mn-ea"/>
              </a:rPr>
              <a:t>: </a:t>
            </a:r>
            <a:endParaRPr lang="en-US" altLang="zh-CN" sz="2000" b="1" dirty="0" smtClean="0">
              <a:solidFill>
                <a:schemeClr val="bg2">
                  <a:lumMod val="75000"/>
                </a:schemeClr>
              </a:solidFill>
              <a:sym typeface="+mn-ea"/>
            </a:endParaRPr>
          </a:p>
          <a:p>
            <a:r>
              <a:rPr lang="en-US" altLang="zh-CN" sz="2000" b="1" dirty="0" smtClean="0">
                <a:solidFill>
                  <a:schemeClr val="bg2">
                    <a:lumMod val="75000"/>
                  </a:schemeClr>
                </a:solidFill>
                <a:sym typeface="+mn-ea"/>
              </a:rPr>
              <a:t>1.</a:t>
            </a:r>
            <a:r>
              <a:rPr lang="zh-CN" altLang="en-US" sz="2000" b="1" dirty="0" smtClean="0">
                <a:solidFill>
                  <a:schemeClr val="bg2">
                    <a:lumMod val="75000"/>
                  </a:schemeClr>
                </a:solidFill>
                <a:sym typeface="+mn-ea"/>
              </a:rPr>
              <a:t>口语能力</a:t>
            </a:r>
            <a:r>
              <a:rPr lang="en-US" altLang="zh-CN" sz="2000" b="1" dirty="0" smtClean="0">
                <a:solidFill>
                  <a:schemeClr val="bg2">
                    <a:lumMod val="75000"/>
                  </a:schemeClr>
                </a:solidFill>
                <a:sym typeface="+mn-ea"/>
              </a:rPr>
              <a:t>;</a:t>
            </a:r>
            <a:endParaRPr lang="en-US" altLang="zh-CN" sz="2000" b="1" dirty="0" smtClean="0">
              <a:solidFill>
                <a:schemeClr val="bg2">
                  <a:lumMod val="75000"/>
                </a:schemeClr>
              </a:solidFill>
              <a:sym typeface="+mn-ea"/>
            </a:endParaRPr>
          </a:p>
          <a:p>
            <a:r>
              <a:rPr lang="en-US" altLang="zh-CN" sz="2000" b="1" dirty="0" smtClean="0">
                <a:solidFill>
                  <a:schemeClr val="bg2">
                    <a:lumMod val="75000"/>
                  </a:schemeClr>
                </a:solidFill>
                <a:sym typeface="+mn-ea"/>
              </a:rPr>
              <a:t>2.</a:t>
            </a:r>
            <a:r>
              <a:rPr lang="zh-CN" altLang="en-US" sz="2000" b="1" dirty="0" smtClean="0">
                <a:solidFill>
                  <a:schemeClr val="bg2">
                    <a:lumMod val="75000"/>
                  </a:schemeClr>
                </a:solidFill>
                <a:sym typeface="+mn-ea"/>
              </a:rPr>
              <a:t>相关经验</a:t>
            </a:r>
            <a:r>
              <a:rPr lang="en-US" altLang="zh-CN" sz="2000" b="1" dirty="0" smtClean="0">
                <a:solidFill>
                  <a:schemeClr val="bg2">
                    <a:lumMod val="75000"/>
                  </a:schemeClr>
                </a:solidFill>
                <a:sym typeface="+mn-ea"/>
              </a:rPr>
              <a:t>; 3.</a:t>
            </a:r>
            <a:r>
              <a:rPr lang="zh-CN" altLang="en-US" sz="2000" b="1" dirty="0" smtClean="0">
                <a:solidFill>
                  <a:schemeClr val="bg2">
                    <a:lumMod val="75000"/>
                  </a:schemeClr>
                </a:solidFill>
                <a:sym typeface="+mn-ea"/>
              </a:rPr>
              <a:t>应聘目的</a:t>
            </a:r>
            <a:r>
              <a:rPr lang="zh-CN" altLang="en-US" sz="2000" dirty="0" smtClean="0">
                <a:solidFill>
                  <a:schemeClr val="bg2">
                    <a:lumMod val="75000"/>
                  </a:schemeClr>
                </a:solidFill>
                <a:sym typeface="+mn-ea"/>
              </a:rPr>
              <a:t>。</a:t>
            </a:r>
            <a:endParaRPr lang="zh-CN" altLang="en-US" sz="2000" dirty="0" smtClean="0">
              <a:solidFill>
                <a:schemeClr val="bg2">
                  <a:lumMod val="75000"/>
                </a:schemeClr>
              </a:solidFill>
              <a:sym typeface="+mn-ea"/>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1" cstate="print"/>
          <a:srcRect/>
          <a:stretch>
            <a:fillRect/>
          </a:stretch>
        </p:blipFill>
        <p:spPr bwMode="auto">
          <a:xfrm>
            <a:off x="1847528" y="260648"/>
            <a:ext cx="7848872" cy="583443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1115" y="390525"/>
            <a:ext cx="9018905" cy="6985635"/>
          </a:xfrm>
          <a:prstGeom prst="rect">
            <a:avLst/>
          </a:prstGeom>
          <a:noFill/>
        </p:spPr>
        <p:txBody>
          <a:bodyPr wrap="square" rtlCol="0" anchor="t">
            <a:spAutoFit/>
          </a:bodyPr>
          <a:lstStyle/>
          <a:p>
            <a:r>
              <a:rPr lang="zh-CN" altLang="en-US" sz="2800" dirty="0">
                <a:latin typeface="Times New Roman" panose="02020603050405020304" charset="0"/>
                <a:cs typeface="Times New Roman" panose="02020603050405020304" charset="0"/>
                <a:sym typeface="+mn-ea"/>
              </a:rPr>
              <a:t>Dear Alex,</a:t>
            </a:r>
            <a:endParaRPr lang="zh-CN" altLang="en-US" sz="2800" dirty="0">
              <a:solidFill>
                <a:schemeClr val="tx1"/>
              </a:solidFill>
              <a:latin typeface="Times New Roman" panose="02020603050405020304" charset="0"/>
              <a:cs typeface="Times New Roman" panose="02020603050405020304" charset="0"/>
            </a:endParaRPr>
          </a:p>
          <a:p>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Hearing your depart</a:t>
            </a:r>
            <a:r>
              <a:rPr lang="en-US" altLang="zh-CN" sz="2800" dirty="0">
                <a:latin typeface="Times New Roman" panose="02020603050405020304" charset="0"/>
                <a:cs typeface="Times New Roman" panose="02020603050405020304" charset="0"/>
                <a:sym typeface="+mn-ea"/>
              </a:rPr>
              <a:t>u</a:t>
            </a:r>
            <a:r>
              <a:rPr lang="zh-CN" altLang="en-US" sz="2800" dirty="0">
                <a:latin typeface="Times New Roman" panose="02020603050405020304" charset="0"/>
                <a:cs typeface="Times New Roman" panose="02020603050405020304" charset="0"/>
                <a:sym typeface="+mn-ea"/>
              </a:rPr>
              <a:t>re</a:t>
            </a:r>
            <a:r>
              <a:rPr lang="en-US" altLang="zh-CN" sz="2800" dirty="0">
                <a:latin typeface="Times New Roman" panose="02020603050405020304" charset="0"/>
                <a:cs typeface="Times New Roman" panose="02020603050405020304" charset="0"/>
                <a:sym typeface="+mn-ea"/>
              </a:rPr>
              <a:t>,</a:t>
            </a:r>
            <a:r>
              <a:rPr lang="zh-CN" altLang="en-US" sz="2800" dirty="0">
                <a:latin typeface="Times New Roman" panose="02020603050405020304" charset="0"/>
                <a:cs typeface="Times New Roman" panose="02020603050405020304" charset="0"/>
                <a:sym typeface="+mn-ea"/>
              </a:rPr>
              <a:t> I'm writing to express my sincere gratitude for your relentless</a:t>
            </a:r>
            <a:r>
              <a:rPr lang="en-US" altLang="zh-CN" sz="2800" dirty="0">
                <a:latin typeface="Times New Roman" panose="02020603050405020304" charset="0"/>
                <a:cs typeface="Times New Roman" panose="02020603050405020304" charset="0"/>
                <a:sym typeface="+mn-ea"/>
              </a:rPr>
              <a:t>(</a:t>
            </a:r>
            <a:r>
              <a:rPr lang="zh-CN" altLang="en-US" sz="2800" dirty="0">
                <a:latin typeface="Times New Roman" panose="02020603050405020304" charset="0"/>
                <a:cs typeface="Times New Roman" panose="02020603050405020304" charset="0"/>
                <a:sym typeface="+mn-ea"/>
              </a:rPr>
              <a:t>不间断的</a:t>
            </a:r>
            <a:r>
              <a:rPr lang="en-US" altLang="zh-CN" sz="2800" dirty="0">
                <a:latin typeface="Times New Roman" panose="02020603050405020304" charset="0"/>
                <a:cs typeface="Times New Roman" panose="02020603050405020304" charset="0"/>
                <a:sym typeface="+mn-ea"/>
              </a:rPr>
              <a:t>)</a:t>
            </a:r>
            <a:r>
              <a:rPr lang="zh-CN" altLang="en-US" sz="2800" dirty="0">
                <a:latin typeface="Times New Roman" panose="02020603050405020304" charset="0"/>
                <a:cs typeface="Times New Roman" panose="02020603050405020304" charset="0"/>
                <a:sym typeface="+mn-ea"/>
              </a:rPr>
              <a:t> help for me.</a:t>
            </a:r>
            <a:endParaRPr lang="zh-CN" altLang="en-US" sz="2800" dirty="0">
              <a:solidFill>
                <a:schemeClr val="tx1"/>
              </a:solidFill>
              <a:latin typeface="Times New Roman" panose="02020603050405020304" charset="0"/>
              <a:cs typeface="Times New Roman" panose="02020603050405020304" charset="0"/>
            </a:endParaRPr>
          </a:p>
          <a:p>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Last year has witnessed my harvest in English. When </a:t>
            </a:r>
            <a:r>
              <a:rPr lang="en-US" altLang="zh-CN" sz="2800" dirty="0">
                <a:latin typeface="Times New Roman" panose="02020603050405020304" charset="0"/>
                <a:cs typeface="Times New Roman" panose="02020603050405020304" charset="0"/>
                <a:sym typeface="+mn-ea"/>
              </a:rPr>
              <a:t>I </a:t>
            </a:r>
            <a:r>
              <a:rPr lang="zh-CN" altLang="en-US" sz="2800" dirty="0">
                <a:latin typeface="Times New Roman" panose="02020603050405020304" charset="0"/>
                <a:cs typeface="Times New Roman" panose="02020603050405020304" charset="0"/>
                <a:sym typeface="+mn-ea"/>
              </a:rPr>
              <a:t>was messed up with all the lan</a:t>
            </a:r>
            <a:r>
              <a:rPr lang="en-US" altLang="zh-CN" sz="2800" dirty="0">
                <a:latin typeface="Times New Roman" panose="02020603050405020304" charset="0"/>
                <a:cs typeface="Times New Roman" panose="02020603050405020304" charset="0"/>
                <a:sym typeface="+mn-ea"/>
              </a:rPr>
              <a:t>g</a:t>
            </a:r>
            <a:r>
              <a:rPr lang="zh-CN" altLang="en-US" sz="2800" dirty="0">
                <a:latin typeface="Times New Roman" panose="02020603050405020304" charset="0"/>
                <a:cs typeface="Times New Roman" panose="02020603050405020304" charset="0"/>
                <a:sym typeface="+mn-ea"/>
              </a:rPr>
              <a:t>uage obstacles, its your patience and guidance th</a:t>
            </a:r>
            <a:r>
              <a:rPr lang="en-US" altLang="zh-CN" sz="2800" dirty="0">
                <a:latin typeface="Times New Roman" panose="02020603050405020304" charset="0"/>
                <a:cs typeface="Times New Roman" panose="02020603050405020304" charset="0"/>
                <a:sym typeface="+mn-ea"/>
              </a:rPr>
              <a:t>at </a:t>
            </a:r>
            <a:r>
              <a:rPr lang="zh-CN" altLang="en-US" sz="2800" dirty="0">
                <a:latin typeface="Times New Roman" panose="02020603050405020304" charset="0"/>
                <a:cs typeface="Times New Roman" panose="02020603050405020304" charset="0"/>
                <a:sym typeface="+mn-ea"/>
              </a:rPr>
              <a:t>enlighten</a:t>
            </a:r>
            <a:r>
              <a:rPr lang="en-US" altLang="zh-CN" sz="2800" dirty="0" err="1">
                <a:latin typeface="Times New Roman" panose="02020603050405020304" charset="0"/>
                <a:cs typeface="Times New Roman" panose="02020603050405020304" charset="0"/>
                <a:sym typeface="+mn-ea"/>
              </a:rPr>
              <a:t>ed</a:t>
            </a:r>
            <a:r>
              <a:rPr lang="zh-CN" altLang="en-US" sz="2800" dirty="0">
                <a:latin typeface="Times New Roman" panose="02020603050405020304" charset="0"/>
                <a:cs typeface="Times New Roman" panose="02020603050405020304" charset="0"/>
                <a:sym typeface="+mn-ea"/>
              </a:rPr>
              <a:t> me. Besides, you always offered to revise the language style of my writing practice, </a:t>
            </a:r>
            <a:r>
              <a:rPr lang="en-US" altLang="zh-CN" sz="2800" dirty="0">
                <a:latin typeface="Times New Roman" panose="02020603050405020304" charset="0"/>
                <a:cs typeface="Times New Roman" panose="02020603050405020304" charset="0"/>
                <a:sym typeface="+mn-ea"/>
              </a:rPr>
              <a:t>w</a:t>
            </a:r>
            <a:r>
              <a:rPr lang="zh-CN" altLang="en-US" sz="2800" dirty="0">
                <a:latin typeface="Times New Roman" panose="02020603050405020304" charset="0"/>
                <a:cs typeface="Times New Roman" panose="02020603050405020304" charset="0"/>
                <a:sym typeface="+mn-ea"/>
              </a:rPr>
              <a:t>hic</a:t>
            </a:r>
            <a:r>
              <a:rPr lang="en-US" altLang="zh-CN" sz="2800" dirty="0">
                <a:latin typeface="Times New Roman" panose="02020603050405020304" charset="0"/>
                <a:cs typeface="Times New Roman" panose="02020603050405020304" charset="0"/>
                <a:sym typeface="+mn-ea"/>
              </a:rPr>
              <a:t>h</a:t>
            </a:r>
            <a:r>
              <a:rPr lang="zh-CN" altLang="en-US" sz="2800" dirty="0">
                <a:latin typeface="Times New Roman" panose="02020603050405020304" charset="0"/>
                <a:cs typeface="Times New Roman" panose="02020603050405020304" charset="0"/>
                <a:sym typeface="+mn-ea"/>
              </a:rPr>
              <a:t> enab</a:t>
            </a:r>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led me to savour a </a:t>
            </a:r>
            <a:r>
              <a:rPr lang="zh-CN" altLang="en-US" sz="2800" dirty="0" smtClean="0">
                <a:latin typeface="Times New Roman" panose="02020603050405020304" charset="0"/>
                <a:cs typeface="Times New Roman" panose="02020603050405020304" charset="0"/>
                <a:sym typeface="+mn-ea"/>
              </a:rPr>
              <a:t>dip </a:t>
            </a:r>
            <a:r>
              <a:rPr lang="en-US" altLang="zh-CN" sz="2800" dirty="0" smtClean="0">
                <a:latin typeface="Times New Roman" panose="02020603050405020304" charset="0"/>
                <a:cs typeface="Times New Roman" panose="02020603050405020304" charset="0"/>
                <a:sym typeface="+mn-ea"/>
              </a:rPr>
              <a:t>of</a:t>
            </a:r>
            <a:r>
              <a:rPr lang="zh-CN" altLang="en-US" sz="2800" dirty="0" smtClean="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authentic Eng</a:t>
            </a:r>
            <a:r>
              <a:rPr lang="en-US" altLang="zh-CN" sz="2800" dirty="0" err="1">
                <a:latin typeface="Times New Roman" panose="02020603050405020304" charset="0"/>
                <a:cs typeface="Times New Roman" panose="02020603050405020304" charset="0"/>
                <a:sym typeface="+mn-ea"/>
              </a:rPr>
              <a:t>lish</a:t>
            </a:r>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 knowledge</a:t>
            </a:r>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With</a:t>
            </a:r>
            <a:r>
              <a:rPr lang="en-US" altLang="zh-CN" sz="2800" dirty="0">
                <a:latin typeface="Times New Roman" panose="02020603050405020304" charset="0"/>
                <a:cs typeface="Times New Roman" panose="02020603050405020304" charset="0"/>
                <a:sym typeface="+mn-ea"/>
              </a:rPr>
              <a:t> c</a:t>
            </a:r>
            <a:r>
              <a:rPr lang="zh-CN" altLang="en-US" sz="2800" dirty="0">
                <a:latin typeface="Times New Roman" panose="02020603050405020304" charset="0"/>
                <a:cs typeface="Times New Roman" panose="02020603050405020304" charset="0"/>
                <a:sym typeface="+mn-ea"/>
              </a:rPr>
              <a:t>ross-cu</a:t>
            </a:r>
            <a:r>
              <a:rPr lang="en-US" altLang="zh-CN" sz="2800" dirty="0">
                <a:latin typeface="Times New Roman" panose="02020603050405020304" charset="0"/>
                <a:cs typeface="Times New Roman" panose="02020603050405020304" charset="0"/>
                <a:sym typeface="+mn-ea"/>
              </a:rPr>
              <a:t>l</a:t>
            </a:r>
            <a:r>
              <a:rPr lang="zh-CN" altLang="en-US" sz="2800" dirty="0">
                <a:latin typeface="Times New Roman" panose="02020603050405020304" charset="0"/>
                <a:cs typeface="Times New Roman" panose="02020603050405020304" charset="0"/>
                <a:sym typeface="+mn-ea"/>
              </a:rPr>
              <a:t>tura</a:t>
            </a:r>
            <a:r>
              <a:rPr lang="en-US" altLang="zh-CN" sz="2800" dirty="0">
                <a:latin typeface="Times New Roman" panose="02020603050405020304" charset="0"/>
                <a:cs typeface="Times New Roman" panose="02020603050405020304" charset="0"/>
                <a:sym typeface="+mn-ea"/>
              </a:rPr>
              <a:t>l </a:t>
            </a:r>
            <a:r>
              <a:rPr lang="zh-CN" altLang="en-US" sz="2800" dirty="0">
                <a:latin typeface="Times New Roman" panose="02020603050405020304" charset="0"/>
                <a:cs typeface="Times New Roman" panose="02020603050405020304" charset="0"/>
                <a:sym typeface="+mn-ea"/>
              </a:rPr>
              <a:t>notions and vision</a:t>
            </a:r>
            <a:r>
              <a:rPr lang="en-US" altLang="zh-CN" sz="2800" dirty="0">
                <a:latin typeface="Times New Roman" panose="02020603050405020304" charset="0"/>
                <a:cs typeface="Times New Roman" panose="02020603050405020304" charset="0"/>
                <a:sym typeface="+mn-ea"/>
              </a:rPr>
              <a:t>s</a:t>
            </a:r>
            <a:r>
              <a:rPr lang="zh-CN" altLang="en-US" sz="2800" dirty="0">
                <a:latin typeface="Times New Roman" panose="02020603050405020304" charset="0"/>
                <a:cs typeface="Times New Roman" panose="02020603050405020304" charset="0"/>
                <a:sym typeface="+mn-ea"/>
              </a:rPr>
              <a:t> being exchanged</a:t>
            </a:r>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my </a:t>
            </a:r>
            <a:r>
              <a:rPr lang="en-US" altLang="zh-CN" sz="2800" dirty="0">
                <a:latin typeface="Times New Roman" panose="02020603050405020304" charset="0"/>
                <a:cs typeface="Times New Roman" panose="02020603050405020304" charset="0"/>
                <a:sym typeface="+mn-ea"/>
              </a:rPr>
              <a:t>knowledge scope</a:t>
            </a:r>
            <a:r>
              <a:rPr lang="zh-CN" altLang="en-US" sz="2800" dirty="0">
                <a:latin typeface="Times New Roman" panose="02020603050405020304" charset="0"/>
                <a:cs typeface="Times New Roman" panose="02020603050405020304" charset="0"/>
                <a:sym typeface="+mn-ea"/>
              </a:rPr>
              <a:t> was enriche</a:t>
            </a:r>
            <a:r>
              <a:rPr lang="en-US" altLang="zh-CN" sz="2800" dirty="0">
                <a:latin typeface="Times New Roman" panose="02020603050405020304" charset="0"/>
                <a:cs typeface="Times New Roman" panose="02020603050405020304" charset="0"/>
                <a:sym typeface="+mn-ea"/>
              </a:rPr>
              <a:t>d</a:t>
            </a:r>
            <a:r>
              <a:rPr lang="zh-CN" altLang="en-US" sz="2800" dirty="0">
                <a:latin typeface="Times New Roman" panose="02020603050405020304" charset="0"/>
                <a:cs typeface="Times New Roman" panose="02020603050405020304" charset="0"/>
                <a:sym typeface="+mn-ea"/>
              </a:rPr>
              <a:t> </a:t>
            </a:r>
            <a:r>
              <a:rPr lang="en-US" altLang="zh-CN" sz="2800" dirty="0">
                <a:latin typeface="Times New Roman" panose="02020603050405020304" charset="0"/>
                <a:cs typeface="Times New Roman" panose="02020603050405020304" charset="0"/>
                <a:sym typeface="+mn-ea"/>
              </a:rPr>
              <a:t>a</a:t>
            </a:r>
            <a:r>
              <a:rPr lang="zh-CN" altLang="en-US" sz="2800" dirty="0">
                <a:latin typeface="Times New Roman" panose="02020603050405020304" charset="0"/>
                <a:cs typeface="Times New Roman" panose="02020603050405020304" charset="0"/>
                <a:sym typeface="+mn-ea"/>
              </a:rPr>
              <a:t>nd our </a:t>
            </a:r>
            <a:r>
              <a:rPr lang="en-US" altLang="zh-CN" sz="2800" dirty="0" err="1">
                <a:latin typeface="Times New Roman" panose="02020603050405020304" charset="0"/>
                <a:cs typeface="Times New Roman" panose="02020603050405020304" charset="0"/>
                <a:sym typeface="+mn-ea"/>
              </a:rPr>
              <a:t>fri</a:t>
            </a:r>
            <a:r>
              <a:rPr lang="zh-CN" altLang="en-US" sz="2800" dirty="0">
                <a:latin typeface="Times New Roman" panose="02020603050405020304" charset="0"/>
                <a:cs typeface="Times New Roman" panose="02020603050405020304" charset="0"/>
                <a:sym typeface="+mn-ea"/>
              </a:rPr>
              <a:t>endship has been flourishing!</a:t>
            </a:r>
            <a:endParaRPr lang="zh-CN" altLang="en-US" sz="2800" dirty="0">
              <a:solidFill>
                <a:schemeClr val="tx1"/>
              </a:solidFill>
              <a:latin typeface="Times New Roman" panose="02020603050405020304" charset="0"/>
              <a:cs typeface="Times New Roman" panose="02020603050405020304" charset="0"/>
            </a:endParaRPr>
          </a:p>
          <a:p>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Attached </a:t>
            </a:r>
            <a:r>
              <a:rPr lang="en-US" altLang="zh-CN" sz="2800" dirty="0" smtClean="0">
                <a:latin typeface="Times New Roman" panose="02020603050405020304" charset="0"/>
                <a:cs typeface="Times New Roman" panose="02020603050405020304" charset="0"/>
                <a:sym typeface="+mn-ea"/>
              </a:rPr>
              <a:t>to </a:t>
            </a:r>
            <a:r>
              <a:rPr lang="zh-CN" altLang="en-US" sz="2800" dirty="0" smtClean="0">
                <a:latin typeface="Times New Roman" panose="02020603050405020304" charset="0"/>
                <a:cs typeface="Times New Roman" panose="02020603050405020304" charset="0"/>
                <a:sym typeface="+mn-ea"/>
              </a:rPr>
              <a:t>the </a:t>
            </a:r>
            <a:r>
              <a:rPr lang="zh-CN" altLang="en-US" sz="2800" dirty="0">
                <a:latin typeface="Times New Roman" panose="02020603050405020304" charset="0"/>
                <a:cs typeface="Times New Roman" panose="02020603050405020304" charset="0"/>
                <a:sym typeface="+mn-ea"/>
              </a:rPr>
              <a:t>letter is an auspicious（吉祥的</a:t>
            </a:r>
            <a:r>
              <a:rPr lang="en-US" altLang="zh-CN" sz="2800" dirty="0">
                <a:latin typeface="Times New Roman" panose="02020603050405020304" charset="0"/>
                <a:cs typeface="Times New Roman" panose="02020603050405020304" charset="0"/>
                <a:sym typeface="+mn-ea"/>
              </a:rPr>
              <a:t>)</a:t>
            </a:r>
            <a:r>
              <a:rPr lang="zh-CN" altLang="en-US" sz="2800" dirty="0">
                <a:latin typeface="Times New Roman" panose="02020603050405020304" charset="0"/>
                <a:cs typeface="Times New Roman" panose="02020603050405020304" charset="0"/>
                <a:sym typeface="+mn-ea"/>
              </a:rPr>
              <a:t> Chinese knot. M</a:t>
            </a:r>
            <a:r>
              <a:rPr lang="en-US" altLang="zh-CN" sz="2800" dirty="0">
                <a:latin typeface="Times New Roman" panose="02020603050405020304" charset="0"/>
                <a:cs typeface="Times New Roman" panose="02020603050405020304" charset="0"/>
                <a:sym typeface="+mn-ea"/>
              </a:rPr>
              <a:t>a</a:t>
            </a:r>
            <a:r>
              <a:rPr lang="zh-CN" altLang="en-US" sz="2800" dirty="0">
                <a:latin typeface="Times New Roman" panose="02020603050405020304" charset="0"/>
                <a:cs typeface="Times New Roman" panose="02020603050405020304" charset="0"/>
                <a:sym typeface="+mn-ea"/>
              </a:rPr>
              <a:t>y </a:t>
            </a:r>
            <a:r>
              <a:rPr lang="en-US" altLang="zh-CN" sz="2800" dirty="0">
                <a:latin typeface="Times New Roman" panose="02020603050405020304" charset="0"/>
                <a:cs typeface="Times New Roman" panose="02020603050405020304" charset="0"/>
                <a:sym typeface="+mn-ea"/>
              </a:rPr>
              <a:t>e</a:t>
            </a:r>
            <a:r>
              <a:rPr lang="zh-CN" altLang="en-US" sz="2800" dirty="0">
                <a:latin typeface="Times New Roman" panose="02020603050405020304" charset="0"/>
                <a:cs typeface="Times New Roman" panose="02020603050405020304" charset="0"/>
                <a:sym typeface="+mn-ea"/>
              </a:rPr>
              <a:t>very moment full of joy on your new stage of life!</a:t>
            </a:r>
            <a:r>
              <a:rPr lang="en-US" altLang="zh-CN" sz="2800" dirty="0">
                <a:latin typeface="Times New Roman" panose="02020603050405020304" charset="0"/>
                <a:cs typeface="Times New Roman" panose="02020603050405020304" charset="0"/>
                <a:sym typeface="+mn-ea"/>
              </a:rPr>
              <a:t>                                                        </a:t>
            </a:r>
            <a:endParaRPr lang="en-US" altLang="zh-CN" sz="2800" dirty="0">
              <a:latin typeface="Times New Roman" panose="02020603050405020304" charset="0"/>
              <a:cs typeface="Times New Roman" panose="02020603050405020304" charset="0"/>
              <a:sym typeface="+mn-ea"/>
            </a:endParaRPr>
          </a:p>
          <a:p>
            <a:r>
              <a:rPr lang="en-US" altLang="zh-CN" sz="2800" dirty="0">
                <a:latin typeface="Times New Roman" panose="02020603050405020304" charset="0"/>
                <a:cs typeface="Times New Roman" panose="02020603050405020304" charset="0"/>
                <a:sym typeface="+mn-ea"/>
              </a:rPr>
              <a:t>                                                                       Yours,</a:t>
            </a:r>
            <a:endParaRPr lang="en-US" altLang="zh-CN" sz="2800" dirty="0">
              <a:latin typeface="Times New Roman" panose="02020603050405020304" charset="0"/>
              <a:cs typeface="Times New Roman" panose="02020603050405020304" charset="0"/>
              <a:sym typeface="+mn-ea"/>
            </a:endParaRPr>
          </a:p>
          <a:p>
            <a:r>
              <a:rPr lang="en-US" altLang="zh-CN" sz="2800" dirty="0">
                <a:latin typeface="Times New Roman" panose="02020603050405020304" charset="0"/>
                <a:cs typeface="Times New Roman" panose="02020603050405020304" charset="0"/>
                <a:sym typeface="+mn-ea"/>
              </a:rPr>
              <a:t>                                                                        Li Hua</a:t>
            </a:r>
            <a:endParaRPr lang="zh-CN" altLang="en-US" sz="2800" dirty="0">
              <a:solidFill>
                <a:schemeClr val="tx1"/>
              </a:solidFill>
              <a:latin typeface="Times New Roman" panose="02020603050405020304" charset="0"/>
              <a:cs typeface="Times New Roman" panose="02020603050405020304" charset="0"/>
            </a:endParaRPr>
          </a:p>
          <a:p>
            <a:r>
              <a:rPr lang="zh-CN" altLang="en-US" sz="2800" dirty="0">
                <a:latin typeface="Times New Roman" panose="02020603050405020304" charset="0"/>
                <a:cs typeface="Times New Roman" panose="02020603050405020304" charset="0"/>
                <a:sym typeface="+mn-ea"/>
              </a:rPr>
              <a:t>　　 </a:t>
            </a:r>
            <a:r>
              <a:rPr lang="en-US" altLang="zh-CN" sz="2800" dirty="0">
                <a:latin typeface="Times New Roman" panose="02020603050405020304" charset="0"/>
                <a:cs typeface="Times New Roman" panose="02020603050405020304" charset="0"/>
                <a:sym typeface="+mn-ea"/>
              </a:rPr>
              <a:t>                                                                                                              </a:t>
            </a:r>
            <a:endParaRPr lang="en-US" altLang="zh-CN" sz="2800" dirty="0">
              <a:latin typeface="Times New Roman" panose="02020603050405020304" charset="0"/>
              <a:cs typeface="Times New Roman" panose="02020603050405020304" charset="0"/>
              <a:sym typeface="+mn-ea"/>
            </a:endParaRPr>
          </a:p>
        </p:txBody>
      </p:sp>
      <p:sp>
        <p:nvSpPr>
          <p:cNvPr id="3" name="文本框 2"/>
          <p:cNvSpPr txBox="1"/>
          <p:nvPr/>
        </p:nvSpPr>
        <p:spPr>
          <a:xfrm>
            <a:off x="8781782" y="510451"/>
            <a:ext cx="3409950" cy="5262245"/>
          </a:xfrm>
          <a:prstGeom prst="rect">
            <a:avLst/>
          </a:prstGeom>
          <a:noFill/>
        </p:spPr>
        <p:txBody>
          <a:bodyPr wrap="square" rtlCol="0">
            <a:spAutoFit/>
          </a:bodyPr>
          <a:lstStyle/>
          <a:p>
            <a:r>
              <a:rPr lang="en-US" altLang="zh-CN" sz="2400" dirty="0">
                <a:solidFill>
                  <a:schemeClr val="bg2">
                    <a:lumMod val="75000"/>
                  </a:schemeClr>
                </a:solidFill>
              </a:rPr>
              <a:t>1. relentless </a:t>
            </a:r>
            <a:r>
              <a:rPr lang="zh-CN" altLang="en-US" sz="2400" dirty="0">
                <a:solidFill>
                  <a:schemeClr val="bg2">
                    <a:lumMod val="75000"/>
                  </a:schemeClr>
                </a:solidFill>
              </a:rPr>
              <a:t>不间断的</a:t>
            </a:r>
            <a:endParaRPr lang="zh-CN" altLang="en-US" sz="2400" dirty="0">
              <a:solidFill>
                <a:schemeClr val="bg2">
                  <a:lumMod val="75000"/>
                </a:schemeClr>
              </a:solidFill>
            </a:endParaRPr>
          </a:p>
          <a:p>
            <a:r>
              <a:rPr lang="en-US" altLang="zh-CN" sz="2400" dirty="0">
                <a:solidFill>
                  <a:schemeClr val="bg2">
                    <a:lumMod val="75000"/>
                  </a:schemeClr>
                </a:solidFill>
              </a:rPr>
              <a:t>2. be messed up with </a:t>
            </a:r>
            <a:r>
              <a:rPr lang="zh-CN" altLang="en-US" sz="2400" dirty="0">
                <a:solidFill>
                  <a:schemeClr val="bg2">
                    <a:lumMod val="75000"/>
                  </a:schemeClr>
                </a:solidFill>
              </a:rPr>
              <a:t>糟糕面对</a:t>
            </a:r>
            <a:endParaRPr lang="en-US" altLang="zh-CN" sz="2400" dirty="0">
              <a:solidFill>
                <a:schemeClr val="bg2">
                  <a:lumMod val="75000"/>
                </a:schemeClr>
              </a:solidFill>
            </a:endParaRPr>
          </a:p>
          <a:p>
            <a:r>
              <a:rPr lang="en-US" altLang="zh-CN" sz="2400" dirty="0">
                <a:solidFill>
                  <a:schemeClr val="bg2">
                    <a:lumMod val="75000"/>
                  </a:schemeClr>
                </a:solidFill>
              </a:rPr>
              <a:t>3. </a:t>
            </a:r>
            <a:r>
              <a:rPr lang="en-US" altLang="zh-CN" sz="2400" dirty="0" err="1">
                <a:solidFill>
                  <a:schemeClr val="bg2">
                    <a:lumMod val="75000"/>
                  </a:schemeClr>
                </a:solidFill>
              </a:rPr>
              <a:t>enlighten启发;教</a:t>
            </a:r>
            <a:r>
              <a:rPr lang="zh-CN" altLang="en-US" sz="2400" dirty="0">
                <a:solidFill>
                  <a:schemeClr val="bg2">
                    <a:lumMod val="75000"/>
                  </a:schemeClr>
                </a:solidFill>
              </a:rPr>
              <a:t>育</a:t>
            </a:r>
            <a:r>
              <a:rPr lang="en-US" altLang="zh-CN" sz="2400" dirty="0">
                <a:solidFill>
                  <a:schemeClr val="bg2">
                    <a:lumMod val="75000"/>
                  </a:schemeClr>
                </a:solidFill>
              </a:rPr>
              <a:t>;</a:t>
            </a:r>
            <a:r>
              <a:rPr lang="en-US" altLang="zh-CN" sz="2400" dirty="0" err="1">
                <a:solidFill>
                  <a:schemeClr val="bg2">
                    <a:lumMod val="75000"/>
                  </a:schemeClr>
                </a:solidFill>
              </a:rPr>
              <a:t>开导</a:t>
            </a:r>
            <a:endParaRPr lang="en-US" altLang="zh-CN" sz="2400" dirty="0">
              <a:solidFill>
                <a:schemeClr val="bg2">
                  <a:lumMod val="75000"/>
                </a:schemeClr>
              </a:solidFill>
            </a:endParaRPr>
          </a:p>
          <a:p>
            <a:r>
              <a:rPr lang="en-US" altLang="zh-CN" sz="2400" dirty="0">
                <a:solidFill>
                  <a:schemeClr val="bg2">
                    <a:lumMod val="75000"/>
                  </a:schemeClr>
                </a:solidFill>
              </a:rPr>
              <a:t>4.savor  a dip </a:t>
            </a:r>
            <a:r>
              <a:rPr lang="en-US" altLang="zh-CN" sz="2400" dirty="0" err="1">
                <a:solidFill>
                  <a:schemeClr val="bg2">
                    <a:lumMod val="75000"/>
                  </a:schemeClr>
                </a:solidFill>
              </a:rPr>
              <a:t>of，品尝,欣赏</a:t>
            </a:r>
            <a:endParaRPr lang="en-US" altLang="zh-CN" sz="2400" dirty="0">
              <a:solidFill>
                <a:schemeClr val="bg2">
                  <a:lumMod val="75000"/>
                </a:schemeClr>
              </a:solidFill>
            </a:endParaRPr>
          </a:p>
          <a:p>
            <a:r>
              <a:rPr lang="en-US" altLang="zh-CN" sz="2400" dirty="0">
                <a:solidFill>
                  <a:schemeClr val="bg2">
                    <a:lumMod val="75000"/>
                  </a:schemeClr>
                </a:solidFill>
              </a:rPr>
              <a:t>5. authentic </a:t>
            </a:r>
            <a:r>
              <a:rPr lang="en-US" altLang="zh-CN" sz="2400" dirty="0" err="1">
                <a:solidFill>
                  <a:schemeClr val="bg2">
                    <a:lumMod val="75000"/>
                  </a:schemeClr>
                </a:solidFill>
              </a:rPr>
              <a:t>真正的;真实的</a:t>
            </a:r>
            <a:endParaRPr lang="en-US" altLang="zh-CN" sz="2400" dirty="0">
              <a:solidFill>
                <a:schemeClr val="bg2">
                  <a:lumMod val="75000"/>
                </a:schemeClr>
              </a:solidFill>
            </a:endParaRPr>
          </a:p>
          <a:p>
            <a:r>
              <a:rPr lang="en-US" altLang="zh-CN" sz="2400" dirty="0">
                <a:solidFill>
                  <a:schemeClr val="bg2">
                    <a:lumMod val="75000"/>
                  </a:schemeClr>
                </a:solidFill>
              </a:rPr>
              <a:t>6. notion and </a:t>
            </a:r>
            <a:r>
              <a:rPr lang="en-US" altLang="zh-CN" sz="2400" dirty="0" err="1">
                <a:solidFill>
                  <a:schemeClr val="bg2">
                    <a:lumMod val="75000"/>
                  </a:schemeClr>
                </a:solidFill>
              </a:rPr>
              <a:t>version概念与视野</a:t>
            </a:r>
            <a:endParaRPr lang="en-US" altLang="zh-CN" sz="2400" dirty="0">
              <a:solidFill>
                <a:schemeClr val="bg2">
                  <a:lumMod val="75000"/>
                </a:schemeClr>
              </a:solidFill>
            </a:endParaRPr>
          </a:p>
          <a:p>
            <a:r>
              <a:rPr lang="en-US" altLang="zh-CN" sz="2400" dirty="0">
                <a:solidFill>
                  <a:schemeClr val="bg2">
                    <a:lumMod val="75000"/>
                  </a:schemeClr>
                </a:solidFill>
              </a:rPr>
              <a:t>7.scope视野眼界</a:t>
            </a:r>
            <a:endParaRPr lang="en-US" altLang="zh-CN" sz="2400" dirty="0">
              <a:solidFill>
                <a:schemeClr val="bg2">
                  <a:lumMod val="75000"/>
                </a:schemeClr>
              </a:solidFill>
            </a:endParaRPr>
          </a:p>
          <a:p>
            <a:r>
              <a:rPr lang="en-US" altLang="zh-CN" sz="2400" dirty="0">
                <a:solidFill>
                  <a:schemeClr val="bg2">
                    <a:lumMod val="75000"/>
                  </a:schemeClr>
                </a:solidFill>
              </a:rPr>
              <a:t>8.auspicious吉祥的;吉利的</a:t>
            </a:r>
            <a:endParaRPr lang="en-US" altLang="zh-CN" sz="2400" dirty="0">
              <a:solidFill>
                <a:schemeClr val="bg2">
                  <a:lumMod val="75000"/>
                </a:schemeClr>
              </a:solidFill>
            </a:endParaRPr>
          </a:p>
        </p:txBody>
      </p:sp>
      <p:sp>
        <p:nvSpPr>
          <p:cNvPr id="4" name="文本框 3"/>
          <p:cNvSpPr txBox="1"/>
          <p:nvPr/>
        </p:nvSpPr>
        <p:spPr>
          <a:xfrm>
            <a:off x="2135505" y="116840"/>
            <a:ext cx="7395845" cy="645160"/>
          </a:xfrm>
          <a:prstGeom prst="rect">
            <a:avLst/>
          </a:prstGeom>
          <a:noFill/>
        </p:spPr>
        <p:txBody>
          <a:bodyPr wrap="square" rtlCol="0" anchor="t">
            <a:spAutoFit/>
          </a:bodyPr>
          <a:lstStyle/>
          <a:p>
            <a:r>
              <a:rPr lang="en-US" altLang="zh-CN" dirty="0"/>
              <a:t>4. </a:t>
            </a:r>
            <a:r>
              <a:rPr lang="zh-CN" altLang="en-US" dirty="0"/>
              <a:t>排版考究，角色到位，内容合理，措辞得体，大众审美，快速吸睛。2019年6月应用文高分作文点评，13分</a:t>
            </a:r>
            <a:endParaRPr lang="zh-CN" alt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07950" y="78740"/>
            <a:ext cx="12083415" cy="6616065"/>
          </a:xfrm>
          <a:prstGeom prst="rect">
            <a:avLst/>
          </a:prstGeom>
        </p:spPr>
        <p:txBody>
          <a:bodyPr wrap="square">
            <a:spAutoFit/>
          </a:bodyPr>
          <a:lstStyle/>
          <a:p>
            <a:r>
              <a:rPr lang="en-US" altLang="zh-CN" sz="3200" dirty="0" smtClean="0">
                <a:solidFill>
                  <a:srgbClr val="FFC000"/>
                </a:solidFill>
                <a:latin typeface="黑体" panose="02010609060101010101" pitchFamily="49" charset="-122"/>
                <a:ea typeface="黑体" panose="02010609060101010101" pitchFamily="49" charset="-122"/>
              </a:rPr>
              <a:t>3.</a:t>
            </a:r>
            <a:r>
              <a:rPr lang="zh-CN" altLang="en-US" sz="3200" dirty="0" smtClean="0">
                <a:solidFill>
                  <a:srgbClr val="FFC000"/>
                </a:solidFill>
                <a:latin typeface="黑体" panose="02010609060101010101" pitchFamily="49" charset="-122"/>
                <a:ea typeface="黑体" panose="02010609060101010101" pitchFamily="49" charset="-122"/>
              </a:rPr>
              <a:t>合理拓展，语义连贯，彰显思维</a:t>
            </a:r>
            <a:r>
              <a:rPr lang="en-US" altLang="zh-CN" sz="3200" dirty="0" smtClean="0">
                <a:solidFill>
                  <a:srgbClr val="FFC000"/>
                </a:solidFill>
                <a:latin typeface="黑体" panose="02010609060101010101" pitchFamily="49" charset="-122"/>
                <a:ea typeface="黑体" panose="02010609060101010101" pitchFamily="49" charset="-122"/>
              </a:rPr>
              <a:t>(9</a:t>
            </a:r>
            <a:r>
              <a:rPr lang="zh-CN" altLang="en-US" sz="3200" dirty="0" smtClean="0">
                <a:solidFill>
                  <a:srgbClr val="FFC000"/>
                </a:solidFill>
                <a:latin typeface="黑体" panose="02010609060101010101" pitchFamily="49" charset="-122"/>
                <a:ea typeface="黑体" panose="02010609060101010101" pitchFamily="49" charset="-122"/>
              </a:rPr>
              <a:t>分中档作文评析</a:t>
            </a:r>
            <a:r>
              <a:rPr lang="en-US" altLang="zh-CN" sz="3200" dirty="0" smtClean="0">
                <a:solidFill>
                  <a:srgbClr val="FFC000"/>
                </a:solidFill>
                <a:latin typeface="黑体" panose="02010609060101010101" pitchFamily="49" charset="-122"/>
                <a:ea typeface="黑体" panose="02010609060101010101" pitchFamily="49" charset="-122"/>
              </a:rPr>
              <a:t>)</a:t>
            </a:r>
            <a:endParaRPr lang="en-US" altLang="zh-CN" sz="3200" dirty="0" smtClean="0">
              <a:solidFill>
                <a:srgbClr val="FFC000"/>
              </a:solidFill>
              <a:latin typeface="黑体" panose="02010609060101010101" pitchFamily="49" charset="-122"/>
              <a:ea typeface="黑体" panose="02010609060101010101" pitchFamily="49" charset="-122"/>
            </a:endParaRPr>
          </a:p>
          <a:p>
            <a:r>
              <a:rPr lang="en-US" altLang="zh-CN" sz="2800" dirty="0" smtClean="0"/>
              <a:t>Dear leader of school English Club,</a:t>
            </a:r>
            <a:endParaRPr lang="en-US" altLang="zh-CN" sz="2800" dirty="0" smtClean="0"/>
          </a:p>
          <a:p>
            <a:r>
              <a:rPr lang="en-US" altLang="zh-CN" sz="2800" dirty="0" smtClean="0"/>
              <a:t>    I’m Li </a:t>
            </a:r>
            <a:r>
              <a:rPr lang="en-US" altLang="zh-CN" sz="2800" dirty="0" err="1" smtClean="0"/>
              <a:t>Hua</a:t>
            </a:r>
            <a:r>
              <a:rPr lang="en-US" altLang="zh-CN" sz="2800" dirty="0" smtClean="0"/>
              <a:t> who want to be an volunteer for greeting foreign friends. </a:t>
            </a:r>
            <a:r>
              <a:rPr lang="en-US" altLang="zh-CN" sz="2800" dirty="0" smtClean="0">
                <a:solidFill>
                  <a:schemeClr val="accent2">
                    <a:lumMod val="20000"/>
                    <a:lumOff val="80000"/>
                  </a:schemeClr>
                </a:solidFill>
              </a:rPr>
              <a:t>Delightful and excited, I jump and run, only wanting to thank you for your reading.</a:t>
            </a:r>
            <a:r>
              <a:rPr lang="en-US" altLang="zh-CN" sz="2800" dirty="0" smtClean="0">
                <a:solidFill>
                  <a:srgbClr val="FF0000"/>
                </a:solidFill>
              </a:rPr>
              <a:t> </a:t>
            </a:r>
            <a:r>
              <a:rPr lang="en-US" altLang="zh-CN" sz="2800" dirty="0" smtClean="0"/>
              <a:t>As a confident student, I not only have great ability of English expression, </a:t>
            </a:r>
            <a:r>
              <a:rPr lang="en-US" altLang="zh-CN" sz="2800" dirty="0" smtClean="0">
                <a:solidFill>
                  <a:srgbClr val="FFFF00"/>
                </a:solidFill>
              </a:rPr>
              <a:t>but also I have passed CET six</a:t>
            </a:r>
            <a:r>
              <a:rPr lang="en-US" altLang="zh-CN" sz="2800" dirty="0" smtClean="0"/>
              <a:t>. Never in  your widest dream had you thought  that </a:t>
            </a:r>
            <a:r>
              <a:rPr lang="en-US" altLang="zh-CN" sz="2800" dirty="0" smtClean="0">
                <a:solidFill>
                  <a:srgbClr val="FFFF00"/>
                </a:solidFill>
              </a:rPr>
              <a:t>I ever took part in international English competition and won the champion.</a:t>
            </a:r>
            <a:r>
              <a:rPr lang="en-US" altLang="zh-CN" sz="2800" dirty="0" smtClean="0"/>
              <a:t> However, </a:t>
            </a:r>
            <a:r>
              <a:rPr lang="en-US" altLang="zh-CN" sz="2800" dirty="0" smtClean="0">
                <a:solidFill>
                  <a:schemeClr val="accent2">
                    <a:lumMod val="20000"/>
                    <a:lumOff val="80000"/>
                  </a:schemeClr>
                </a:solidFill>
              </a:rPr>
              <a:t>I am not satisfied with the success of the grades</a:t>
            </a:r>
            <a:r>
              <a:rPr lang="en-US" altLang="zh-CN" sz="2800" dirty="0" smtClean="0">
                <a:solidFill>
                  <a:srgbClr val="FF0000"/>
                </a:solidFill>
              </a:rPr>
              <a:t>.</a:t>
            </a:r>
            <a:r>
              <a:rPr lang="en-US" altLang="zh-CN" sz="2800" dirty="0" smtClean="0"/>
              <a:t> Thus, I hope that I could join your club in order to improve my ability. Meanwhile, I also want to make contribution for the communication of China </a:t>
            </a:r>
            <a:endParaRPr lang="en-US" altLang="zh-CN" sz="2800" dirty="0" smtClean="0"/>
          </a:p>
          <a:p>
            <a:r>
              <a:rPr lang="en-US" altLang="zh-CN" sz="2800" dirty="0" smtClean="0"/>
              <a:t>     Looking forward to your earliest reply.</a:t>
            </a:r>
            <a:endParaRPr lang="en-US" altLang="zh-CN" sz="2800" dirty="0" smtClean="0"/>
          </a:p>
          <a:p>
            <a:r>
              <a:rPr lang="en-US" altLang="zh-CN" sz="2800" dirty="0" smtClean="0"/>
              <a:t>                                                                                                 Yours,</a:t>
            </a:r>
            <a:endParaRPr lang="en-US" altLang="zh-CN" sz="2800" dirty="0" smtClean="0"/>
          </a:p>
          <a:p>
            <a:r>
              <a:rPr lang="en-US" altLang="zh-CN" sz="2800" dirty="0" smtClean="0"/>
              <a:t>                                                                                                 Li </a:t>
            </a:r>
            <a:r>
              <a:rPr lang="en-US" altLang="zh-CN" sz="2800" dirty="0" err="1" smtClean="0"/>
              <a:t>Hua</a:t>
            </a:r>
            <a:endParaRPr lang="en-US" altLang="zh-CN" sz="2800" dirty="0" smtClean="0"/>
          </a:p>
          <a:p>
            <a:r>
              <a:rPr lang="en-US" altLang="zh-CN" sz="2800" dirty="0" smtClean="0">
                <a:solidFill>
                  <a:srgbClr val="FF0000"/>
                </a:solidFill>
              </a:rPr>
              <a:t>1.</a:t>
            </a:r>
            <a:r>
              <a:rPr lang="en-US" altLang="zh-CN" sz="2800" dirty="0" smtClean="0">
                <a:solidFill>
                  <a:schemeClr val="accent2">
                    <a:lumMod val="20000"/>
                    <a:lumOff val="80000"/>
                  </a:schemeClr>
                </a:solidFill>
              </a:rPr>
              <a:t>过多描述性语言，未能做到言筒意赅</a:t>
            </a:r>
            <a:endParaRPr lang="en-US" altLang="zh-CN" sz="2800" dirty="0" smtClean="0">
              <a:solidFill>
                <a:schemeClr val="accent2">
                  <a:lumMod val="20000"/>
                  <a:lumOff val="80000"/>
                </a:schemeClr>
              </a:solidFill>
            </a:endParaRPr>
          </a:p>
          <a:p>
            <a:r>
              <a:rPr lang="en-US" altLang="zh-CN" sz="2800" dirty="0" smtClean="0">
                <a:solidFill>
                  <a:srgbClr val="FFFF00"/>
                </a:solidFill>
              </a:rPr>
              <a:t>2.</a:t>
            </a:r>
            <a:r>
              <a:rPr lang="zh-CN" altLang="en-US" sz="2800" dirty="0" smtClean="0">
                <a:solidFill>
                  <a:srgbClr val="FFFF00"/>
                </a:solidFill>
              </a:rPr>
              <a:t>不能切中要点</a:t>
            </a:r>
            <a:endParaRPr lang="zh-CN" altLang="en-US" sz="2800" dirty="0" smtClean="0">
              <a:solidFill>
                <a:srgbClr val="FFFF00"/>
              </a:solidFill>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6205" y="121285"/>
            <a:ext cx="11958955" cy="6616065"/>
          </a:xfrm>
          <a:prstGeom prst="rect">
            <a:avLst/>
          </a:prstGeom>
        </p:spPr>
        <p:txBody>
          <a:bodyPr wrap="square">
            <a:spAutoFit/>
          </a:bodyPr>
          <a:lstStyle/>
          <a:p>
            <a:r>
              <a:rPr lang="en-US" altLang="zh-CN" sz="3200" dirty="0" smtClean="0">
                <a:solidFill>
                  <a:srgbClr val="FFFF00"/>
                </a:solidFill>
              </a:rPr>
              <a:t>3.</a:t>
            </a:r>
            <a:r>
              <a:rPr lang="zh-CN" altLang="en-US" sz="3200" dirty="0" smtClean="0">
                <a:solidFill>
                  <a:srgbClr val="FFFF00"/>
                </a:solidFill>
              </a:rPr>
              <a:t>合理拓展，语义连贯，彰显思维</a:t>
            </a:r>
            <a:r>
              <a:rPr lang="en-US" altLang="zh-CN" sz="3200" dirty="0" smtClean="0">
                <a:solidFill>
                  <a:srgbClr val="FFFF00"/>
                </a:solidFill>
              </a:rPr>
              <a:t>(9</a:t>
            </a:r>
            <a:r>
              <a:rPr lang="zh-CN" altLang="en-US" sz="3200" dirty="0" smtClean="0">
                <a:solidFill>
                  <a:srgbClr val="FFFF00"/>
                </a:solidFill>
              </a:rPr>
              <a:t>分中档作文评析</a:t>
            </a:r>
            <a:r>
              <a:rPr lang="en-US" altLang="zh-CN" sz="3200" dirty="0" smtClean="0">
                <a:solidFill>
                  <a:srgbClr val="FFFF00"/>
                </a:solidFill>
              </a:rPr>
              <a:t>)</a:t>
            </a:r>
            <a:endParaRPr lang="en-US" altLang="zh-CN" sz="3200" dirty="0" smtClean="0">
              <a:solidFill>
                <a:srgbClr val="FFFF00"/>
              </a:solidFill>
            </a:endParaRPr>
          </a:p>
          <a:p>
            <a:r>
              <a:rPr lang="en-US" altLang="zh-CN" sz="2800" dirty="0" smtClean="0"/>
              <a:t>Dear leader of school English Club,</a:t>
            </a:r>
            <a:endParaRPr lang="en-US" altLang="zh-CN" sz="2800" dirty="0" smtClean="0"/>
          </a:p>
          <a:p>
            <a:r>
              <a:rPr lang="en-US" altLang="zh-CN" sz="2800" dirty="0" smtClean="0"/>
              <a:t>    I’m Li </a:t>
            </a:r>
            <a:r>
              <a:rPr lang="en-US" altLang="zh-CN" sz="2800" dirty="0" err="1" smtClean="0"/>
              <a:t>Hua</a:t>
            </a:r>
            <a:r>
              <a:rPr lang="en-US" altLang="zh-CN" sz="2800" dirty="0" smtClean="0"/>
              <a:t> who want to be an volunteer for greeting foreign friends. </a:t>
            </a:r>
            <a:r>
              <a:rPr lang="en-US" altLang="zh-CN" sz="2800" dirty="0" smtClean="0">
                <a:solidFill>
                  <a:schemeClr val="accent2">
                    <a:lumMod val="20000"/>
                    <a:lumOff val="80000"/>
                  </a:schemeClr>
                </a:solidFill>
              </a:rPr>
              <a:t>Delightful and excited, I jump and run, only wanting to thank you for your reading</a:t>
            </a:r>
            <a:r>
              <a:rPr lang="en-US" altLang="zh-CN" sz="2800" dirty="0" smtClean="0"/>
              <a:t>. As a confident student, I not only have great ability of English expression</a:t>
            </a:r>
            <a:r>
              <a:rPr lang="en-US" altLang="zh-CN" sz="2800" dirty="0" smtClean="0">
                <a:solidFill>
                  <a:srgbClr val="FFFF00"/>
                </a:solidFill>
              </a:rPr>
              <a:t>, but also I have passed CET six</a:t>
            </a:r>
            <a:r>
              <a:rPr lang="en-US" altLang="zh-CN" sz="2800" dirty="0" smtClean="0"/>
              <a:t>. Never in  your widest dream had you thought  that </a:t>
            </a:r>
            <a:r>
              <a:rPr lang="en-US" altLang="zh-CN" sz="2800" dirty="0" smtClean="0">
                <a:solidFill>
                  <a:srgbClr val="FFFF00"/>
                </a:solidFill>
              </a:rPr>
              <a:t>I ever took part in international English competition and won the champion. </a:t>
            </a:r>
            <a:r>
              <a:rPr lang="en-US" altLang="zh-CN" sz="2800" dirty="0" smtClean="0"/>
              <a:t>However,</a:t>
            </a:r>
            <a:r>
              <a:rPr lang="en-US" altLang="zh-CN" sz="2800" dirty="0" smtClean="0">
                <a:solidFill>
                  <a:schemeClr val="accent2">
                    <a:lumMod val="20000"/>
                    <a:lumOff val="80000"/>
                  </a:schemeClr>
                </a:solidFill>
              </a:rPr>
              <a:t> I am not satisfied with the success of the grades</a:t>
            </a:r>
            <a:r>
              <a:rPr lang="en-US" altLang="zh-CN" sz="2800" dirty="0" smtClean="0">
                <a:solidFill>
                  <a:srgbClr val="FF0000"/>
                </a:solidFill>
              </a:rPr>
              <a:t>.</a:t>
            </a:r>
            <a:r>
              <a:rPr lang="en-US" altLang="zh-CN" sz="2800" dirty="0" smtClean="0"/>
              <a:t> Thus, I hope that I could join your club in order to improve my ability. Meanwhile, I also want to make contribution for the communication of China </a:t>
            </a:r>
            <a:endParaRPr lang="en-US" altLang="zh-CN" sz="2800" dirty="0" smtClean="0"/>
          </a:p>
          <a:p>
            <a:r>
              <a:rPr lang="en-US" altLang="zh-CN" sz="2800" dirty="0" smtClean="0"/>
              <a:t>     Looking forward to your earliest reply.</a:t>
            </a:r>
            <a:endParaRPr lang="en-US" altLang="zh-CN" sz="2800" dirty="0" smtClean="0"/>
          </a:p>
          <a:p>
            <a:r>
              <a:rPr lang="en-US" altLang="zh-CN" sz="2800" dirty="0" smtClean="0"/>
              <a:t>                                                                                                 Yours,</a:t>
            </a:r>
            <a:endParaRPr lang="en-US" altLang="zh-CN" sz="2800" dirty="0" smtClean="0"/>
          </a:p>
          <a:p>
            <a:r>
              <a:rPr lang="en-US" altLang="zh-CN" sz="2800" dirty="0" smtClean="0"/>
              <a:t>                                                                                                 Li </a:t>
            </a:r>
            <a:r>
              <a:rPr lang="en-US" altLang="zh-CN" sz="2800" dirty="0" err="1" smtClean="0"/>
              <a:t>Hua</a:t>
            </a:r>
            <a:endParaRPr lang="en-US" altLang="zh-CN" sz="2800" dirty="0" smtClean="0"/>
          </a:p>
          <a:p>
            <a:r>
              <a:rPr lang="en-US" altLang="zh-CN" sz="2800" dirty="0" smtClean="0">
                <a:solidFill>
                  <a:srgbClr val="FF0000"/>
                </a:solidFill>
              </a:rPr>
              <a:t>1.</a:t>
            </a:r>
            <a:r>
              <a:rPr lang="en-US" altLang="zh-CN" sz="2800" dirty="0" smtClean="0">
                <a:solidFill>
                  <a:schemeClr val="accent2">
                    <a:lumMod val="20000"/>
                    <a:lumOff val="80000"/>
                  </a:schemeClr>
                </a:solidFill>
              </a:rPr>
              <a:t>过多描述性语言，未能做到言筒意赅</a:t>
            </a:r>
            <a:endParaRPr lang="en-US" altLang="zh-CN" sz="2800" dirty="0" smtClean="0">
              <a:solidFill>
                <a:schemeClr val="accent2">
                  <a:lumMod val="20000"/>
                  <a:lumOff val="80000"/>
                </a:schemeClr>
              </a:solidFill>
            </a:endParaRPr>
          </a:p>
          <a:p>
            <a:r>
              <a:rPr lang="en-US" altLang="zh-CN" sz="2800" dirty="0" smtClean="0">
                <a:solidFill>
                  <a:srgbClr val="FFFF00"/>
                </a:solidFill>
              </a:rPr>
              <a:t>2.</a:t>
            </a:r>
            <a:r>
              <a:rPr lang="zh-CN" altLang="en-US" sz="2800" dirty="0" smtClean="0">
                <a:solidFill>
                  <a:srgbClr val="FFFF00"/>
                </a:solidFill>
              </a:rPr>
              <a:t>不能切中要点       </a:t>
            </a:r>
            <a:r>
              <a:rPr lang="en-US" altLang="zh-CN" sz="2800" dirty="0" smtClean="0">
                <a:solidFill>
                  <a:srgbClr val="92D050"/>
                </a:solidFill>
              </a:rPr>
              <a:t>3. </a:t>
            </a:r>
            <a:r>
              <a:rPr lang="zh-CN" altLang="en-US" sz="2800" dirty="0" smtClean="0">
                <a:solidFill>
                  <a:srgbClr val="92D050"/>
                </a:solidFill>
              </a:rPr>
              <a:t>逻辑性较弱</a:t>
            </a:r>
            <a:endParaRPr lang="zh-CN" altLang="en-US" sz="2800" dirty="0" smtClean="0">
              <a:solidFill>
                <a:srgbClr val="92D050"/>
              </a:solidFill>
            </a:endParaRPr>
          </a:p>
        </p:txBody>
      </p:sp>
      <p:sp>
        <p:nvSpPr>
          <p:cNvPr id="3" name="椭圆 2"/>
          <p:cNvSpPr/>
          <p:nvPr/>
        </p:nvSpPr>
        <p:spPr>
          <a:xfrm>
            <a:off x="10271760" y="2776220"/>
            <a:ext cx="1463040" cy="431800"/>
          </a:xfrm>
          <a:prstGeom prst="ellipse">
            <a:avLst/>
          </a:prstGeom>
          <a:noFill/>
          <a:ln>
            <a:solidFill>
              <a:srgbClr val="92D05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B0F0"/>
              </a:solidFill>
            </a:endParaRPr>
          </a:p>
        </p:txBody>
      </p:sp>
      <p:sp>
        <p:nvSpPr>
          <p:cNvPr id="4" name="椭圆 3"/>
          <p:cNvSpPr/>
          <p:nvPr/>
        </p:nvSpPr>
        <p:spPr>
          <a:xfrm>
            <a:off x="6779890" y="3213740"/>
            <a:ext cx="1224136" cy="432048"/>
          </a:xfrm>
          <a:prstGeom prst="ellipse">
            <a:avLst/>
          </a:prstGeom>
          <a:noFill/>
          <a:ln>
            <a:solidFill>
              <a:srgbClr val="92D05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B0F0"/>
              </a:solidFill>
            </a:endParaRPr>
          </a:p>
        </p:txBody>
      </p:sp>
      <p:sp>
        <p:nvSpPr>
          <p:cNvPr id="5" name="椭圆 4"/>
          <p:cNvSpPr/>
          <p:nvPr/>
        </p:nvSpPr>
        <p:spPr>
          <a:xfrm>
            <a:off x="5243830" y="3645535"/>
            <a:ext cx="1842135" cy="431800"/>
          </a:xfrm>
          <a:prstGeom prst="ellipse">
            <a:avLst/>
          </a:prstGeom>
          <a:noFill/>
          <a:ln>
            <a:solidFill>
              <a:srgbClr val="92D05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B0F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bldLvl="0" animBg="1"/>
      <p:bldP spid="3" grpId="0" bldLvl="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1870690" cy="6924040"/>
          </a:xfrm>
          <a:prstGeom prst="rect">
            <a:avLst/>
          </a:prstGeom>
        </p:spPr>
        <p:txBody>
          <a:bodyPr wrap="square">
            <a:spAutoFit/>
          </a:bodyPr>
          <a:lstStyle/>
          <a:p>
            <a:r>
              <a:rPr lang="en-US" altLang="zh-CN" sz="3600" dirty="0" smtClean="0"/>
              <a:t>3.</a:t>
            </a:r>
            <a:r>
              <a:rPr lang="zh-CN" altLang="en-US" sz="3600" dirty="0" smtClean="0">
                <a:solidFill>
                  <a:schemeClr val="accent2">
                    <a:lumMod val="20000"/>
                    <a:lumOff val="80000"/>
                  </a:schemeClr>
                </a:solidFill>
              </a:rPr>
              <a:t>合理拓展</a:t>
            </a:r>
            <a:r>
              <a:rPr lang="zh-CN" altLang="en-US" sz="3600" dirty="0" smtClean="0"/>
              <a:t>，</a:t>
            </a:r>
            <a:r>
              <a:rPr lang="zh-CN" altLang="en-US" sz="3600" dirty="0" smtClean="0">
                <a:solidFill>
                  <a:srgbClr val="FFFF00"/>
                </a:solidFill>
              </a:rPr>
              <a:t>语义连贯，彰显思维</a:t>
            </a:r>
            <a:r>
              <a:rPr lang="en-US" altLang="zh-CN" sz="3600" dirty="0" smtClean="0">
                <a:solidFill>
                  <a:srgbClr val="FFFF00"/>
                </a:solidFill>
              </a:rPr>
              <a:t>(</a:t>
            </a:r>
            <a:r>
              <a:rPr lang="zh-CN" altLang="en-US" sz="3600" dirty="0" smtClean="0">
                <a:solidFill>
                  <a:srgbClr val="FFFF00"/>
                </a:solidFill>
              </a:rPr>
              <a:t>优秀作品品析）</a:t>
            </a:r>
            <a:endParaRPr lang="en-US" altLang="zh-CN" sz="3600" dirty="0" smtClean="0">
              <a:solidFill>
                <a:srgbClr val="FFFF00"/>
              </a:solidFill>
            </a:endParaRPr>
          </a:p>
          <a:p>
            <a:r>
              <a:rPr lang="en-US" altLang="zh-CN" sz="2400" dirty="0" smtClean="0"/>
              <a:t>  Dear  Sir/Madam</a:t>
            </a:r>
            <a:r>
              <a:rPr lang="zh-CN" altLang="en-US" sz="2400" dirty="0" smtClean="0"/>
              <a:t>，</a:t>
            </a:r>
            <a:endParaRPr lang="en-US" altLang="zh-CN" sz="2400" dirty="0" smtClean="0"/>
          </a:p>
          <a:p>
            <a:r>
              <a:rPr lang="en-US" altLang="zh-CN" sz="2400" dirty="0" smtClean="0"/>
              <a:t>   I am writing to apply  for the post of volunteer advertised in the school newspaper. I found this position quite  appealing and I am well qualified for the job.</a:t>
            </a:r>
            <a:endParaRPr lang="en-US" altLang="zh-CN" sz="2400" dirty="0" smtClean="0"/>
          </a:p>
          <a:p>
            <a:r>
              <a:rPr lang="en-US" altLang="zh-CN" sz="2400" dirty="0" smtClean="0"/>
              <a:t>  First , I have a good  command  of spoken English, contributing to my interaction with foreign friends. Second, I have precious experience working as a volunteer for G20 so I can communicate with foreigners without any obstacle. Besides, I think it an excellent opportunity to broaden horizons and improve social skills.</a:t>
            </a:r>
            <a:endParaRPr lang="en-US" altLang="zh-CN" sz="2400" dirty="0" smtClean="0"/>
          </a:p>
          <a:p>
            <a:r>
              <a:rPr lang="en-US" altLang="zh-CN" sz="2400" dirty="0" smtClean="0"/>
              <a:t>  I’d highly appreciate it if you could give me a chance. Looking forward to your reply.</a:t>
            </a:r>
            <a:endParaRPr lang="en-US" altLang="zh-CN" sz="2400" dirty="0" smtClean="0"/>
          </a:p>
          <a:p>
            <a:r>
              <a:rPr lang="zh-CN" altLang="en-US" sz="2400" dirty="0" smtClean="0"/>
              <a:t>在这篇习作中，作者采用了因果逻辑的思维方式合理拓展细节。</a:t>
            </a:r>
            <a:endParaRPr lang="en-US" altLang="zh-CN" sz="2400" dirty="0" smtClean="0"/>
          </a:p>
          <a:p>
            <a:r>
              <a:rPr lang="zh-CN" altLang="en-US" sz="2400" dirty="0" smtClean="0"/>
              <a:t>要点一  </a:t>
            </a:r>
            <a:r>
              <a:rPr lang="en-US" altLang="zh-CN" sz="2400" dirty="0" smtClean="0">
                <a:solidFill>
                  <a:srgbClr val="FFFF00"/>
                </a:solidFill>
              </a:rPr>
              <a:t>I am writing to apply    </a:t>
            </a:r>
            <a:r>
              <a:rPr lang="zh-CN" altLang="en-US" sz="2400" dirty="0" smtClean="0">
                <a:solidFill>
                  <a:srgbClr val="FFFF00"/>
                </a:solidFill>
              </a:rPr>
              <a:t>表结果（已知信息） </a:t>
            </a:r>
            <a:r>
              <a:rPr lang="en-US" altLang="zh-CN" sz="2400" dirty="0" smtClean="0"/>
              <a:t>I found this position     </a:t>
            </a:r>
            <a:r>
              <a:rPr lang="zh-CN" altLang="en-US" sz="2400" dirty="0" smtClean="0"/>
              <a:t>表原因（拓展信息），用因果逻辑关系展开写信目的，表达求职的迫切和真诚。</a:t>
            </a:r>
            <a:endParaRPr lang="en-US" altLang="zh-CN" sz="2400" dirty="0" smtClean="0"/>
          </a:p>
          <a:p>
            <a:r>
              <a:rPr lang="zh-CN" altLang="en-US" sz="2400" dirty="0" smtClean="0"/>
              <a:t>要点二  </a:t>
            </a:r>
            <a:r>
              <a:rPr lang="en-US" altLang="zh-CN" sz="2400" dirty="0" smtClean="0">
                <a:solidFill>
                  <a:srgbClr val="FFFF00"/>
                </a:solidFill>
              </a:rPr>
              <a:t>I have a good command of   </a:t>
            </a:r>
            <a:r>
              <a:rPr lang="zh-CN" altLang="en-US" sz="2400" dirty="0" smtClean="0">
                <a:solidFill>
                  <a:srgbClr val="FFFF00"/>
                </a:solidFill>
              </a:rPr>
              <a:t>表原因（已知信息）</a:t>
            </a:r>
            <a:r>
              <a:rPr lang="en-US" altLang="zh-CN" sz="2400" dirty="0" smtClean="0"/>
              <a:t>contributing to </a:t>
            </a:r>
            <a:r>
              <a:rPr lang="zh-CN" altLang="en-US" sz="2400" dirty="0" smtClean="0"/>
              <a:t>表结果（拓展信息）用因果逻辑关系拓展口语能力的支撑细节，阐明口语所达到的能力水平。</a:t>
            </a:r>
            <a:endParaRPr lang="en-US" altLang="zh-CN" sz="2400" dirty="0" smtClean="0"/>
          </a:p>
          <a:p>
            <a:r>
              <a:rPr lang="zh-CN" altLang="en-US" sz="2400" dirty="0" smtClean="0"/>
              <a:t>要点三 </a:t>
            </a:r>
            <a:r>
              <a:rPr lang="en-US" altLang="zh-CN" sz="2400" dirty="0" smtClean="0">
                <a:solidFill>
                  <a:srgbClr val="FFFF00"/>
                </a:solidFill>
              </a:rPr>
              <a:t>I have precious experience of   </a:t>
            </a:r>
            <a:r>
              <a:rPr lang="zh-CN" altLang="en-US" sz="2400" dirty="0" smtClean="0">
                <a:solidFill>
                  <a:srgbClr val="FFFF00"/>
                </a:solidFill>
              </a:rPr>
              <a:t>表原因（已知信息）</a:t>
            </a:r>
            <a:r>
              <a:rPr lang="en-US" altLang="zh-CN" sz="2400" dirty="0" smtClean="0"/>
              <a:t>  I can communicate with </a:t>
            </a:r>
            <a:r>
              <a:rPr lang="zh-CN" altLang="en-US" sz="2400" dirty="0" smtClean="0"/>
              <a:t>，表结果（拓展信息）用因果逻辑关系拓展相关经验，进一证明交际能力 </a:t>
            </a:r>
            <a:endParaRPr lang="en-US" altLang="zh-CN" sz="2400" dirty="0" smtClean="0"/>
          </a:p>
          <a:p>
            <a:r>
              <a:rPr lang="en-US" altLang="zh-CN" sz="2400" dirty="0" smtClean="0"/>
              <a:t> (2018</a:t>
            </a:r>
            <a:r>
              <a:rPr lang="zh-CN" altLang="en-US" sz="2400" dirty="0" smtClean="0"/>
              <a:t>年</a:t>
            </a:r>
            <a:r>
              <a:rPr lang="en-US" altLang="zh-CN" sz="2400" dirty="0" smtClean="0"/>
              <a:t>06</a:t>
            </a:r>
            <a:r>
              <a:rPr lang="zh-CN" altLang="en-US" sz="2400" dirty="0" smtClean="0"/>
              <a:t>月浙江高考</a:t>
            </a:r>
            <a:r>
              <a:rPr lang="en-US" altLang="zh-CN" sz="2400" dirty="0" smtClean="0"/>
              <a:t>)</a:t>
            </a:r>
            <a:r>
              <a:rPr lang="zh-CN" altLang="en-US" sz="2400" dirty="0" smtClean="0"/>
              <a:t>假如你是李华，你校英语协会招聘志愿者，接待来访的的外国中学生。请你写信应聘，内容包括</a:t>
            </a:r>
            <a:r>
              <a:rPr lang="en-US" altLang="zh-CN" sz="2400" dirty="0" smtClean="0"/>
              <a:t>: 1.</a:t>
            </a:r>
            <a:r>
              <a:rPr lang="zh-CN" altLang="en-US" sz="2400" dirty="0" smtClean="0"/>
              <a:t>口语能力</a:t>
            </a:r>
            <a:r>
              <a:rPr lang="en-US" altLang="zh-CN" sz="2400" dirty="0" smtClean="0"/>
              <a:t>;2.</a:t>
            </a:r>
            <a:r>
              <a:rPr lang="zh-CN" altLang="en-US" sz="2400" dirty="0" smtClean="0"/>
              <a:t>相关经验</a:t>
            </a:r>
            <a:r>
              <a:rPr lang="en-US" altLang="zh-CN" sz="2400" dirty="0" smtClean="0"/>
              <a:t>; 3.</a:t>
            </a:r>
            <a:r>
              <a:rPr lang="zh-CN" altLang="en-US" sz="2400" dirty="0" smtClean="0"/>
              <a:t>应聘目的。</a:t>
            </a:r>
            <a:endParaRPr lang="zh-CN" altLang="en-US" sz="2400" dirty="0" smtClean="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76200"/>
            <a:ext cx="12054840" cy="6924040"/>
          </a:xfrm>
          <a:prstGeom prst="rect">
            <a:avLst/>
          </a:prstGeom>
        </p:spPr>
        <p:txBody>
          <a:bodyPr wrap="square">
            <a:spAutoFit/>
          </a:bodyPr>
          <a:lstStyle/>
          <a:p>
            <a:r>
              <a:rPr lang="en-US" altLang="zh-CN" sz="3600" dirty="0" smtClean="0"/>
              <a:t>3.</a:t>
            </a:r>
            <a:r>
              <a:rPr lang="zh-CN" altLang="en-US" sz="3600" dirty="0" smtClean="0">
                <a:solidFill>
                  <a:schemeClr val="accent2">
                    <a:lumMod val="20000"/>
                    <a:lumOff val="80000"/>
                  </a:schemeClr>
                </a:solidFill>
              </a:rPr>
              <a:t>合理拓展</a:t>
            </a:r>
            <a:r>
              <a:rPr lang="zh-CN" altLang="en-US" sz="3600" dirty="0" smtClean="0"/>
              <a:t>，</a:t>
            </a:r>
            <a:r>
              <a:rPr lang="zh-CN" altLang="en-US" sz="3600" dirty="0" smtClean="0">
                <a:solidFill>
                  <a:srgbClr val="FFFF00"/>
                </a:solidFill>
              </a:rPr>
              <a:t>语义连贯，彰显思维</a:t>
            </a:r>
            <a:r>
              <a:rPr lang="en-US" altLang="zh-CN" sz="3600" dirty="0" smtClean="0">
                <a:solidFill>
                  <a:srgbClr val="FFFF00"/>
                </a:solidFill>
              </a:rPr>
              <a:t>(</a:t>
            </a:r>
            <a:r>
              <a:rPr lang="zh-CN" altLang="en-US" sz="3600" dirty="0" smtClean="0">
                <a:solidFill>
                  <a:srgbClr val="FFFF00"/>
                </a:solidFill>
              </a:rPr>
              <a:t>优秀作品品析）</a:t>
            </a:r>
            <a:endParaRPr lang="en-US" altLang="zh-CN" sz="3600" dirty="0" smtClean="0">
              <a:solidFill>
                <a:srgbClr val="FFFF00"/>
              </a:solidFill>
            </a:endParaRPr>
          </a:p>
          <a:p>
            <a:r>
              <a:rPr lang="en-US" altLang="zh-CN" sz="2400" dirty="0" smtClean="0"/>
              <a:t>  Dear  Sir/Madam</a:t>
            </a:r>
            <a:r>
              <a:rPr lang="zh-CN" altLang="en-US" sz="2400" dirty="0" smtClean="0"/>
              <a:t>，</a:t>
            </a:r>
            <a:endParaRPr lang="en-US" altLang="zh-CN" sz="2400" dirty="0" smtClean="0"/>
          </a:p>
          <a:p>
            <a:r>
              <a:rPr lang="en-US" altLang="zh-CN" sz="2400" dirty="0" smtClean="0"/>
              <a:t>   I am writing to apply  for the post of volunteer advertised in the school newspaper. I found this position quite  appealing and I am well qualified for the job.</a:t>
            </a:r>
            <a:endParaRPr lang="en-US" altLang="zh-CN" sz="2400" dirty="0" smtClean="0"/>
          </a:p>
          <a:p>
            <a:r>
              <a:rPr lang="en-US" altLang="zh-CN" sz="2400" dirty="0" smtClean="0"/>
              <a:t>  First , I have a good  command  of spoken English, contributing to my interaction with foreign friends. Second, I have precious experience working as a volunteer for G20 so I can communicate with foreigners without any obstacle. Besides, I think it an excellent opportunity to broaden horizons and improve social skills.</a:t>
            </a:r>
            <a:endParaRPr lang="en-US" altLang="zh-CN" sz="2400" dirty="0" smtClean="0"/>
          </a:p>
          <a:p>
            <a:r>
              <a:rPr lang="en-US" altLang="zh-CN" sz="2400" dirty="0" smtClean="0"/>
              <a:t>  I’d highly appreciate it if you could give me a chance. Looking forward to your reply.</a:t>
            </a:r>
            <a:endParaRPr lang="en-US" altLang="zh-CN" sz="2400" dirty="0" smtClean="0"/>
          </a:p>
          <a:p>
            <a:r>
              <a:rPr lang="zh-CN" altLang="en-US" sz="2400" dirty="0" smtClean="0"/>
              <a:t>在这篇习作中，作者采用了因果逻辑的思维方式合理拓展细节。</a:t>
            </a:r>
            <a:endParaRPr lang="en-US" altLang="zh-CN" sz="2400" dirty="0" smtClean="0"/>
          </a:p>
          <a:p>
            <a:r>
              <a:rPr lang="zh-CN" altLang="en-US" sz="2400" dirty="0" smtClean="0"/>
              <a:t>要点一  </a:t>
            </a:r>
            <a:r>
              <a:rPr lang="en-US" altLang="zh-CN" sz="2400" dirty="0" smtClean="0">
                <a:solidFill>
                  <a:srgbClr val="FFFF00"/>
                </a:solidFill>
              </a:rPr>
              <a:t>I am writing to apply    </a:t>
            </a:r>
            <a:r>
              <a:rPr lang="zh-CN" altLang="en-US" sz="2400" dirty="0" smtClean="0">
                <a:solidFill>
                  <a:srgbClr val="FFFF00"/>
                </a:solidFill>
              </a:rPr>
              <a:t>表结果（已知信息） </a:t>
            </a:r>
            <a:r>
              <a:rPr lang="en-US" altLang="zh-CN" sz="2400" dirty="0" smtClean="0"/>
              <a:t>I found this position     </a:t>
            </a:r>
            <a:r>
              <a:rPr lang="zh-CN" altLang="en-US" sz="2400" dirty="0" smtClean="0"/>
              <a:t>表原因（拓展信息），用因果逻辑关系展开写信目的，表达求职的迫切和真诚。</a:t>
            </a:r>
            <a:endParaRPr lang="en-US" altLang="zh-CN" sz="2400" dirty="0" smtClean="0"/>
          </a:p>
          <a:p>
            <a:r>
              <a:rPr lang="zh-CN" altLang="en-US" sz="2400" dirty="0" smtClean="0"/>
              <a:t>要点二  </a:t>
            </a:r>
            <a:r>
              <a:rPr lang="en-US" altLang="zh-CN" sz="2400" dirty="0" smtClean="0">
                <a:solidFill>
                  <a:srgbClr val="FFFF00"/>
                </a:solidFill>
              </a:rPr>
              <a:t>I have a good command of   </a:t>
            </a:r>
            <a:r>
              <a:rPr lang="zh-CN" altLang="en-US" sz="2400" dirty="0" smtClean="0">
                <a:solidFill>
                  <a:srgbClr val="FFFF00"/>
                </a:solidFill>
              </a:rPr>
              <a:t>表原因（已知信息）</a:t>
            </a:r>
            <a:r>
              <a:rPr lang="en-US" altLang="zh-CN" sz="2400" dirty="0" smtClean="0"/>
              <a:t>contributing to </a:t>
            </a:r>
            <a:r>
              <a:rPr lang="zh-CN" altLang="en-US" sz="2400" dirty="0" smtClean="0"/>
              <a:t>表结果（拓展信息）用因果逻辑关系拓展口语能力的支撑细节，阐明口语所达到的能力水平。</a:t>
            </a:r>
            <a:endParaRPr lang="en-US" altLang="zh-CN" sz="2400" dirty="0" smtClean="0"/>
          </a:p>
          <a:p>
            <a:r>
              <a:rPr lang="zh-CN" altLang="en-US" sz="2400" dirty="0" smtClean="0"/>
              <a:t>要点三 </a:t>
            </a:r>
            <a:r>
              <a:rPr lang="en-US" altLang="zh-CN" sz="2400" dirty="0" smtClean="0">
                <a:solidFill>
                  <a:srgbClr val="FFFF00"/>
                </a:solidFill>
              </a:rPr>
              <a:t>I have precious experience of   </a:t>
            </a:r>
            <a:r>
              <a:rPr lang="zh-CN" altLang="en-US" sz="2400" dirty="0" smtClean="0">
                <a:solidFill>
                  <a:srgbClr val="FFFF00"/>
                </a:solidFill>
              </a:rPr>
              <a:t>表原因（已知信息）</a:t>
            </a:r>
            <a:r>
              <a:rPr lang="en-US" altLang="zh-CN" sz="2400" dirty="0" smtClean="0"/>
              <a:t>  I can communicate with </a:t>
            </a:r>
            <a:r>
              <a:rPr lang="zh-CN" altLang="en-US" sz="2400" dirty="0" smtClean="0"/>
              <a:t>，表结果（拓展信息）用因果逻辑关系拓展相关经验，进一证明交际能力 </a:t>
            </a:r>
            <a:endParaRPr lang="en-US" altLang="zh-CN" sz="2400" dirty="0" smtClean="0"/>
          </a:p>
          <a:p>
            <a:r>
              <a:rPr lang="en-US" altLang="zh-CN" sz="2400" dirty="0" smtClean="0"/>
              <a:t> (2018</a:t>
            </a:r>
            <a:r>
              <a:rPr lang="zh-CN" altLang="en-US" sz="2400" dirty="0" smtClean="0"/>
              <a:t>年</a:t>
            </a:r>
            <a:r>
              <a:rPr lang="en-US" altLang="zh-CN" sz="2400" dirty="0" smtClean="0"/>
              <a:t>06</a:t>
            </a:r>
            <a:r>
              <a:rPr lang="zh-CN" altLang="en-US" sz="2400" dirty="0" smtClean="0"/>
              <a:t>月浙江高考</a:t>
            </a:r>
            <a:r>
              <a:rPr lang="en-US" altLang="zh-CN" sz="2400" dirty="0" smtClean="0"/>
              <a:t>)</a:t>
            </a:r>
            <a:r>
              <a:rPr lang="zh-CN" altLang="en-US" sz="2400" dirty="0" smtClean="0"/>
              <a:t>假如你是李华，你校英语协会招聘志愿者，接待来访的的外国中学生。请你写信应聘，内容包括</a:t>
            </a:r>
            <a:r>
              <a:rPr lang="en-US" altLang="zh-CN" sz="2400" dirty="0" smtClean="0"/>
              <a:t>: 1.</a:t>
            </a:r>
            <a:r>
              <a:rPr lang="zh-CN" altLang="en-US" sz="2400" dirty="0" smtClean="0"/>
              <a:t>口语能力</a:t>
            </a:r>
            <a:r>
              <a:rPr lang="en-US" altLang="zh-CN" sz="2400" dirty="0" smtClean="0"/>
              <a:t>;2.</a:t>
            </a:r>
            <a:r>
              <a:rPr lang="zh-CN" altLang="en-US" sz="2400" dirty="0" smtClean="0"/>
              <a:t>相关经验</a:t>
            </a:r>
            <a:r>
              <a:rPr lang="en-US" altLang="zh-CN" sz="2400" dirty="0" smtClean="0"/>
              <a:t>; 3.</a:t>
            </a:r>
            <a:r>
              <a:rPr lang="zh-CN" altLang="en-US" sz="2400" dirty="0" smtClean="0"/>
              <a:t>应聘目的。</a:t>
            </a:r>
            <a:endParaRPr lang="zh-CN" altLang="en-US" sz="2400" dirty="0" smtClean="0"/>
          </a:p>
        </p:txBody>
      </p:sp>
      <p:sp>
        <p:nvSpPr>
          <p:cNvPr id="3" name="椭圆 2"/>
          <p:cNvSpPr/>
          <p:nvPr/>
        </p:nvSpPr>
        <p:spPr>
          <a:xfrm>
            <a:off x="260985" y="1057275"/>
            <a:ext cx="10326370" cy="3600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76835" y="2497455"/>
            <a:ext cx="7505065" cy="39878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6600190" y="1772920"/>
            <a:ext cx="5133340" cy="3600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4" grpId="0" bldLvl="0" animBg="1"/>
      <p:bldP spid="3" grpId="0" bldLvl="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525" y="0"/>
            <a:ext cx="11938000" cy="5877560"/>
          </a:xfrm>
          <a:prstGeom prst="rect">
            <a:avLst/>
          </a:prstGeom>
        </p:spPr>
        <p:txBody>
          <a:bodyPr wrap="square">
            <a:spAutoFit/>
          </a:bodyPr>
          <a:lstStyle/>
          <a:p>
            <a:r>
              <a:rPr lang="en-US" altLang="zh-CN" sz="4000" dirty="0" smtClean="0"/>
              <a:t>3.</a:t>
            </a:r>
            <a:r>
              <a:rPr lang="zh-CN" altLang="en-US" sz="4000" dirty="0" smtClean="0">
                <a:solidFill>
                  <a:srgbClr val="FFFF00"/>
                </a:solidFill>
              </a:rPr>
              <a:t>合理拓展</a:t>
            </a:r>
            <a:r>
              <a:rPr lang="zh-CN" altLang="en-US" sz="4000" dirty="0" smtClean="0"/>
              <a:t>，</a:t>
            </a:r>
            <a:r>
              <a:rPr lang="zh-CN" altLang="en-US" sz="4000" dirty="0" smtClean="0">
                <a:solidFill>
                  <a:schemeClr val="bg2">
                    <a:lumMod val="75000"/>
                  </a:schemeClr>
                </a:solidFill>
              </a:rPr>
              <a:t>语义连贯</a:t>
            </a:r>
            <a:r>
              <a:rPr lang="zh-CN" altLang="en-US" sz="4000" dirty="0" smtClean="0"/>
              <a:t>，</a:t>
            </a:r>
            <a:r>
              <a:rPr lang="zh-CN" altLang="en-US" sz="4000" dirty="0" smtClean="0">
                <a:solidFill>
                  <a:srgbClr val="FFFF00"/>
                </a:solidFill>
              </a:rPr>
              <a:t>彰显思维</a:t>
            </a:r>
            <a:r>
              <a:rPr lang="en-US" altLang="zh-CN" sz="4000" dirty="0" smtClean="0">
                <a:solidFill>
                  <a:srgbClr val="FFFF00"/>
                </a:solidFill>
              </a:rPr>
              <a:t>(</a:t>
            </a:r>
            <a:r>
              <a:rPr lang="zh-CN" altLang="en-US" sz="4000" dirty="0" smtClean="0">
                <a:solidFill>
                  <a:srgbClr val="FFFF00"/>
                </a:solidFill>
              </a:rPr>
              <a:t>优秀作品品析）</a:t>
            </a:r>
            <a:endParaRPr lang="en-US" altLang="zh-CN" sz="4000" dirty="0" smtClean="0">
              <a:solidFill>
                <a:srgbClr val="FFFF00"/>
              </a:solidFill>
            </a:endParaRPr>
          </a:p>
          <a:p>
            <a:r>
              <a:rPr lang="en-US" altLang="zh-CN" sz="2800" dirty="0" smtClean="0"/>
              <a:t>  Dear  Sir/Madam</a:t>
            </a:r>
            <a:r>
              <a:rPr lang="zh-CN" altLang="en-US" sz="2800" dirty="0" smtClean="0"/>
              <a:t>，</a:t>
            </a:r>
            <a:endParaRPr lang="en-US" altLang="zh-CN" sz="2800" dirty="0" smtClean="0"/>
          </a:p>
          <a:p>
            <a:r>
              <a:rPr lang="en-US" altLang="zh-CN" sz="2800" dirty="0" smtClean="0"/>
              <a:t>   I am writing to apply  for the post of volunteer advertised in the school newspaper. I found this position quite  appealing and I am well qualified for the job.</a:t>
            </a:r>
            <a:endParaRPr lang="en-US" altLang="zh-CN" sz="2800" dirty="0" smtClean="0"/>
          </a:p>
          <a:p>
            <a:r>
              <a:rPr lang="en-US" altLang="zh-CN" sz="2800" dirty="0" smtClean="0"/>
              <a:t>  First , I have a good  command  of spoken English, contributing to my interaction with foreign friends. Second, I have precious experience working as a volunteer for G20 so I can communicate with foreigners without any obstacle. Besides, I think it an excellent opportunity to broaden horizons and improve social skills.</a:t>
            </a:r>
            <a:endParaRPr lang="en-US" altLang="zh-CN" sz="2800" dirty="0" smtClean="0"/>
          </a:p>
          <a:p>
            <a:r>
              <a:rPr lang="en-US" altLang="zh-CN" sz="2800" dirty="0" smtClean="0"/>
              <a:t>  I’d highly appreciate it if you could give me a chance. Looking forward to your reply.</a:t>
            </a:r>
            <a:endParaRPr lang="en-US" altLang="zh-CN" sz="2800" dirty="0" smtClean="0"/>
          </a:p>
          <a:p>
            <a:r>
              <a:rPr lang="zh-CN" altLang="en-US" sz="2800" dirty="0" smtClean="0"/>
              <a:t>。</a:t>
            </a:r>
            <a:endParaRPr lang="en-US" altLang="zh-CN" sz="2800" dirty="0" smtClean="0"/>
          </a:p>
          <a:p>
            <a:endParaRPr lang="en-US" altLang="zh-CN" sz="2800" dirty="0" smtClean="0"/>
          </a:p>
        </p:txBody>
      </p:sp>
      <p:sp>
        <p:nvSpPr>
          <p:cNvPr id="3" name="矩形 2"/>
          <p:cNvSpPr/>
          <p:nvPr/>
        </p:nvSpPr>
        <p:spPr>
          <a:xfrm>
            <a:off x="1071880" y="4561205"/>
            <a:ext cx="10326370" cy="1322070"/>
          </a:xfrm>
          <a:prstGeom prst="rect">
            <a:avLst/>
          </a:prstGeom>
        </p:spPr>
        <p:txBody>
          <a:bodyPr wrap="square">
            <a:spAutoFit/>
          </a:bodyPr>
          <a:lstStyle/>
          <a:p>
            <a:r>
              <a:rPr lang="zh-CN" altLang="en-US" sz="2000" dirty="0" smtClean="0">
                <a:solidFill>
                  <a:srgbClr val="FF66FF"/>
                </a:solidFill>
              </a:rPr>
              <a:t>衔接即“明承接”，通过连接词</a:t>
            </a:r>
            <a:r>
              <a:rPr lang="en-US" altLang="zh-CN" sz="2000" dirty="0" smtClean="0">
                <a:solidFill>
                  <a:srgbClr val="FF66FF"/>
                </a:solidFill>
              </a:rPr>
              <a:t>(</a:t>
            </a:r>
            <a:r>
              <a:rPr lang="zh-CN" altLang="en-US" sz="2000" dirty="0" smtClean="0">
                <a:solidFill>
                  <a:srgbClr val="FF66FF"/>
                </a:solidFill>
              </a:rPr>
              <a:t>比如本文中</a:t>
            </a:r>
            <a:r>
              <a:rPr lang="en-US" altLang="zh-CN" sz="2000" dirty="0" smtClean="0">
                <a:solidFill>
                  <a:srgbClr val="FF66FF"/>
                </a:solidFill>
              </a:rPr>
              <a:t>First ,Second,  Besides</a:t>
            </a:r>
            <a:r>
              <a:rPr lang="zh-CN" altLang="en-US" sz="2000" dirty="0" smtClean="0">
                <a:solidFill>
                  <a:srgbClr val="FF66FF"/>
                </a:solidFill>
              </a:rPr>
              <a:t>等</a:t>
            </a:r>
            <a:r>
              <a:rPr lang="en-US" altLang="zh-CN" sz="2000" dirty="0" smtClean="0">
                <a:solidFill>
                  <a:srgbClr val="FF66FF"/>
                </a:solidFill>
              </a:rPr>
              <a:t>)</a:t>
            </a:r>
            <a:r>
              <a:rPr lang="zh-CN" altLang="en-US" sz="2000" dirty="0" smtClean="0">
                <a:solidFill>
                  <a:srgbClr val="FF66FF"/>
                </a:solidFill>
              </a:rPr>
              <a:t>将句子有机连接起来。</a:t>
            </a:r>
            <a:endParaRPr lang="en-US" altLang="zh-CN" sz="2000" dirty="0" smtClean="0">
              <a:solidFill>
                <a:srgbClr val="FF66FF"/>
              </a:solidFill>
            </a:endParaRPr>
          </a:p>
          <a:p>
            <a:r>
              <a:rPr lang="zh-CN" altLang="en-US" sz="2000" dirty="0" smtClean="0">
                <a:solidFill>
                  <a:srgbClr val="FFFF00"/>
                </a:solidFill>
              </a:rPr>
              <a:t>语义连贯指的是篇章的语义关联，是篇章的无形网络，存在于篇章的底层</a:t>
            </a:r>
            <a:r>
              <a:rPr lang="en-US" altLang="zh-CN" sz="2000" dirty="0" smtClean="0">
                <a:solidFill>
                  <a:srgbClr val="FFFF00"/>
                </a:solidFill>
              </a:rPr>
              <a:t>:</a:t>
            </a:r>
            <a:r>
              <a:rPr lang="zh-CN" altLang="en-US" sz="2000" dirty="0" smtClean="0">
                <a:solidFill>
                  <a:srgbClr val="FFFF00"/>
                </a:solidFill>
              </a:rPr>
              <a:t>衔接是篇章的一种语言显性特征，是篇章的有形网络，</a:t>
            </a:r>
            <a:r>
              <a:rPr lang="zh-CN" altLang="en-US" sz="2000" dirty="0" smtClean="0">
                <a:solidFill>
                  <a:srgbClr val="FF66FF"/>
                </a:solidFill>
              </a:rPr>
              <a:t>作者将这两种连接方式互相配合，娴熟使用，使全文文气通畅，读起来一气呵成。</a:t>
            </a:r>
            <a:endParaRPr lang="zh-CN" altLang="en-US" sz="2000" dirty="0" smtClean="0">
              <a:solidFill>
                <a:srgbClr val="FF66FF"/>
              </a:solidFill>
            </a:endParaRPr>
          </a:p>
        </p:txBody>
      </p:sp>
      <p:sp>
        <p:nvSpPr>
          <p:cNvPr id="4" name="矩形 3"/>
          <p:cNvSpPr/>
          <p:nvPr/>
        </p:nvSpPr>
        <p:spPr>
          <a:xfrm>
            <a:off x="1890832" y="6018123"/>
            <a:ext cx="8136904" cy="645160"/>
          </a:xfrm>
          <a:prstGeom prst="rect">
            <a:avLst/>
          </a:prstGeom>
        </p:spPr>
        <p:txBody>
          <a:bodyPr wrap="square">
            <a:spAutoFit/>
          </a:bodyPr>
          <a:lstStyle/>
          <a:p>
            <a:r>
              <a:rPr lang="en-US" altLang="zh-CN" dirty="0" smtClean="0"/>
              <a:t> (2018</a:t>
            </a:r>
            <a:r>
              <a:rPr lang="zh-CN" altLang="en-US" dirty="0" smtClean="0"/>
              <a:t>年</a:t>
            </a:r>
            <a:r>
              <a:rPr lang="en-US" altLang="zh-CN" dirty="0" smtClean="0"/>
              <a:t>06</a:t>
            </a:r>
            <a:r>
              <a:rPr lang="zh-CN" altLang="en-US" dirty="0" smtClean="0"/>
              <a:t>月浙江高考</a:t>
            </a:r>
            <a:r>
              <a:rPr lang="en-US" altLang="zh-CN" dirty="0" smtClean="0"/>
              <a:t>)</a:t>
            </a:r>
            <a:r>
              <a:rPr lang="zh-CN" altLang="en-US" dirty="0" smtClean="0"/>
              <a:t>假如你是李华，你校英语协会招聘志愿者，接待来访的的外国中学生。请你写信应聘，内容包括</a:t>
            </a:r>
            <a:r>
              <a:rPr lang="en-US" altLang="zh-CN" dirty="0" smtClean="0"/>
              <a:t>: 1.</a:t>
            </a:r>
            <a:r>
              <a:rPr lang="zh-CN" altLang="en-US" dirty="0" smtClean="0"/>
              <a:t>口语能力</a:t>
            </a:r>
            <a:r>
              <a:rPr lang="en-US" altLang="zh-CN" dirty="0" smtClean="0"/>
              <a:t>;2.</a:t>
            </a:r>
            <a:r>
              <a:rPr lang="zh-CN" altLang="en-US" dirty="0" smtClean="0"/>
              <a:t>相关经验</a:t>
            </a:r>
            <a:r>
              <a:rPr lang="en-US" altLang="zh-CN" dirty="0" smtClean="0"/>
              <a:t>; 3.</a:t>
            </a:r>
            <a:r>
              <a:rPr lang="zh-CN" altLang="en-US" dirty="0" smtClean="0"/>
              <a:t>应聘目的</a:t>
            </a:r>
            <a:endParaRPr lang="zh-CN" altLang="en-US" dirty="0"/>
          </a:p>
        </p:txBody>
      </p:sp>
      <p:sp>
        <p:nvSpPr>
          <p:cNvPr id="7" name="椭圆 6"/>
          <p:cNvSpPr/>
          <p:nvPr/>
        </p:nvSpPr>
        <p:spPr>
          <a:xfrm>
            <a:off x="9782175" y="3213100"/>
            <a:ext cx="1347470" cy="43180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3004820" y="2722880"/>
            <a:ext cx="1373505" cy="43180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208087" y="2420898"/>
            <a:ext cx="864096" cy="432048"/>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6" grpId="0" bldLvl="0" animBg="1"/>
      <p:bldP spid="5" grpId="0" bldLvl="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27305"/>
            <a:ext cx="12037060" cy="6185535"/>
          </a:xfrm>
          <a:prstGeom prst="rect">
            <a:avLst/>
          </a:prstGeom>
          <a:noFill/>
        </p:spPr>
        <p:txBody>
          <a:bodyPr wrap="square" rtlCol="0" anchor="t">
            <a:spAutoFit/>
          </a:bodyPr>
          <a:lstStyle/>
          <a:p>
            <a:r>
              <a:rPr lang="zh-CN" altLang="en-US" sz="3600" dirty="0">
                <a:solidFill>
                  <a:srgbClr val="FFFF00"/>
                </a:solidFill>
              </a:rPr>
              <a:t>3.合理拓展</a:t>
            </a:r>
            <a:r>
              <a:rPr lang="zh-CN" altLang="en-US" sz="3600" dirty="0" smtClean="0">
                <a:solidFill>
                  <a:srgbClr val="FFFF00"/>
                </a:solidFill>
              </a:rPr>
              <a:t>，语义</a:t>
            </a:r>
            <a:r>
              <a:rPr lang="zh-CN" altLang="en-US" sz="3600" dirty="0">
                <a:solidFill>
                  <a:srgbClr val="FFFF00"/>
                </a:solidFill>
              </a:rPr>
              <a:t>连贯</a:t>
            </a:r>
            <a:r>
              <a:rPr lang="zh-CN" altLang="en-US" sz="3600" dirty="0"/>
              <a:t>， </a:t>
            </a:r>
            <a:r>
              <a:rPr lang="zh-CN" altLang="en-US" sz="3600" dirty="0">
                <a:solidFill>
                  <a:schemeClr val="bg2">
                    <a:lumMod val="75000"/>
                  </a:schemeClr>
                </a:solidFill>
              </a:rPr>
              <a:t>彰显思维</a:t>
            </a:r>
            <a:r>
              <a:rPr lang="zh-CN" altLang="en-US" sz="3600" dirty="0">
                <a:solidFill>
                  <a:srgbClr val="FFFF00"/>
                </a:solidFill>
              </a:rPr>
              <a:t>(优秀作品评析)</a:t>
            </a:r>
            <a:endParaRPr lang="zh-CN" altLang="en-US" sz="3600" dirty="0">
              <a:solidFill>
                <a:srgbClr val="FFFF00"/>
              </a:solidFill>
            </a:endParaRPr>
          </a:p>
          <a:p>
            <a:r>
              <a:rPr lang="zh-CN" altLang="en-US" sz="2400" dirty="0"/>
              <a:t> To whom it may concern，</a:t>
            </a:r>
            <a:endParaRPr lang="zh-CN" altLang="en-US" sz="2400" dirty="0"/>
          </a:p>
          <a:p>
            <a:r>
              <a:rPr lang="en-US" altLang="zh-CN" sz="2400" dirty="0"/>
              <a:t>I’m </a:t>
            </a:r>
            <a:r>
              <a:rPr lang="en-US" altLang="zh-CN" sz="2400" dirty="0" err="1"/>
              <a:t>LiHua</a:t>
            </a:r>
            <a:r>
              <a:rPr lang="en-US" altLang="zh-CN" sz="2400" dirty="0"/>
              <a:t>.</a:t>
            </a:r>
            <a:r>
              <a:rPr lang="zh-CN" altLang="en-US" sz="2400" dirty="0"/>
              <a:t>Learning you are recruiting volunteers </a:t>
            </a:r>
            <a:r>
              <a:rPr lang="en-US" altLang="zh-CN" sz="2400" dirty="0"/>
              <a:t>t</a:t>
            </a:r>
            <a:r>
              <a:rPr lang="zh-CN" altLang="en-US" sz="2400" dirty="0"/>
              <a:t>o</a:t>
            </a:r>
            <a:r>
              <a:rPr lang="en-US" altLang="zh-CN" sz="2400" dirty="0"/>
              <a:t> g</a:t>
            </a:r>
            <a:r>
              <a:rPr lang="zh-CN" altLang="en-US" sz="2400" dirty="0"/>
              <a:t>re</a:t>
            </a:r>
            <a:r>
              <a:rPr lang="en-US" altLang="zh-CN" sz="2400" dirty="0"/>
              <a:t>e</a:t>
            </a:r>
            <a:r>
              <a:rPr lang="zh-CN" altLang="en-US" sz="2400" dirty="0"/>
              <a:t>t foreign students</a:t>
            </a:r>
            <a:r>
              <a:rPr lang="en-US" altLang="zh-CN" sz="2400" dirty="0"/>
              <a:t>.I’m </a:t>
            </a:r>
            <a:r>
              <a:rPr lang="zh-CN" altLang="en-US" sz="2400" dirty="0"/>
              <a:t>Writing for </a:t>
            </a:r>
            <a:r>
              <a:rPr lang="en-US" altLang="zh-CN" sz="2400" dirty="0" err="1"/>
              <a:t>th</a:t>
            </a:r>
            <a:r>
              <a:rPr lang="zh-CN" altLang="en-US" sz="2400" dirty="0"/>
              <a:t>e position</a:t>
            </a:r>
            <a:r>
              <a:rPr lang="en-US" altLang="zh-CN" sz="2400" dirty="0"/>
              <a:t>,</a:t>
            </a:r>
            <a:r>
              <a:rPr lang="zh-CN" altLang="en-US" sz="2400" dirty="0"/>
              <a:t> with </a:t>
            </a:r>
            <a:r>
              <a:rPr lang="en-US" altLang="zh-CN" sz="2400" dirty="0" err="1"/>
              <a:t>th</a:t>
            </a:r>
            <a:r>
              <a:rPr lang="zh-CN" altLang="en-US" sz="2400" dirty="0"/>
              <a:t>e purpose of improving my English level and </a:t>
            </a:r>
            <a:r>
              <a:rPr lang="en-US" altLang="zh-CN" sz="2400" dirty="0"/>
              <a:t>ac</a:t>
            </a:r>
            <a:r>
              <a:rPr lang="zh-CN" altLang="en-US" sz="2400" dirty="0"/>
              <a:t>c</a:t>
            </a:r>
            <a:r>
              <a:rPr lang="en-US" altLang="zh-CN" sz="2400" dirty="0"/>
              <a:t>u</a:t>
            </a:r>
            <a:r>
              <a:rPr lang="zh-CN" altLang="en-US" sz="2400" dirty="0"/>
              <a:t>mu</a:t>
            </a:r>
            <a:r>
              <a:rPr lang="en-US" altLang="zh-CN" sz="2400" dirty="0"/>
              <a:t>l</a:t>
            </a:r>
            <a:r>
              <a:rPr lang="zh-CN" altLang="en-US" sz="2400" dirty="0"/>
              <a:t>ating experience</a:t>
            </a:r>
            <a:r>
              <a:rPr lang="en-US" altLang="zh-CN" sz="2400" dirty="0"/>
              <a:t>.</a:t>
            </a:r>
            <a:endParaRPr lang="en-US" altLang="zh-CN" sz="2400" dirty="0"/>
          </a:p>
          <a:p>
            <a:r>
              <a:rPr lang="en-US" altLang="zh-CN" sz="2400" dirty="0"/>
              <a:t>Equip</a:t>
            </a:r>
            <a:r>
              <a:rPr lang="zh-CN" altLang="en-US" sz="2400" dirty="0"/>
              <a:t>p</a:t>
            </a:r>
            <a:r>
              <a:rPr lang="en-US" altLang="zh-CN" sz="2400" dirty="0" err="1"/>
              <a:t>ed</a:t>
            </a:r>
            <a:r>
              <a:rPr lang="zh-CN" altLang="en-US" sz="2400" dirty="0"/>
              <a:t> with excellent spoke</a:t>
            </a:r>
            <a:r>
              <a:rPr lang="en-US" altLang="zh-CN" sz="2400" dirty="0"/>
              <a:t>n</a:t>
            </a:r>
            <a:r>
              <a:rPr lang="zh-CN" altLang="en-US" sz="2400" dirty="0"/>
              <a:t> English</a:t>
            </a:r>
            <a:r>
              <a:rPr lang="en-US" altLang="zh-CN" sz="2400" dirty="0"/>
              <a:t>,</a:t>
            </a:r>
            <a:r>
              <a:rPr lang="zh-CN" altLang="en-US" sz="2400" dirty="0"/>
              <a:t> </a:t>
            </a:r>
            <a:r>
              <a:rPr lang="en-US" altLang="zh-CN" sz="2400" dirty="0"/>
              <a:t>I’m</a:t>
            </a:r>
            <a:r>
              <a:rPr lang="zh-CN" altLang="en-US" sz="2400" dirty="0"/>
              <a:t> sure I can meet with your essential requirements</a:t>
            </a:r>
            <a:r>
              <a:rPr lang="en-US" altLang="zh-CN" sz="2400" dirty="0"/>
              <a:t>.</a:t>
            </a:r>
            <a:r>
              <a:rPr lang="zh-CN" altLang="en-US" sz="2400" dirty="0"/>
              <a:t> </a:t>
            </a:r>
            <a:r>
              <a:rPr lang="en-US" altLang="zh-CN" sz="2400" dirty="0"/>
              <a:t>A</a:t>
            </a:r>
            <a:r>
              <a:rPr lang="zh-CN" altLang="en-US" sz="2400" dirty="0"/>
              <a:t>dditionally</a:t>
            </a:r>
            <a:r>
              <a:rPr lang="en-US" altLang="zh-CN" sz="2400" dirty="0"/>
              <a:t>,</a:t>
            </a:r>
            <a:r>
              <a:rPr lang="zh-CN" altLang="en-US" sz="2400" dirty="0"/>
              <a:t> having served the community as </a:t>
            </a:r>
            <a:r>
              <a:rPr lang="en-US" altLang="zh-CN" sz="2400" dirty="0"/>
              <a:t>a </a:t>
            </a:r>
            <a:r>
              <a:rPr lang="zh-CN" altLang="en-US" sz="2400" dirty="0"/>
              <a:t>volunteer for two years</a:t>
            </a:r>
            <a:r>
              <a:rPr lang="en-US" altLang="zh-CN" sz="2400" dirty="0"/>
              <a:t>,</a:t>
            </a:r>
            <a:r>
              <a:rPr lang="zh-CN" altLang="en-US" sz="2400" dirty="0"/>
              <a:t>I have sufficient relevant experience</a:t>
            </a:r>
            <a:r>
              <a:rPr lang="en-US" altLang="zh-CN" sz="2400" dirty="0"/>
              <a:t>,</a:t>
            </a:r>
            <a:r>
              <a:rPr lang="zh-CN" altLang="en-US" sz="2400" dirty="0"/>
              <a:t> communication skills and teamwork spirit</a:t>
            </a:r>
            <a:r>
              <a:rPr lang="en-US" altLang="zh-CN" sz="2400" dirty="0"/>
              <a:t>,</a:t>
            </a:r>
            <a:r>
              <a:rPr lang="zh-CN" altLang="en-US" sz="2400" dirty="0"/>
              <a:t> which will enhance my confidence in </a:t>
            </a:r>
            <a:r>
              <a:rPr lang="en-US" altLang="zh-CN" sz="2400" dirty="0" err="1"/>
              <a:t>th</a:t>
            </a:r>
            <a:r>
              <a:rPr lang="zh-CN" altLang="en-US" sz="2400" dirty="0"/>
              <a:t>e jo</a:t>
            </a:r>
            <a:r>
              <a:rPr lang="en-US" altLang="zh-CN" sz="2400" dirty="0"/>
              <a:t>.</a:t>
            </a:r>
            <a:endParaRPr lang="en-US" altLang="zh-CN" sz="2400" dirty="0"/>
          </a:p>
          <a:p>
            <a:r>
              <a:rPr lang="zh-CN" altLang="en-US" sz="2400" dirty="0"/>
              <a:t> </a:t>
            </a:r>
            <a:r>
              <a:rPr lang="en-US" altLang="zh-CN" sz="2400" dirty="0" err="1"/>
              <a:t>Thi</a:t>
            </a:r>
            <a:r>
              <a:rPr lang="zh-CN" altLang="en-US" sz="2400" dirty="0"/>
              <a:t>s being a precious opportunity to train myself I should be much a blind if you could consider me for that position your faithful </a:t>
            </a:r>
            <a:endParaRPr lang="zh-CN" altLang="en-US" sz="2400" dirty="0"/>
          </a:p>
          <a:p>
            <a:r>
              <a:rPr lang="zh-CN" altLang="en-US" sz="2400" dirty="0"/>
              <a:t>This being a precious opportunity to train myself, I shall be much obliged if you could consider me for the position.</a:t>
            </a:r>
            <a:endParaRPr lang="zh-CN" altLang="en-US" sz="2400" dirty="0"/>
          </a:p>
          <a:p>
            <a:endParaRPr lang="zh-CN" altLang="en-US" sz="2400" dirty="0"/>
          </a:p>
          <a:p>
            <a:r>
              <a:rPr lang="zh-CN" altLang="en-US" sz="2400" dirty="0"/>
              <a:t>最可贵的是作者神来之笔，</a:t>
            </a:r>
            <a:r>
              <a:rPr lang="zh-CN" altLang="en-US" sz="2400" dirty="0">
                <a:solidFill>
                  <a:srgbClr val="FFFF00"/>
                </a:solidFill>
              </a:rPr>
              <a:t>自然地带出了应聘目的。</a:t>
            </a:r>
            <a:r>
              <a:rPr lang="zh-CN" altLang="en-US" sz="2400" dirty="0"/>
              <a:t>逻辑清斯，层次分明，结构紧凑，简明现要。第三段结束语，虽是套话，但有套路， "This being a precious opportunity to train myself, </a:t>
            </a:r>
            <a:r>
              <a:rPr lang="en-US" altLang="zh-CN" sz="2400" dirty="0"/>
              <a:t>I      ” </a:t>
            </a:r>
            <a:r>
              <a:rPr lang="zh-CN" altLang="en-US" sz="2400" dirty="0">
                <a:solidFill>
                  <a:srgbClr val="FFFF00"/>
                </a:solidFill>
              </a:rPr>
              <a:t>大胆使用了独立主格结构，表达强烈愿望，但不失优雅风度。</a:t>
            </a:r>
            <a:endParaRPr lang="zh-CN" altLang="en-US" sz="2400" dirty="0">
              <a:solidFill>
                <a:srgbClr val="FFFF00"/>
              </a:solidFill>
            </a:endParaRPr>
          </a:p>
        </p:txBody>
      </p:sp>
      <p:sp>
        <p:nvSpPr>
          <p:cNvPr id="3" name="文本框 2"/>
          <p:cNvSpPr txBox="1"/>
          <p:nvPr/>
        </p:nvSpPr>
        <p:spPr>
          <a:xfrm>
            <a:off x="2270125" y="6212840"/>
            <a:ext cx="8098155" cy="645160"/>
          </a:xfrm>
          <a:prstGeom prst="rect">
            <a:avLst/>
          </a:prstGeom>
          <a:noFill/>
        </p:spPr>
        <p:txBody>
          <a:bodyPr wrap="square" rtlCol="0" anchor="t">
            <a:spAutoFit/>
          </a:bodyPr>
          <a:lstStyle/>
          <a:p>
            <a:r>
              <a:rPr lang="en-US" altLang="zh-CN" dirty="0" smtClean="0">
                <a:sym typeface="+mn-ea"/>
              </a:rPr>
              <a:t> (2018</a:t>
            </a:r>
            <a:r>
              <a:rPr lang="zh-CN" altLang="en-US" dirty="0" smtClean="0">
                <a:sym typeface="+mn-ea"/>
              </a:rPr>
              <a:t>年</a:t>
            </a:r>
            <a:r>
              <a:rPr lang="en-US" altLang="zh-CN" dirty="0" smtClean="0">
                <a:sym typeface="+mn-ea"/>
              </a:rPr>
              <a:t>06</a:t>
            </a:r>
            <a:r>
              <a:rPr lang="zh-CN" altLang="en-US" dirty="0" smtClean="0">
                <a:sym typeface="+mn-ea"/>
              </a:rPr>
              <a:t>月浙江高考</a:t>
            </a:r>
            <a:r>
              <a:rPr lang="en-US" altLang="zh-CN" dirty="0" smtClean="0">
                <a:sym typeface="+mn-ea"/>
              </a:rPr>
              <a:t>)</a:t>
            </a:r>
            <a:r>
              <a:rPr lang="zh-CN" altLang="en-US" dirty="0" smtClean="0">
                <a:sym typeface="+mn-ea"/>
              </a:rPr>
              <a:t>假如你是李华，你校英语协会招聘志愿者，接待来访的的外国中学生。请你写信应聘，内容包括</a:t>
            </a:r>
            <a:r>
              <a:rPr lang="en-US" altLang="zh-CN" dirty="0" smtClean="0">
                <a:sym typeface="+mn-ea"/>
              </a:rPr>
              <a:t>: 1.</a:t>
            </a:r>
            <a:r>
              <a:rPr lang="zh-CN" altLang="en-US" dirty="0" smtClean="0">
                <a:sym typeface="+mn-ea"/>
              </a:rPr>
              <a:t>口语能力</a:t>
            </a:r>
            <a:r>
              <a:rPr lang="en-US" altLang="zh-CN" dirty="0" smtClean="0">
                <a:sym typeface="+mn-ea"/>
              </a:rPr>
              <a:t>;2.</a:t>
            </a:r>
            <a:r>
              <a:rPr lang="zh-CN" altLang="en-US" dirty="0" smtClean="0">
                <a:sym typeface="+mn-ea"/>
              </a:rPr>
              <a:t>相关经验</a:t>
            </a:r>
            <a:r>
              <a:rPr lang="en-US" altLang="zh-CN" dirty="0" smtClean="0">
                <a:sym typeface="+mn-ea"/>
              </a:rPr>
              <a:t>; 3.</a:t>
            </a:r>
            <a:r>
              <a:rPr lang="zh-CN" altLang="en-US" dirty="0" smtClean="0">
                <a:sym typeface="+mn-ea"/>
              </a:rPr>
              <a:t>应聘目的。</a:t>
            </a:r>
            <a:endParaRPr lang="en-US" altLang="zh-CN" dirty="0" smtClean="0">
              <a:sym typeface="+mn-ea"/>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98450" y="46038"/>
            <a:ext cx="7478713" cy="460375"/>
          </a:xfrm>
          <a:prstGeom prst="rect">
            <a:avLst/>
          </a:prstGeom>
          <a:noFill/>
          <a:ln w="9525">
            <a:noFill/>
          </a:ln>
        </p:spPr>
        <p:txBody>
          <a:bodyPr wrap="square" anchor="t" anchorCtr="0">
            <a:spAutoFit/>
          </a:bodyPr>
          <a:p>
            <a:r>
              <a:rPr lang="en-US" altLang="zh-CN" sz="2400" b="1" i="1">
                <a:solidFill>
                  <a:srgbClr val="FFFF00"/>
                </a:solidFill>
                <a:latin typeface="Arial" panose="020B0604020202020204" pitchFamily="34" charset="0"/>
                <a:ea typeface="宋体" panose="02010600030101010101" pitchFamily="2" charset="-122"/>
              </a:rPr>
              <a:t>1. 内容要点服从于角色，高质量完成交际任务</a:t>
            </a:r>
            <a:endParaRPr lang="en-US" altLang="zh-CN" sz="2400" b="1" i="1">
              <a:solidFill>
                <a:srgbClr val="FFFF00"/>
              </a:solidFill>
              <a:latin typeface="Arial" panose="020B0604020202020204" pitchFamily="34" charset="0"/>
              <a:ea typeface="宋体" panose="02010600030101010101" pitchFamily="2" charset="-122"/>
            </a:endParaRPr>
          </a:p>
        </p:txBody>
      </p:sp>
      <p:sp>
        <p:nvSpPr>
          <p:cNvPr id="3" name="文本框 2"/>
          <p:cNvSpPr txBox="1"/>
          <p:nvPr/>
        </p:nvSpPr>
        <p:spPr>
          <a:xfrm>
            <a:off x="346075" y="692150"/>
            <a:ext cx="11250613" cy="2000250"/>
          </a:xfrm>
          <a:prstGeom prst="rect">
            <a:avLst/>
          </a:prstGeom>
          <a:noFill/>
        </p:spPr>
        <p:style>
          <a:lnRef idx="2">
            <a:schemeClr val="dk1"/>
          </a:lnRef>
          <a:fillRef idx="1">
            <a:schemeClr val="lt1"/>
          </a:fillRef>
          <a:effectRef idx="0">
            <a:schemeClr val="dk1"/>
          </a:effectRef>
          <a:fontRef idx="minor">
            <a:schemeClr val="dk1"/>
          </a:fontRef>
        </p:style>
        <p:txBody>
          <a:bodyPr wrap="square" rtlCol="0">
            <a:spAutoFit/>
          </a:bodyPr>
          <a:p>
            <a:pPr fontAlgn="base"/>
            <a:r>
              <a:rPr lang="zh-CN" altLang="en-US" sz="2800" b="1" i="1" strike="noStrike" noProof="1">
                <a:solidFill>
                  <a:srgbClr val="FFFF00"/>
                </a:solidFill>
              </a:rPr>
              <a:t>（</a:t>
            </a:r>
            <a:r>
              <a:rPr lang="en-US" altLang="zh-CN" sz="2800" b="1" i="1" strike="noStrike" noProof="1">
                <a:solidFill>
                  <a:srgbClr val="FFFF00"/>
                </a:solidFill>
              </a:rPr>
              <a:t>2020</a:t>
            </a:r>
            <a:r>
              <a:rPr lang="zh-CN" altLang="en-US" sz="2800" b="1" i="1" strike="noStrike" noProof="1">
                <a:solidFill>
                  <a:srgbClr val="FFFF00"/>
                </a:solidFill>
              </a:rPr>
              <a:t>年</a:t>
            </a:r>
            <a:r>
              <a:rPr lang="en-US" altLang="zh-CN" sz="2800" b="1" i="1" strike="noStrike" noProof="1">
                <a:solidFill>
                  <a:srgbClr val="FFFF00"/>
                </a:solidFill>
              </a:rPr>
              <a:t>01</a:t>
            </a:r>
            <a:r>
              <a:rPr lang="zh-CN" altLang="en-US" sz="2800" b="1" i="1" strike="noStrike" noProof="1">
                <a:solidFill>
                  <a:srgbClr val="FFFF00"/>
                </a:solidFill>
              </a:rPr>
              <a:t>月高考试题应用文写作）</a:t>
            </a:r>
            <a:endParaRPr lang="zh-CN" altLang="en-US" sz="2800" b="1" i="1" strike="noStrike" noProof="1">
              <a:solidFill>
                <a:srgbClr val="FFFF00"/>
              </a:solidFill>
            </a:endParaRPr>
          </a:p>
          <a:p>
            <a:pPr fontAlgn="base"/>
            <a:r>
              <a:rPr lang="en-US" altLang="zh-CN" sz="3200" b="1" strike="noStrike" noProof="1">
                <a:solidFill>
                  <a:srgbClr val="FFFF00"/>
                </a:solidFill>
              </a:rPr>
              <a:t>    </a:t>
            </a:r>
            <a:r>
              <a:rPr lang="zh-CN" altLang="en-US" sz="3200" b="1" strike="noStrike" noProof="1">
                <a:solidFill>
                  <a:srgbClr val="FFFF00"/>
                </a:solidFill>
              </a:rPr>
              <a:t>假定你是李华，你校将举办外国学生中文演讲比赛，请给你的英国朋友</a:t>
            </a:r>
            <a:r>
              <a:rPr lang="en-US" altLang="zh-CN" sz="3200" b="1" strike="noStrike" noProof="1">
                <a:solidFill>
                  <a:srgbClr val="FFFF00"/>
                </a:solidFill>
              </a:rPr>
              <a:t>George</a:t>
            </a:r>
            <a:r>
              <a:rPr lang="zh-CN" altLang="en-US" sz="3200" b="1" strike="noStrike" noProof="1">
                <a:solidFill>
                  <a:srgbClr val="FFFF00"/>
                </a:solidFill>
              </a:rPr>
              <a:t>写封邮件邀请他参加。内容包括：</a:t>
            </a:r>
            <a:endParaRPr lang="zh-CN" altLang="en-US" sz="3200" b="1" strike="noStrike" noProof="1">
              <a:solidFill>
                <a:srgbClr val="FFFF00"/>
              </a:solidFill>
            </a:endParaRPr>
          </a:p>
          <a:p>
            <a:pPr fontAlgn="base"/>
            <a:r>
              <a:rPr lang="en-US" altLang="zh-CN" sz="3200" b="1" strike="noStrike" noProof="1">
                <a:solidFill>
                  <a:srgbClr val="FFFF00"/>
                </a:solidFill>
              </a:rPr>
              <a:t>    1. </a:t>
            </a:r>
            <a:r>
              <a:rPr lang="zh-CN" altLang="en-US" sz="3200" b="1" strike="noStrike" noProof="1">
                <a:solidFill>
                  <a:srgbClr val="FFFF00"/>
                </a:solidFill>
              </a:rPr>
              <a:t>比赛时间；</a:t>
            </a:r>
            <a:r>
              <a:rPr lang="en-US" altLang="zh-CN" sz="3200" b="1" strike="noStrike" noProof="1">
                <a:solidFill>
                  <a:srgbClr val="FFFF00"/>
                </a:solidFill>
              </a:rPr>
              <a:t>2. </a:t>
            </a:r>
            <a:r>
              <a:rPr lang="zh-CN" altLang="en-US" sz="3200" b="1" strike="noStrike" noProof="1">
                <a:solidFill>
                  <a:srgbClr val="FFFF00"/>
                </a:solidFill>
              </a:rPr>
              <a:t>演讲话题；</a:t>
            </a:r>
            <a:r>
              <a:rPr lang="en-US" altLang="zh-CN" sz="3200" b="1" strike="noStrike" noProof="1">
                <a:solidFill>
                  <a:srgbClr val="FFFF00"/>
                </a:solidFill>
              </a:rPr>
              <a:t>3. </a:t>
            </a:r>
            <a:r>
              <a:rPr lang="zh-CN" altLang="en-US" sz="3200" b="1" strike="noStrike" noProof="1">
                <a:solidFill>
                  <a:srgbClr val="FFFF00"/>
                </a:solidFill>
              </a:rPr>
              <a:t>报名方式。</a:t>
            </a:r>
            <a:endParaRPr lang="zh-CN" altLang="en-US" sz="3200" b="1" strike="noStrike" noProof="1">
              <a:solidFill>
                <a:srgbClr val="FFFF00"/>
              </a:solidFill>
            </a:endParaRPr>
          </a:p>
        </p:txBody>
      </p:sp>
      <p:cxnSp>
        <p:nvCxnSpPr>
          <p:cNvPr id="8" name="直接连接符 7"/>
          <p:cNvCxnSpPr/>
          <p:nvPr/>
        </p:nvCxnSpPr>
        <p:spPr>
          <a:xfrm>
            <a:off x="2062163" y="454025"/>
            <a:ext cx="8175625" cy="0"/>
          </a:xfrm>
          <a:prstGeom prst="line">
            <a:avLst/>
          </a:prstGeom>
        </p:spPr>
        <p:style>
          <a:lnRef idx="1">
            <a:schemeClr val="dk1"/>
          </a:lnRef>
          <a:fillRef idx="0">
            <a:schemeClr val="dk1"/>
          </a:fillRef>
          <a:effectRef idx="0">
            <a:schemeClr val="dk1"/>
          </a:effectRef>
          <a:fontRef idx="minor">
            <a:schemeClr val="tx1"/>
          </a:fontRef>
        </p:style>
      </p:cxnSp>
      <p:cxnSp>
        <p:nvCxnSpPr>
          <p:cNvPr id="4" name="直接连接符 3"/>
          <p:cNvCxnSpPr/>
          <p:nvPr/>
        </p:nvCxnSpPr>
        <p:spPr>
          <a:xfrm>
            <a:off x="125413" y="527050"/>
            <a:ext cx="8175625" cy="0"/>
          </a:xfrm>
          <a:prstGeom prst="line">
            <a:avLst/>
          </a:prstGeom>
          <a:ln>
            <a:solidFill>
              <a:schemeClr val="bg2">
                <a:lumMod val="60000"/>
                <a:lumOff val="40000"/>
              </a:schemeClr>
            </a:solidFill>
          </a:ln>
        </p:spPr>
        <p:style>
          <a:lnRef idx="1">
            <a:schemeClr val="dk1"/>
          </a:lnRef>
          <a:fillRef idx="0">
            <a:schemeClr val="dk1"/>
          </a:fillRef>
          <a:effectRef idx="0">
            <a:schemeClr val="dk1"/>
          </a:effectRef>
          <a:fontRef idx="minor">
            <a:schemeClr val="tx1"/>
          </a:fontRef>
        </p:style>
      </p:cxnSp>
      <p:sp>
        <p:nvSpPr>
          <p:cNvPr id="16" name="矩形 15"/>
          <p:cNvSpPr/>
          <p:nvPr/>
        </p:nvSpPr>
        <p:spPr>
          <a:xfrm>
            <a:off x="5735638" y="1196975"/>
            <a:ext cx="4176713" cy="460375"/>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
        <p:nvSpPr>
          <p:cNvPr id="5" name="矩形 4"/>
          <p:cNvSpPr/>
          <p:nvPr/>
        </p:nvSpPr>
        <p:spPr>
          <a:xfrm>
            <a:off x="3287713" y="2128838"/>
            <a:ext cx="2447925" cy="460375"/>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
        <p:nvSpPr>
          <p:cNvPr id="6" name="文本框 5"/>
          <p:cNvSpPr txBox="1"/>
          <p:nvPr/>
        </p:nvSpPr>
        <p:spPr>
          <a:xfrm>
            <a:off x="323850" y="2844800"/>
            <a:ext cx="11680825" cy="3538538"/>
          </a:xfrm>
          <a:prstGeom prst="rect">
            <a:avLst/>
          </a:prstGeom>
          <a:noFill/>
        </p:spPr>
        <p:style>
          <a:lnRef idx="2">
            <a:schemeClr val="dk1"/>
          </a:lnRef>
          <a:fillRef idx="1">
            <a:schemeClr val="lt1"/>
          </a:fillRef>
          <a:effectRef idx="0">
            <a:schemeClr val="dk1"/>
          </a:effectRef>
          <a:fontRef idx="minor">
            <a:schemeClr val="dk1"/>
          </a:fontRef>
        </p:style>
        <p:txBody>
          <a:bodyPr wrap="square" rtlCol="0">
            <a:spAutoFit/>
          </a:bodyPr>
          <a:p>
            <a:pPr fontAlgn="base"/>
            <a:r>
              <a:rPr lang="en-US" altLang="zh-CN" sz="3200" b="1" strike="noStrike" noProof="1">
                <a:solidFill>
                  <a:srgbClr val="FFFF00"/>
                </a:solidFill>
              </a:rPr>
              <a:t>    </a:t>
            </a:r>
            <a:r>
              <a:rPr lang="zh-CN" sz="3200" b="1" strike="noStrike" noProof="1">
                <a:solidFill>
                  <a:schemeClr val="bg1"/>
                </a:solidFill>
              </a:rPr>
              <a:t>本次写作特别注意第一层级信息的表达</a:t>
            </a:r>
            <a:r>
              <a:rPr lang="en-US" altLang="zh-CN" sz="3200" b="1" strike="noStrike" noProof="1">
                <a:solidFill>
                  <a:schemeClr val="bg1"/>
                </a:solidFill>
              </a:rPr>
              <a:t>“</a:t>
            </a:r>
            <a:r>
              <a:rPr lang="en-US" altLang="zh-CN" sz="3200" b="1" strike="noStrike" noProof="1">
                <a:solidFill>
                  <a:srgbClr val="FFFF00"/>
                </a:solidFill>
              </a:rPr>
              <a:t>Chinese speech competition/contest</a:t>
            </a:r>
            <a:r>
              <a:rPr lang="en-US" altLang="zh-CN" sz="3200" b="1" strike="noStrike" noProof="1">
                <a:solidFill>
                  <a:schemeClr val="bg1"/>
                </a:solidFill>
              </a:rPr>
              <a:t>”, </a:t>
            </a:r>
            <a:r>
              <a:rPr lang="zh-CN" altLang="en-US" sz="3200" b="1" strike="noStrike" noProof="1">
                <a:solidFill>
                  <a:schemeClr val="bg1"/>
                </a:solidFill>
              </a:rPr>
              <a:t>这三个意思缺一不可，共同构成一个完整的方向标的关键信息，直接影响交际的有效性，因此缺失任何一个都判为要点缺失，要掉到</a:t>
            </a:r>
            <a:r>
              <a:rPr lang="en-US" altLang="zh-CN" sz="3200" b="1" strike="noStrike" noProof="1">
                <a:solidFill>
                  <a:schemeClr val="bg1"/>
                </a:solidFill>
              </a:rPr>
              <a:t>2</a:t>
            </a:r>
            <a:r>
              <a:rPr lang="zh-CN" altLang="en-US" sz="3200" b="1" strike="noStrike" noProof="1">
                <a:solidFill>
                  <a:schemeClr val="bg1"/>
                </a:solidFill>
              </a:rPr>
              <a:t>档，再看语言面貌适当调档。如果后面有相关信息的补充，亦视为有效信息。</a:t>
            </a:r>
            <a:endParaRPr lang="zh-CN" altLang="en-US" sz="3200" b="1" strike="noStrike" noProof="1">
              <a:solidFill>
                <a:schemeClr val="bg1"/>
              </a:solidFill>
            </a:endParaRPr>
          </a:p>
          <a:p>
            <a:pPr fontAlgn="base"/>
            <a:r>
              <a:rPr lang="en-US" altLang="zh-CN" sz="3200" b="1" strike="noStrike" noProof="1">
                <a:solidFill>
                  <a:schemeClr val="bg1"/>
                </a:solidFill>
              </a:rPr>
              <a:t>    </a:t>
            </a:r>
            <a:r>
              <a:rPr lang="zh-CN" altLang="en-US" sz="3200" b="1" strike="noStrike" noProof="1">
                <a:solidFill>
                  <a:schemeClr val="bg1"/>
                </a:solidFill>
              </a:rPr>
              <a:t>但如果是</a:t>
            </a:r>
            <a:r>
              <a:rPr lang="en-US" altLang="zh-CN" sz="3200" b="1" strike="noStrike" noProof="1">
                <a:solidFill>
                  <a:schemeClr val="bg1"/>
                </a:solidFill>
              </a:rPr>
              <a:t>“lecture, speaking, race, match”</a:t>
            </a:r>
            <a:r>
              <a:rPr lang="zh-CN" altLang="en-US" sz="3200" b="1" strike="noStrike" noProof="1">
                <a:solidFill>
                  <a:schemeClr val="bg1"/>
                </a:solidFill>
              </a:rPr>
              <a:t>之类不准确的表达，视为次要点缺失，档内扣分。</a:t>
            </a:r>
            <a:endParaRPr lang="zh-CN" altLang="en-US" sz="3200" b="1" strike="noStrike" noProof="1">
              <a:solidFill>
                <a:schemeClr val="bg1"/>
              </a:solidFill>
            </a:endParaRPr>
          </a:p>
        </p:txBody>
      </p:sp>
      <p:sp>
        <p:nvSpPr>
          <p:cNvPr id="7" name="矩形 6"/>
          <p:cNvSpPr/>
          <p:nvPr/>
        </p:nvSpPr>
        <p:spPr>
          <a:xfrm>
            <a:off x="5808663" y="1123950"/>
            <a:ext cx="4176713" cy="460375"/>
          </a:xfrm>
          <a:prstGeom prst="rect">
            <a:avLst/>
          </a:prstGeom>
          <a:no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
        <p:nvSpPr>
          <p:cNvPr id="9" name="矩形 8"/>
          <p:cNvSpPr/>
          <p:nvPr/>
        </p:nvSpPr>
        <p:spPr>
          <a:xfrm>
            <a:off x="3287713" y="2132013"/>
            <a:ext cx="2592388" cy="460375"/>
          </a:xfrm>
          <a:prstGeom prst="rect">
            <a:avLst/>
          </a:prstGeom>
          <a:no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strVal val="#ppt_w*0.70"/>
                                          </p:val>
                                        </p:tav>
                                        <p:tav tm="100000">
                                          <p:val>
                                            <p:strVal val="#ppt_w"/>
                                          </p:val>
                                        </p:tav>
                                      </p:tavLst>
                                    </p:anim>
                                    <p:anim calcmode="lin" valueType="num">
                                      <p:cBhvr>
                                        <p:cTn id="8" dur="1000" fill="hold"/>
                                        <p:tgtEl>
                                          <p:spTgt spid="6"/>
                                        </p:tgtEl>
                                        <p:attrNameLst>
                                          <p:attrName>ppt_h</p:attrName>
                                        </p:attrNameLst>
                                      </p:cBhvr>
                                      <p:tavLst>
                                        <p:tav tm="0">
                                          <p:val>
                                            <p:strVal val="#ppt_h"/>
                                          </p:val>
                                        </p:tav>
                                        <p:tav tm="100000">
                                          <p:val>
                                            <p:strVal val="#ppt_h"/>
                                          </p:val>
                                        </p:tav>
                                      </p:tavLst>
                                    </p:anim>
                                    <p:animEffect transition="in" filter="fade">
                                      <p:cBhvr>
                                        <p:cTn id="9"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p:bldP spid="3" grpId="1" animBg="1"/>
      <p:bldP spid="16" grpId="1" animBg="1"/>
      <p:bldP spid="5" grpId="1" animBg="1"/>
      <p:bldP spid="7" grpId="1" animBg="1"/>
      <p:bldP spid="9" grpId="1" animBg="1"/>
      <p:bldP spid="6" grpId="0" bldLvl="0" animBg="1"/>
      <p:bldP spid="6" grpId="1"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19100" y="188595"/>
            <a:ext cx="11239500" cy="6123940"/>
          </a:xfrm>
          <a:prstGeom prst="rect">
            <a:avLst/>
          </a:prstGeom>
          <a:noFill/>
        </p:spPr>
        <p:txBody>
          <a:bodyPr wrap="square" rtlCol="0" anchor="t">
            <a:spAutoFit/>
          </a:bodyPr>
          <a:lstStyle/>
          <a:p>
            <a:r>
              <a:rPr lang="zh-CN" altLang="en-US" sz="3200" dirty="0">
                <a:sym typeface="+mn-ea"/>
              </a:rPr>
              <a:t>3.</a:t>
            </a:r>
            <a:r>
              <a:rPr lang="zh-CN" altLang="en-US" sz="3200" b="1" dirty="0">
                <a:solidFill>
                  <a:schemeClr val="bg2">
                    <a:lumMod val="75000"/>
                  </a:schemeClr>
                </a:solidFill>
                <a:sym typeface="+mn-ea"/>
              </a:rPr>
              <a:t>合理拓展</a:t>
            </a:r>
            <a:r>
              <a:rPr lang="zh-CN" altLang="en-US" sz="3200" dirty="0">
                <a:sym typeface="+mn-ea"/>
              </a:rPr>
              <a:t>，这 语义连贯， 彰显思维(优秀作品评析)</a:t>
            </a:r>
            <a:endParaRPr lang="zh-CN" altLang="en-US" sz="3200" dirty="0"/>
          </a:p>
          <a:p>
            <a:r>
              <a:rPr lang="zh-CN" altLang="en-US" sz="3200" b="1" dirty="0">
                <a:solidFill>
                  <a:schemeClr val="bg2">
                    <a:lumMod val="75000"/>
                  </a:schemeClr>
                </a:solidFill>
              </a:rPr>
              <a:t>交际性拓展：借助语言支架，进行产出性思维表达。</a:t>
            </a:r>
            <a:endParaRPr lang="zh-CN" altLang="en-US" sz="3200" b="1" dirty="0">
              <a:solidFill>
                <a:schemeClr val="bg2">
                  <a:lumMod val="75000"/>
                </a:schemeClr>
              </a:solidFill>
            </a:endParaRPr>
          </a:p>
          <a:p>
            <a:r>
              <a:rPr lang="zh-CN" altLang="en-US" sz="2000" dirty="0"/>
              <a:t> </a:t>
            </a:r>
            <a:r>
              <a:rPr lang="en-US" altLang="zh-CN" sz="2000" dirty="0"/>
              <a:t>             </a:t>
            </a:r>
            <a:r>
              <a:rPr lang="zh-CN" altLang="en-US" sz="2800" b="1" dirty="0" smtClean="0">
                <a:solidFill>
                  <a:srgbClr val="00B0F0"/>
                </a:solidFill>
              </a:rPr>
              <a:t>写信</a:t>
            </a:r>
            <a:r>
              <a:rPr lang="zh-CN" altLang="en-US" sz="2800" b="1" dirty="0">
                <a:solidFill>
                  <a:srgbClr val="00B0F0"/>
                </a:solidFill>
              </a:rPr>
              <a:t>目的</a:t>
            </a:r>
            <a:r>
              <a:rPr lang="en-US" altLang="zh-CN" sz="2800" b="1" dirty="0">
                <a:solidFill>
                  <a:srgbClr val="00B0F0"/>
                </a:solidFill>
              </a:rPr>
              <a:t>/</a:t>
            </a:r>
            <a:r>
              <a:rPr lang="zh-CN" altLang="en-US" sz="2800" b="1" dirty="0">
                <a:solidFill>
                  <a:srgbClr val="00B0F0"/>
                </a:solidFill>
              </a:rPr>
              <a:t>背景信息</a:t>
            </a:r>
            <a:r>
              <a:rPr lang="en-US" altLang="zh-CN" sz="2800" b="1" dirty="0">
                <a:solidFill>
                  <a:srgbClr val="00B0F0"/>
                </a:solidFill>
              </a:rPr>
              <a:t>(</a:t>
            </a:r>
            <a:r>
              <a:rPr lang="zh-CN" altLang="en-US" sz="2800" b="1" dirty="0">
                <a:solidFill>
                  <a:srgbClr val="00B0F0"/>
                </a:solidFill>
              </a:rPr>
              <a:t>角色代入</a:t>
            </a:r>
            <a:r>
              <a:rPr lang="en-US" altLang="zh-CN" sz="2800" b="1" dirty="0">
                <a:solidFill>
                  <a:srgbClr val="00B0F0"/>
                </a:solidFill>
              </a:rPr>
              <a:t>,</a:t>
            </a:r>
            <a:r>
              <a:rPr lang="zh-CN" altLang="en-US" sz="2800" b="1" dirty="0">
                <a:solidFill>
                  <a:srgbClr val="00B0F0"/>
                </a:solidFill>
              </a:rPr>
              <a:t>第一层级信息，第一段</a:t>
            </a:r>
            <a:r>
              <a:rPr lang="zh-CN" altLang="en-US" sz="3200" b="1" dirty="0">
                <a:solidFill>
                  <a:schemeClr val="bg2">
                    <a:lumMod val="75000"/>
                  </a:schemeClr>
                </a:solidFill>
              </a:rPr>
              <a:t>两行</a:t>
            </a:r>
            <a:r>
              <a:rPr lang="en-US" altLang="zh-CN" sz="2800" b="1" dirty="0">
                <a:solidFill>
                  <a:srgbClr val="00B0F0"/>
                </a:solidFill>
              </a:rPr>
              <a:t>)</a:t>
            </a:r>
            <a:endParaRPr lang="zh-CN" altLang="en-US" sz="2800" b="1" dirty="0">
              <a:solidFill>
                <a:srgbClr val="00B0F0"/>
              </a:solidFill>
            </a:endParaRPr>
          </a:p>
          <a:p>
            <a:endParaRPr lang="en-US" altLang="zh-CN" sz="2800" b="1" dirty="0" smtClean="0"/>
          </a:p>
          <a:p>
            <a:endParaRPr lang="en-US" altLang="zh-CN" sz="2800" b="1" dirty="0" smtClean="0"/>
          </a:p>
          <a:p>
            <a:r>
              <a:rPr lang="zh-CN" altLang="en-US" sz="3600" b="1" dirty="0" smtClean="0"/>
              <a:t>01</a:t>
            </a:r>
            <a:r>
              <a:rPr lang="zh-CN" altLang="en-US" sz="3600" b="1" dirty="0">
                <a:sym typeface="+mn-ea"/>
              </a:rPr>
              <a:t>状语，</a:t>
            </a:r>
            <a:r>
              <a:rPr lang="zh-CN" altLang="en-US" sz="3600" b="1" dirty="0">
                <a:solidFill>
                  <a:srgbClr val="FFFF00"/>
                </a:solidFill>
                <a:sym typeface="+mn-ea"/>
              </a:rPr>
              <a:t>写作背景</a:t>
            </a:r>
            <a:endParaRPr lang="zh-CN" altLang="en-US" sz="3600" b="1" dirty="0">
              <a:solidFill>
                <a:srgbClr val="FFFF00"/>
              </a:solidFill>
            </a:endParaRPr>
          </a:p>
          <a:p>
            <a:endParaRPr lang="zh-CN" altLang="en-US" sz="3600" dirty="0"/>
          </a:p>
          <a:p>
            <a:r>
              <a:rPr lang="zh-CN" altLang="en-US" sz="3600" b="1" dirty="0" smtClean="0"/>
              <a:t>02  </a:t>
            </a:r>
            <a:r>
              <a:rPr lang="zh-CN" altLang="en-US" sz="3600" b="1" dirty="0" smtClean="0">
                <a:sym typeface="+mn-ea"/>
              </a:rPr>
              <a:t> I</a:t>
            </a:r>
            <a:r>
              <a:rPr lang="en-US" altLang="zh-CN" sz="3600" b="1" dirty="0" smtClean="0">
                <a:sym typeface="+mn-ea"/>
              </a:rPr>
              <a:t>’</a:t>
            </a:r>
            <a:r>
              <a:rPr lang="zh-CN" altLang="en-US" sz="3600" b="1" dirty="0" smtClean="0">
                <a:sym typeface="+mn-ea"/>
              </a:rPr>
              <a:t>m </a:t>
            </a:r>
            <a:r>
              <a:rPr lang="zh-CN" altLang="en-US" sz="3600" b="1" dirty="0">
                <a:sym typeface="+mn-ea"/>
              </a:rPr>
              <a:t>writing for / to... </a:t>
            </a:r>
            <a:r>
              <a:rPr lang="zh-CN" altLang="en-US" sz="3600" b="1" u="sng" dirty="0" smtClean="0">
                <a:solidFill>
                  <a:srgbClr val="FFFF00"/>
                </a:solidFill>
                <a:sym typeface="+mn-ea"/>
              </a:rPr>
              <a:t>写作</a:t>
            </a:r>
            <a:r>
              <a:rPr lang="zh-CN" altLang="en-US" sz="3600" b="1" u="sng" dirty="0">
                <a:solidFill>
                  <a:srgbClr val="FFFF00"/>
                </a:solidFill>
                <a:sym typeface="+mn-ea"/>
              </a:rPr>
              <a:t>体裁</a:t>
            </a:r>
            <a:endParaRPr lang="zh-CN" altLang="en-US" sz="3600" b="1" u="sng" dirty="0">
              <a:solidFill>
                <a:srgbClr val="FFFF00"/>
              </a:solidFill>
            </a:endParaRPr>
          </a:p>
          <a:p>
            <a:endParaRPr lang="zh-CN" altLang="en-US" sz="2000" dirty="0"/>
          </a:p>
          <a:p>
            <a:r>
              <a:rPr lang="zh-CN" altLang="en-US" sz="3600" b="1" dirty="0"/>
              <a:t>03</a:t>
            </a:r>
            <a:r>
              <a:rPr lang="zh-CN" altLang="en-US" sz="3600" b="1" dirty="0">
                <a:sym typeface="+mn-ea"/>
              </a:rPr>
              <a:t>with the purpose of... /for... /to...</a:t>
            </a:r>
            <a:endParaRPr lang="zh-CN" altLang="en-US" sz="3600" b="1" dirty="0"/>
          </a:p>
          <a:p>
            <a:r>
              <a:rPr lang="en-US" altLang="zh-CN" sz="3600" b="1" dirty="0">
                <a:sym typeface="+mn-ea"/>
              </a:rPr>
              <a:t>                                           </a:t>
            </a:r>
            <a:r>
              <a:rPr lang="zh-CN" altLang="en-US" sz="3600" b="1" dirty="0">
                <a:solidFill>
                  <a:srgbClr val="FFFF00"/>
                </a:solidFill>
                <a:sym typeface="+mn-ea"/>
              </a:rPr>
              <a:t>原因、目的、补充信息</a:t>
            </a:r>
            <a:endParaRPr lang="zh-CN" altLang="en-US" sz="3600" b="1" dirty="0">
              <a:solidFill>
                <a:srgbClr val="FFFF00"/>
              </a:solidFill>
            </a:endParaRPr>
          </a:p>
          <a:p>
            <a:endParaRPr lang="zh-CN" altLang="en-US" sz="2000" dirty="0"/>
          </a:p>
          <a:p>
            <a:r>
              <a:rPr lang="zh-CN" altLang="en-US" sz="2000" dirty="0"/>
              <a:t> </a:t>
            </a:r>
            <a:endParaRPr lang="zh-CN" alt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animEffect transition="in" filter="blinds(horizontal)">
                                      <p:cBhvr>
                                        <p:cTn id="7" dur="500"/>
                                        <p:tgtEl>
                                          <p:spTgt spid="2">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xEl>
                                              <p:pRg st="7" end="7"/>
                                            </p:txEl>
                                          </p:spTgt>
                                        </p:tgtEl>
                                        <p:attrNameLst>
                                          <p:attrName>style.visibility</p:attrName>
                                        </p:attrNameLst>
                                      </p:cBhvr>
                                      <p:to>
                                        <p:strVal val="visible"/>
                                      </p:to>
                                    </p:set>
                                    <p:animEffect transition="in" filter="blinds(horizontal)">
                                      <p:cBhvr>
                                        <p:cTn id="12" dur="500"/>
                                        <p:tgtEl>
                                          <p:spTgt spid="2">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
                                            <p:txEl>
                                              <p:pRg st="9" end="9"/>
                                            </p:txEl>
                                          </p:spTgt>
                                        </p:tgtEl>
                                        <p:attrNameLst>
                                          <p:attrName>style.visibility</p:attrName>
                                        </p:attrNameLst>
                                      </p:cBhvr>
                                      <p:to>
                                        <p:strVal val="visible"/>
                                      </p:to>
                                    </p:set>
                                    <p:animEffect transition="in" filter="blinds(horizontal)">
                                      <p:cBhvr>
                                        <p:cTn id="17" dur="500"/>
                                        <p:tgtEl>
                                          <p:spTgt spid="2">
                                            <p:txEl>
                                              <p:pRg st="9" end="9"/>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2">
                                            <p:txEl>
                                              <p:pRg st="10" end="10"/>
                                            </p:txEl>
                                          </p:spTgt>
                                        </p:tgtEl>
                                        <p:attrNameLst>
                                          <p:attrName>style.visibility</p:attrName>
                                        </p:attrNameLst>
                                      </p:cBhvr>
                                      <p:to>
                                        <p:strVal val="visible"/>
                                      </p:to>
                                    </p:set>
                                    <p:animEffect transition="in" filter="blinds(horizontal)">
                                      <p:cBhvr>
                                        <p:cTn id="20" dur="500"/>
                                        <p:tgtEl>
                                          <p:spTgt spid="2">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32715" y="188595"/>
            <a:ext cx="11969750" cy="6462395"/>
          </a:xfrm>
          <a:prstGeom prst="rect">
            <a:avLst/>
          </a:prstGeom>
          <a:noFill/>
        </p:spPr>
        <p:txBody>
          <a:bodyPr wrap="square" rtlCol="0" anchor="t">
            <a:spAutoFit/>
          </a:bodyPr>
          <a:lstStyle/>
          <a:p>
            <a:r>
              <a:rPr lang="zh-CN" altLang="en-US" sz="2800" b="1" dirty="0"/>
              <a:t>3.</a:t>
            </a:r>
            <a:r>
              <a:rPr lang="zh-CN" altLang="en-US" sz="2800" b="1" dirty="0">
                <a:solidFill>
                  <a:schemeClr val="bg2">
                    <a:lumMod val="75000"/>
                  </a:schemeClr>
                </a:solidFill>
              </a:rPr>
              <a:t>合理拓展</a:t>
            </a:r>
            <a:r>
              <a:rPr lang="zh-CN" altLang="en-US" sz="2800" b="1" dirty="0"/>
              <a:t>，</a:t>
            </a:r>
            <a:r>
              <a:rPr lang="zh-CN" altLang="en-US" sz="2800" b="1" dirty="0">
                <a:solidFill>
                  <a:srgbClr val="FFFF00"/>
                </a:solidFill>
              </a:rPr>
              <a:t>语义连贯，彰显思维(优秀作品评析)</a:t>
            </a:r>
            <a:endParaRPr lang="zh-CN" altLang="en-US" sz="2800" b="1" dirty="0">
              <a:solidFill>
                <a:srgbClr val="FFFF00"/>
              </a:solidFill>
            </a:endParaRPr>
          </a:p>
          <a:p>
            <a:r>
              <a:rPr lang="zh-CN" altLang="en-US" sz="2800" b="1" dirty="0">
                <a:solidFill>
                  <a:schemeClr val="bg2">
                    <a:lumMod val="75000"/>
                  </a:schemeClr>
                </a:solidFill>
                <a:sym typeface="+mn-ea"/>
              </a:rPr>
              <a:t>交际性拓展：借助语言支架，进行产出性思维表达</a:t>
            </a:r>
            <a:r>
              <a:rPr lang="zh-CN" altLang="en-US" sz="2800" b="1" dirty="0">
                <a:solidFill>
                  <a:srgbClr val="FF0000"/>
                </a:solidFill>
                <a:sym typeface="+mn-ea"/>
              </a:rPr>
              <a:t>。</a:t>
            </a:r>
            <a:endParaRPr lang="zh-CN" altLang="en-US" sz="2800" b="1" dirty="0">
              <a:solidFill>
                <a:srgbClr val="FF0000"/>
              </a:solidFill>
            </a:endParaRPr>
          </a:p>
          <a:p>
            <a:r>
              <a:rPr lang="zh-CN" altLang="en-US" dirty="0">
                <a:sym typeface="+mn-ea"/>
              </a:rPr>
              <a:t> </a:t>
            </a:r>
            <a:r>
              <a:rPr lang="en-US" altLang="zh-CN" dirty="0">
                <a:sym typeface="+mn-ea"/>
              </a:rPr>
              <a:t>            </a:t>
            </a:r>
            <a:r>
              <a:rPr lang="zh-CN" altLang="en-US" sz="2400" b="1" dirty="0" smtClean="0">
                <a:solidFill>
                  <a:srgbClr val="00B0F0"/>
                </a:solidFill>
                <a:sym typeface="+mn-ea"/>
              </a:rPr>
              <a:t>写信</a:t>
            </a:r>
            <a:r>
              <a:rPr lang="zh-CN" altLang="en-US" sz="2400" b="1" dirty="0">
                <a:solidFill>
                  <a:srgbClr val="00B0F0"/>
                </a:solidFill>
                <a:sym typeface="+mn-ea"/>
              </a:rPr>
              <a:t>目的</a:t>
            </a:r>
            <a:r>
              <a:rPr lang="en-US" altLang="zh-CN" sz="2400" b="1" dirty="0">
                <a:solidFill>
                  <a:srgbClr val="00B0F0"/>
                </a:solidFill>
                <a:sym typeface="+mn-ea"/>
              </a:rPr>
              <a:t>/</a:t>
            </a:r>
            <a:r>
              <a:rPr lang="zh-CN" altLang="en-US" sz="2400" b="1" dirty="0">
                <a:solidFill>
                  <a:srgbClr val="00B0F0"/>
                </a:solidFill>
                <a:sym typeface="+mn-ea"/>
              </a:rPr>
              <a:t>背景信息</a:t>
            </a:r>
            <a:r>
              <a:rPr lang="en-US" altLang="zh-CN" sz="2400" b="1" dirty="0">
                <a:solidFill>
                  <a:srgbClr val="00B0F0"/>
                </a:solidFill>
                <a:sym typeface="+mn-ea"/>
              </a:rPr>
              <a:t>(</a:t>
            </a:r>
            <a:r>
              <a:rPr lang="zh-CN" altLang="en-US" sz="2400" b="1" dirty="0">
                <a:solidFill>
                  <a:srgbClr val="00B0F0"/>
                </a:solidFill>
                <a:sym typeface="+mn-ea"/>
              </a:rPr>
              <a:t>角色代入</a:t>
            </a:r>
            <a:r>
              <a:rPr lang="en-US" altLang="zh-CN" sz="2400" b="1" dirty="0">
                <a:solidFill>
                  <a:srgbClr val="00B0F0"/>
                </a:solidFill>
                <a:sym typeface="+mn-ea"/>
              </a:rPr>
              <a:t>,</a:t>
            </a:r>
            <a:r>
              <a:rPr lang="zh-CN" altLang="en-US" sz="2400" b="1" dirty="0">
                <a:solidFill>
                  <a:srgbClr val="00B0F0"/>
                </a:solidFill>
                <a:sym typeface="+mn-ea"/>
              </a:rPr>
              <a:t>第一层级信息，第一段</a:t>
            </a:r>
            <a:r>
              <a:rPr lang="zh-CN" altLang="en-US" sz="2800" b="1" dirty="0">
                <a:solidFill>
                  <a:schemeClr val="bg2">
                    <a:lumMod val="75000"/>
                  </a:schemeClr>
                </a:solidFill>
                <a:sym typeface="+mn-ea"/>
              </a:rPr>
              <a:t>两行</a:t>
            </a:r>
            <a:r>
              <a:rPr lang="en-US" altLang="zh-CN" sz="2400" b="1" dirty="0">
                <a:solidFill>
                  <a:srgbClr val="00B0F0"/>
                </a:solidFill>
                <a:sym typeface="+mn-ea"/>
              </a:rPr>
              <a:t>)</a:t>
            </a:r>
            <a:endParaRPr lang="zh-CN" altLang="en-US" sz="2400" b="1" dirty="0">
              <a:solidFill>
                <a:srgbClr val="00B0F0"/>
              </a:solidFill>
            </a:endParaRPr>
          </a:p>
          <a:p>
            <a:endParaRPr lang="zh-CN" altLang="en-US" dirty="0"/>
          </a:p>
          <a:p>
            <a:r>
              <a:rPr lang="zh-CN" altLang="en-US" sz="3200" b="1" dirty="0"/>
              <a:t>01</a:t>
            </a:r>
            <a:endParaRPr lang="zh-CN" altLang="en-US" sz="3200" b="1" dirty="0"/>
          </a:p>
          <a:p>
            <a:r>
              <a:rPr lang="en-US" altLang="zh-CN" dirty="0">
                <a:solidFill>
                  <a:srgbClr val="FF66FF"/>
                </a:solidFill>
              </a:rPr>
              <a:t>1. </a:t>
            </a:r>
            <a:r>
              <a:rPr lang="zh-CN" altLang="en-US" dirty="0">
                <a:solidFill>
                  <a:srgbClr val="FF66FF"/>
                </a:solidFill>
              </a:rPr>
              <a:t>Learning you are recruiting volunteers to greet foreign students,</a:t>
            </a:r>
            <a:endParaRPr lang="zh-CN" altLang="en-US" dirty="0">
              <a:solidFill>
                <a:srgbClr val="FF66FF"/>
              </a:solidFill>
            </a:endParaRPr>
          </a:p>
          <a:p>
            <a:r>
              <a:rPr lang="zh-CN" altLang="en-US" dirty="0">
                <a:solidFill>
                  <a:srgbClr val="FFFF00"/>
                </a:solidFill>
              </a:rPr>
              <a:t>2</a:t>
            </a:r>
            <a:r>
              <a:rPr lang="en-US" altLang="zh-CN" dirty="0">
                <a:solidFill>
                  <a:srgbClr val="FFFF00"/>
                </a:solidFill>
              </a:rPr>
              <a:t>. </a:t>
            </a:r>
            <a:r>
              <a:rPr lang="zh-CN" altLang="en-US" dirty="0">
                <a:solidFill>
                  <a:srgbClr val="FFFF00"/>
                </a:solidFill>
              </a:rPr>
              <a:t>Hearing your departure.</a:t>
            </a:r>
            <a:endParaRPr lang="zh-CN" altLang="en-US" dirty="0">
              <a:solidFill>
                <a:srgbClr val="FFFF00"/>
              </a:solidFill>
            </a:endParaRPr>
          </a:p>
          <a:p>
            <a:r>
              <a:rPr lang="en-US" altLang="zh-CN" dirty="0">
                <a:solidFill>
                  <a:srgbClr val="92D050"/>
                </a:solidFill>
              </a:rPr>
              <a:t>3. Hearing your schedule to stay in China in the coming winter vacation,</a:t>
            </a:r>
            <a:endParaRPr lang="zh-CN" altLang="en-US" dirty="0">
              <a:solidFill>
                <a:srgbClr val="92D050"/>
              </a:solidFill>
            </a:endParaRPr>
          </a:p>
          <a:p>
            <a:r>
              <a:rPr lang="en-US" altLang="zh-CN" dirty="0">
                <a:solidFill>
                  <a:schemeClr val="bg1"/>
                </a:solidFill>
              </a:rPr>
              <a:t>4. Knowing that you’re really into learning Chinese /a lover of Chinese culture,</a:t>
            </a:r>
            <a:endParaRPr lang="zh-CN" altLang="en-US" dirty="0">
              <a:solidFill>
                <a:schemeClr val="bg1"/>
              </a:solidFill>
            </a:endParaRPr>
          </a:p>
          <a:p>
            <a:r>
              <a:rPr lang="zh-CN" altLang="en-US" sz="3200" b="1" dirty="0"/>
              <a:t>02 </a:t>
            </a:r>
            <a:endParaRPr lang="zh-CN" altLang="en-US" sz="3200" b="1" dirty="0"/>
          </a:p>
          <a:p>
            <a:r>
              <a:rPr lang="zh-CN" altLang="en-US" dirty="0">
                <a:solidFill>
                  <a:srgbClr val="FF66FF"/>
                </a:solidFill>
              </a:rPr>
              <a:t>1</a:t>
            </a:r>
            <a:r>
              <a:rPr lang="en-US" altLang="zh-CN" dirty="0">
                <a:solidFill>
                  <a:srgbClr val="FF66FF"/>
                </a:solidFill>
              </a:rPr>
              <a:t>. </a:t>
            </a:r>
            <a:r>
              <a:rPr lang="zh-CN" altLang="en-US" dirty="0">
                <a:solidFill>
                  <a:srgbClr val="FF66FF"/>
                </a:solidFill>
              </a:rPr>
              <a:t>I'm writing for the position,(申请信)</a:t>
            </a:r>
            <a:endParaRPr lang="zh-CN" altLang="en-US" dirty="0">
              <a:solidFill>
                <a:srgbClr val="FF66FF"/>
              </a:solidFill>
            </a:endParaRPr>
          </a:p>
          <a:p>
            <a:r>
              <a:rPr lang="zh-CN" altLang="en-US" dirty="0">
                <a:solidFill>
                  <a:srgbClr val="FFFF00"/>
                </a:solidFill>
              </a:rPr>
              <a:t>2</a:t>
            </a:r>
            <a:r>
              <a:rPr lang="en-US" altLang="zh-CN" dirty="0">
                <a:solidFill>
                  <a:srgbClr val="FFFF00"/>
                </a:solidFill>
              </a:rPr>
              <a:t>. </a:t>
            </a:r>
            <a:r>
              <a:rPr lang="zh-CN" altLang="en-US" dirty="0">
                <a:solidFill>
                  <a:srgbClr val="FFFF00"/>
                </a:solidFill>
              </a:rPr>
              <a:t>I'm writing to express my sincere gratitude (感谢信)</a:t>
            </a:r>
            <a:endParaRPr lang="zh-CN" altLang="en-US" dirty="0">
              <a:solidFill>
                <a:srgbClr val="FFFF00"/>
              </a:solidFill>
            </a:endParaRPr>
          </a:p>
          <a:p>
            <a:r>
              <a:rPr lang="en-US" altLang="zh-CN" dirty="0">
                <a:solidFill>
                  <a:srgbClr val="92D050"/>
                </a:solidFill>
              </a:rPr>
              <a:t>3.</a:t>
            </a:r>
            <a:r>
              <a:rPr lang="zh-CN" altLang="en-US" dirty="0">
                <a:solidFill>
                  <a:srgbClr val="92D050"/>
                </a:solidFill>
              </a:rPr>
              <a:t> l'm writing to extend my sincere invitation to you (邀清信)</a:t>
            </a:r>
            <a:endParaRPr lang="zh-CN" altLang="en-US" dirty="0">
              <a:solidFill>
                <a:srgbClr val="92D050"/>
              </a:solidFill>
            </a:endParaRPr>
          </a:p>
          <a:p>
            <a:r>
              <a:rPr lang="zh-CN" altLang="en-US" dirty="0">
                <a:solidFill>
                  <a:schemeClr val="bg1"/>
                </a:solidFill>
              </a:rPr>
              <a:t>4</a:t>
            </a:r>
            <a:r>
              <a:rPr lang="en-US" altLang="zh-CN" dirty="0">
                <a:solidFill>
                  <a:schemeClr val="bg1"/>
                </a:solidFill>
              </a:rPr>
              <a:t>. </a:t>
            </a:r>
            <a:r>
              <a:rPr lang="zh-CN" altLang="en-US" dirty="0" smtClean="0">
                <a:solidFill>
                  <a:schemeClr val="bg1"/>
                </a:solidFill>
              </a:rPr>
              <a:t>I‘m </a:t>
            </a:r>
            <a:r>
              <a:rPr lang="zh-CN" altLang="en-US" dirty="0">
                <a:solidFill>
                  <a:schemeClr val="bg1"/>
                </a:solidFill>
              </a:rPr>
              <a:t>writing to invite you to join in a Chinese Speech Contest (邀请告知信)</a:t>
            </a:r>
            <a:endParaRPr lang="zh-CN" altLang="en-US" dirty="0">
              <a:solidFill>
                <a:schemeClr val="bg1"/>
              </a:solidFill>
            </a:endParaRPr>
          </a:p>
          <a:p>
            <a:r>
              <a:rPr lang="zh-CN" altLang="en-US" sz="3200" b="1" dirty="0" smtClean="0"/>
              <a:t>03</a:t>
            </a:r>
            <a:r>
              <a:rPr lang="zh-CN" altLang="en-US" dirty="0" smtClean="0"/>
              <a:t> </a:t>
            </a:r>
            <a:endParaRPr lang="zh-CN" altLang="en-US" dirty="0"/>
          </a:p>
          <a:p>
            <a:r>
              <a:rPr lang="zh-CN" altLang="en-US" dirty="0">
                <a:solidFill>
                  <a:srgbClr val="FF66FF"/>
                </a:solidFill>
              </a:rPr>
              <a:t>1</a:t>
            </a:r>
            <a:r>
              <a:rPr lang="en-US" altLang="zh-CN" dirty="0">
                <a:solidFill>
                  <a:srgbClr val="FF66FF"/>
                </a:solidFill>
              </a:rPr>
              <a:t>. </a:t>
            </a:r>
            <a:r>
              <a:rPr lang="zh-CN" altLang="en-US" dirty="0">
                <a:solidFill>
                  <a:srgbClr val="FF66FF"/>
                </a:solidFill>
              </a:rPr>
              <a:t>with the purpose of improving my English level and accumulating experience.</a:t>
            </a:r>
            <a:endParaRPr lang="zh-CN" altLang="en-US" dirty="0">
              <a:solidFill>
                <a:srgbClr val="FF66FF"/>
              </a:solidFill>
            </a:endParaRPr>
          </a:p>
          <a:p>
            <a:r>
              <a:rPr lang="zh-CN" altLang="en-US" dirty="0">
                <a:solidFill>
                  <a:srgbClr val="FFFF00"/>
                </a:solidFill>
              </a:rPr>
              <a:t>2</a:t>
            </a:r>
            <a:r>
              <a:rPr lang="en-US" altLang="zh-CN" dirty="0">
                <a:solidFill>
                  <a:srgbClr val="FFFF00"/>
                </a:solidFill>
              </a:rPr>
              <a:t>. </a:t>
            </a:r>
            <a:r>
              <a:rPr lang="zh-CN" altLang="en-US" dirty="0">
                <a:solidFill>
                  <a:srgbClr val="FFFF00"/>
                </a:solidFill>
              </a:rPr>
              <a:t>for your generous help.</a:t>
            </a:r>
            <a:endParaRPr lang="zh-CN" altLang="en-US" dirty="0">
              <a:solidFill>
                <a:srgbClr val="FFFF00"/>
              </a:solidFill>
            </a:endParaRPr>
          </a:p>
          <a:p>
            <a:r>
              <a:rPr lang="zh-CN" altLang="en-US" dirty="0">
                <a:solidFill>
                  <a:srgbClr val="92D050"/>
                </a:solidFill>
              </a:rPr>
              <a:t>3</a:t>
            </a:r>
            <a:r>
              <a:rPr lang="en-US" altLang="zh-CN" dirty="0">
                <a:solidFill>
                  <a:srgbClr val="92D050"/>
                </a:solidFill>
              </a:rPr>
              <a:t>. </a:t>
            </a:r>
            <a:r>
              <a:rPr lang="zh-CN" altLang="en-US" dirty="0">
                <a:solidFill>
                  <a:srgbClr val="92D050"/>
                </a:solidFill>
              </a:rPr>
              <a:t>to spend the Spring Festival with my family.</a:t>
            </a:r>
            <a:endParaRPr lang="zh-CN" altLang="en-US" dirty="0">
              <a:solidFill>
                <a:srgbClr val="92D050"/>
              </a:solidFill>
            </a:endParaRPr>
          </a:p>
          <a:p>
            <a:r>
              <a:rPr lang="zh-CN" altLang="en-US" dirty="0">
                <a:solidFill>
                  <a:schemeClr val="bg1"/>
                </a:solidFill>
              </a:rPr>
              <a:t>4</a:t>
            </a:r>
            <a:r>
              <a:rPr lang="en-US" altLang="zh-CN" dirty="0">
                <a:solidFill>
                  <a:schemeClr val="bg1"/>
                </a:solidFill>
              </a:rPr>
              <a:t>. </a:t>
            </a:r>
            <a:r>
              <a:rPr lang="zh-CN" altLang="en-US" dirty="0">
                <a:solidFill>
                  <a:schemeClr val="bg1"/>
                </a:solidFill>
              </a:rPr>
              <a:t>to be hoste in our school auditorium from 2:00pm to 5:00pm on Feb.6</a:t>
            </a:r>
            <a:r>
              <a:rPr lang="en-US" altLang="zh-CN" dirty="0" err="1">
                <a:solidFill>
                  <a:schemeClr val="bg1"/>
                </a:solidFill>
              </a:rPr>
              <a:t>th</a:t>
            </a:r>
            <a:r>
              <a:rPr lang="zh-CN" altLang="en-US" dirty="0">
                <a:solidFill>
                  <a:schemeClr val="bg1"/>
                </a:solidFill>
              </a:rPr>
              <a:t>.</a:t>
            </a:r>
            <a:endParaRPr lang="zh-CN" altLang="en-US" dirty="0">
              <a:solidFill>
                <a:schemeClr val="bg1"/>
              </a:solidFill>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cstate="print"/>
          <a:srcRect/>
          <a:stretch>
            <a:fillRect/>
          </a:stretch>
        </p:blipFill>
        <p:spPr bwMode="auto">
          <a:xfrm>
            <a:off x="1775520" y="260648"/>
            <a:ext cx="8892480" cy="576064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554355"/>
            <a:ext cx="9239885" cy="6123940"/>
          </a:xfrm>
          <a:prstGeom prst="rect">
            <a:avLst/>
          </a:prstGeom>
          <a:noFill/>
        </p:spPr>
        <p:txBody>
          <a:bodyPr wrap="square" rtlCol="0" anchor="t">
            <a:spAutoFit/>
          </a:bodyPr>
          <a:lstStyle/>
          <a:p>
            <a:r>
              <a:rPr lang="en-US" altLang="zh-CN" sz="2800" dirty="0" smtClean="0">
                <a:sym typeface="+mn-ea"/>
              </a:rPr>
              <a:t>  Dear  Sir/Madam</a:t>
            </a:r>
            <a:r>
              <a:rPr lang="zh-CN" altLang="en-US" sz="2800" dirty="0" smtClean="0">
                <a:sym typeface="+mn-ea"/>
              </a:rPr>
              <a:t>，</a:t>
            </a:r>
            <a:endParaRPr lang="en-US" altLang="zh-CN" sz="2800" dirty="0" smtClean="0"/>
          </a:p>
          <a:p>
            <a:r>
              <a:rPr lang="en-US" altLang="zh-CN" sz="2800" dirty="0" smtClean="0">
                <a:sym typeface="+mn-ea"/>
              </a:rPr>
              <a:t>   I am writing to apply  for the post of volunteer advertised in the school newspaper. I found this position quite  appealing and I am well qualified for the job.</a:t>
            </a:r>
            <a:endParaRPr lang="en-US" altLang="zh-CN" sz="2800" dirty="0" smtClean="0"/>
          </a:p>
          <a:p>
            <a:r>
              <a:rPr lang="en-US" altLang="zh-CN" sz="2800" dirty="0" smtClean="0">
                <a:sym typeface="+mn-ea"/>
              </a:rPr>
              <a:t>  First , I have a good  command  of spoken English, contributing to my interaction with foreign friends. Second, I have precious experience working as a volunteer for G20 so I can communicate with foreigners without any obstacle. Besides, I think it an excellent opportunity to broaden horizons and improve social skills.</a:t>
            </a:r>
            <a:endParaRPr lang="en-US" altLang="zh-CN" sz="2800" dirty="0" smtClean="0"/>
          </a:p>
          <a:p>
            <a:r>
              <a:rPr lang="en-US" altLang="zh-CN" sz="2800" dirty="0" smtClean="0">
                <a:sym typeface="+mn-ea"/>
              </a:rPr>
              <a:t>  I’d highly appreciate it if you could give me a chance. Looking forward to your reply.</a:t>
            </a:r>
            <a:endParaRPr lang="en-US" altLang="zh-CN" sz="2800" dirty="0" smtClean="0">
              <a:sym typeface="+mn-ea"/>
            </a:endParaRPr>
          </a:p>
          <a:p>
            <a:r>
              <a:rPr lang="en-US" altLang="zh-CN" sz="2800" dirty="0"/>
              <a:t>                                                                      Yours;</a:t>
            </a:r>
            <a:endParaRPr lang="en-US" altLang="zh-CN" sz="2800" dirty="0"/>
          </a:p>
          <a:p>
            <a:r>
              <a:rPr lang="en-US" altLang="zh-CN" sz="2800" dirty="0"/>
              <a:t>                                                                          Li </a:t>
            </a:r>
            <a:r>
              <a:rPr lang="en-US" altLang="zh-CN" sz="2800" dirty="0" err="1"/>
              <a:t>Hua</a:t>
            </a:r>
            <a:endParaRPr lang="en-US" altLang="zh-CN" sz="2800" dirty="0" err="1"/>
          </a:p>
        </p:txBody>
      </p:sp>
      <p:sp>
        <p:nvSpPr>
          <p:cNvPr id="3" name="文本框 2"/>
          <p:cNvSpPr txBox="1"/>
          <p:nvPr/>
        </p:nvSpPr>
        <p:spPr>
          <a:xfrm>
            <a:off x="1703512" y="188640"/>
            <a:ext cx="8676640" cy="521970"/>
          </a:xfrm>
          <a:prstGeom prst="rect">
            <a:avLst/>
          </a:prstGeom>
          <a:noFill/>
        </p:spPr>
        <p:txBody>
          <a:bodyPr wrap="square" rtlCol="0" anchor="t">
            <a:spAutoFit/>
          </a:bodyPr>
          <a:lstStyle/>
          <a:p>
            <a:r>
              <a:rPr lang="en-US" altLang="zh-CN" sz="2800" b="1" dirty="0" smtClean="0">
                <a:solidFill>
                  <a:srgbClr val="FFFF00"/>
                </a:solidFill>
              </a:rPr>
              <a:t>4.</a:t>
            </a:r>
            <a:r>
              <a:rPr lang="zh-CN" altLang="en-US" sz="2800" b="1" dirty="0" smtClean="0">
                <a:solidFill>
                  <a:srgbClr val="FFFF00"/>
                </a:solidFill>
              </a:rPr>
              <a:t>排版</a:t>
            </a:r>
            <a:r>
              <a:rPr lang="zh-CN" altLang="en-US" sz="2800" b="1" dirty="0">
                <a:solidFill>
                  <a:srgbClr val="FFFF00"/>
                </a:solidFill>
              </a:rPr>
              <a:t>考究，2018年6月高考应用文高分作文版面展示</a:t>
            </a:r>
            <a:endParaRPr lang="zh-CN" altLang="en-US" sz="2800" b="1" dirty="0">
              <a:solidFill>
                <a:srgbClr val="FFFF00"/>
              </a:solidFill>
            </a:endParaRPr>
          </a:p>
        </p:txBody>
      </p:sp>
      <p:sp>
        <p:nvSpPr>
          <p:cNvPr id="5" name="文本框 4"/>
          <p:cNvSpPr txBox="1"/>
          <p:nvPr/>
        </p:nvSpPr>
        <p:spPr>
          <a:xfrm>
            <a:off x="9372952" y="920780"/>
            <a:ext cx="1296144" cy="5077460"/>
          </a:xfrm>
          <a:prstGeom prst="rect">
            <a:avLst/>
          </a:prstGeom>
          <a:noFill/>
        </p:spPr>
        <p:txBody>
          <a:bodyPr wrap="square" rtlCol="0">
            <a:spAutoFit/>
          </a:bodyPr>
          <a:lstStyle/>
          <a:p>
            <a:r>
              <a:rPr lang="zh-CN" altLang="en-US" dirty="0">
                <a:solidFill>
                  <a:schemeClr val="bg1"/>
                </a:solidFill>
              </a:rPr>
              <a:t>正面十行</a:t>
            </a:r>
            <a:endParaRPr lang="zh-CN" altLang="en-US" dirty="0">
              <a:solidFill>
                <a:schemeClr val="bg1"/>
              </a:solidFill>
            </a:endParaRPr>
          </a:p>
          <a:p>
            <a:r>
              <a:rPr lang="zh-CN" altLang="en-US" dirty="0">
                <a:solidFill>
                  <a:schemeClr val="bg1"/>
                </a:solidFill>
              </a:rPr>
              <a:t>每行约11词。分为三段。</a:t>
            </a:r>
            <a:endParaRPr lang="zh-CN" altLang="en-US" dirty="0">
              <a:solidFill>
                <a:schemeClr val="bg1"/>
              </a:solidFill>
            </a:endParaRPr>
          </a:p>
          <a:p>
            <a:r>
              <a:rPr lang="en-US" altLang="zh-CN" dirty="0">
                <a:solidFill>
                  <a:schemeClr val="bg1"/>
                </a:solidFill>
              </a:rPr>
              <a:t>1.</a:t>
            </a:r>
            <a:r>
              <a:rPr lang="zh-CN" altLang="en-US" dirty="0">
                <a:solidFill>
                  <a:schemeClr val="bg1"/>
                </a:solidFill>
              </a:rPr>
              <a:t>写信背景和目的（</a:t>
            </a:r>
            <a:r>
              <a:rPr lang="en-US" altLang="zh-CN" dirty="0">
                <a:solidFill>
                  <a:schemeClr val="bg1"/>
                </a:solidFill>
              </a:rPr>
              <a:t>2-3</a:t>
            </a:r>
            <a:r>
              <a:rPr lang="zh-CN" altLang="en-US" dirty="0">
                <a:solidFill>
                  <a:schemeClr val="bg1"/>
                </a:solidFill>
              </a:rPr>
              <a:t>行）。</a:t>
            </a:r>
            <a:r>
              <a:rPr lang="en-US" altLang="zh-CN" dirty="0">
                <a:solidFill>
                  <a:schemeClr val="bg1"/>
                </a:solidFill>
              </a:rPr>
              <a:t>2.</a:t>
            </a:r>
            <a:r>
              <a:rPr lang="zh-CN" altLang="en-US" dirty="0">
                <a:solidFill>
                  <a:schemeClr val="bg1"/>
                </a:solidFill>
              </a:rPr>
              <a:t>主要内容</a:t>
            </a:r>
            <a:endParaRPr lang="zh-CN" altLang="en-US" dirty="0">
              <a:solidFill>
                <a:schemeClr val="bg1"/>
              </a:solidFill>
            </a:endParaRPr>
          </a:p>
          <a:p>
            <a:r>
              <a:rPr lang="zh-CN" altLang="en-US" dirty="0">
                <a:solidFill>
                  <a:schemeClr val="bg1"/>
                </a:solidFill>
              </a:rPr>
              <a:t>（一般三个要点</a:t>
            </a:r>
            <a:r>
              <a:rPr lang="zh-CN" altLang="en-US" dirty="0">
                <a:solidFill>
                  <a:schemeClr val="bg1"/>
                </a:solidFill>
                <a:sym typeface="+mn-ea"/>
              </a:rPr>
              <a:t>）（</a:t>
            </a:r>
            <a:r>
              <a:rPr lang="en-US" altLang="zh-CN" dirty="0">
                <a:solidFill>
                  <a:schemeClr val="bg1"/>
                </a:solidFill>
                <a:sym typeface="+mn-ea"/>
              </a:rPr>
              <a:t>5-6</a:t>
            </a:r>
            <a:r>
              <a:rPr lang="zh-CN" altLang="en-US" dirty="0">
                <a:solidFill>
                  <a:schemeClr val="bg1"/>
                </a:solidFill>
                <a:sym typeface="+mn-ea"/>
              </a:rPr>
              <a:t>行）</a:t>
            </a:r>
            <a:r>
              <a:rPr lang="zh-CN" altLang="en-US" dirty="0">
                <a:solidFill>
                  <a:schemeClr val="bg1"/>
                </a:solidFill>
              </a:rPr>
              <a:t>。</a:t>
            </a:r>
            <a:r>
              <a:rPr lang="en-US" altLang="zh-CN" dirty="0">
                <a:solidFill>
                  <a:schemeClr val="bg1"/>
                </a:solidFill>
              </a:rPr>
              <a:t>3. </a:t>
            </a:r>
            <a:r>
              <a:rPr lang="zh-CN" altLang="en-US" dirty="0">
                <a:solidFill>
                  <a:schemeClr val="bg1"/>
                </a:solidFill>
              </a:rPr>
              <a:t>结束语表达愿望（</a:t>
            </a:r>
            <a:r>
              <a:rPr lang="en-US" altLang="zh-CN" dirty="0">
                <a:solidFill>
                  <a:schemeClr val="bg1"/>
                </a:solidFill>
              </a:rPr>
              <a:t>2</a:t>
            </a:r>
            <a:r>
              <a:rPr lang="zh-CN" altLang="en-US" dirty="0">
                <a:solidFill>
                  <a:schemeClr val="bg1"/>
                </a:solidFill>
              </a:rPr>
              <a:t>行）共计13到14行。注意排版，段落清晰</a:t>
            </a:r>
            <a:endParaRPr lang="zh-CN" altLang="en-US" dirty="0">
              <a:solidFill>
                <a:schemeClr val="bg1"/>
              </a:solidFill>
            </a:endParaRPr>
          </a:p>
        </p:txBody>
      </p:sp>
      <p:sp>
        <p:nvSpPr>
          <p:cNvPr id="6" name="文本框 5"/>
          <p:cNvSpPr txBox="1"/>
          <p:nvPr/>
        </p:nvSpPr>
        <p:spPr>
          <a:xfrm>
            <a:off x="10803255" y="920651"/>
            <a:ext cx="1270635" cy="5015865"/>
          </a:xfrm>
          <a:prstGeom prst="rect">
            <a:avLst/>
          </a:prstGeom>
          <a:noFill/>
        </p:spPr>
        <p:txBody>
          <a:bodyPr wrap="square" rtlCol="0">
            <a:spAutoFit/>
          </a:bodyPr>
          <a:lstStyle/>
          <a:p>
            <a:r>
              <a:rPr lang="zh-CN" altLang="en-US" sz="2000" b="1" dirty="0" smtClean="0">
                <a:solidFill>
                  <a:schemeClr val="bg2">
                    <a:lumMod val="75000"/>
                  </a:schemeClr>
                </a:solidFill>
                <a:sym typeface="+mn-ea"/>
              </a:rPr>
              <a:t>假如你是李华，你校英语协会招聘志愿者，接待来访的的外国中学生。请你写信应聘，内容包括</a:t>
            </a:r>
            <a:r>
              <a:rPr lang="en-US" altLang="zh-CN" sz="2000" b="1" dirty="0" smtClean="0">
                <a:solidFill>
                  <a:schemeClr val="bg2">
                    <a:lumMod val="75000"/>
                  </a:schemeClr>
                </a:solidFill>
                <a:sym typeface="+mn-ea"/>
              </a:rPr>
              <a:t>: </a:t>
            </a:r>
            <a:endParaRPr lang="en-US" altLang="zh-CN" sz="2000" b="1" dirty="0" smtClean="0">
              <a:solidFill>
                <a:schemeClr val="bg2">
                  <a:lumMod val="75000"/>
                </a:schemeClr>
              </a:solidFill>
              <a:sym typeface="+mn-ea"/>
            </a:endParaRPr>
          </a:p>
          <a:p>
            <a:r>
              <a:rPr lang="en-US" altLang="zh-CN" sz="2000" b="1" dirty="0" smtClean="0">
                <a:solidFill>
                  <a:schemeClr val="bg2">
                    <a:lumMod val="75000"/>
                  </a:schemeClr>
                </a:solidFill>
                <a:sym typeface="+mn-ea"/>
              </a:rPr>
              <a:t>1.</a:t>
            </a:r>
            <a:r>
              <a:rPr lang="zh-CN" altLang="en-US" sz="2000" b="1" dirty="0" smtClean="0">
                <a:solidFill>
                  <a:schemeClr val="bg2">
                    <a:lumMod val="75000"/>
                  </a:schemeClr>
                </a:solidFill>
                <a:sym typeface="+mn-ea"/>
              </a:rPr>
              <a:t>口语能力</a:t>
            </a:r>
            <a:r>
              <a:rPr lang="en-US" altLang="zh-CN" sz="2000" b="1" dirty="0" smtClean="0">
                <a:solidFill>
                  <a:schemeClr val="bg2">
                    <a:lumMod val="75000"/>
                  </a:schemeClr>
                </a:solidFill>
                <a:sym typeface="+mn-ea"/>
              </a:rPr>
              <a:t>;</a:t>
            </a:r>
            <a:endParaRPr lang="en-US" altLang="zh-CN" sz="2000" b="1" dirty="0" smtClean="0">
              <a:solidFill>
                <a:schemeClr val="bg2">
                  <a:lumMod val="75000"/>
                </a:schemeClr>
              </a:solidFill>
              <a:sym typeface="+mn-ea"/>
            </a:endParaRPr>
          </a:p>
          <a:p>
            <a:r>
              <a:rPr lang="en-US" altLang="zh-CN" sz="2000" b="1" dirty="0" smtClean="0">
                <a:solidFill>
                  <a:schemeClr val="bg2">
                    <a:lumMod val="75000"/>
                  </a:schemeClr>
                </a:solidFill>
                <a:sym typeface="+mn-ea"/>
              </a:rPr>
              <a:t>2.</a:t>
            </a:r>
            <a:r>
              <a:rPr lang="zh-CN" altLang="en-US" sz="2000" b="1" dirty="0" smtClean="0">
                <a:solidFill>
                  <a:schemeClr val="bg2">
                    <a:lumMod val="75000"/>
                  </a:schemeClr>
                </a:solidFill>
                <a:sym typeface="+mn-ea"/>
              </a:rPr>
              <a:t>相关经验</a:t>
            </a:r>
            <a:r>
              <a:rPr lang="en-US" altLang="zh-CN" sz="2000" b="1" dirty="0" smtClean="0">
                <a:solidFill>
                  <a:schemeClr val="bg2">
                    <a:lumMod val="75000"/>
                  </a:schemeClr>
                </a:solidFill>
                <a:sym typeface="+mn-ea"/>
              </a:rPr>
              <a:t>; 3.</a:t>
            </a:r>
            <a:r>
              <a:rPr lang="zh-CN" altLang="en-US" sz="2000" b="1" dirty="0" smtClean="0">
                <a:solidFill>
                  <a:schemeClr val="bg2">
                    <a:lumMod val="75000"/>
                  </a:schemeClr>
                </a:solidFill>
                <a:sym typeface="+mn-ea"/>
              </a:rPr>
              <a:t>应聘目的</a:t>
            </a:r>
            <a:r>
              <a:rPr lang="zh-CN" altLang="en-US" sz="2000" dirty="0" smtClean="0">
                <a:solidFill>
                  <a:schemeClr val="bg2">
                    <a:lumMod val="75000"/>
                  </a:schemeClr>
                </a:solidFill>
                <a:sym typeface="+mn-ea"/>
              </a:rPr>
              <a:t>。</a:t>
            </a:r>
            <a:endParaRPr lang="zh-CN" altLang="en-US" sz="2000" dirty="0" smtClean="0">
              <a:solidFill>
                <a:schemeClr val="bg2">
                  <a:lumMod val="75000"/>
                </a:schemeClr>
              </a:solidFill>
              <a:sym typeface="+mn-ea"/>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1" cstate="print"/>
          <a:srcRect/>
          <a:stretch>
            <a:fillRect/>
          </a:stretch>
        </p:blipFill>
        <p:spPr bwMode="auto">
          <a:xfrm>
            <a:off x="1847528" y="260648"/>
            <a:ext cx="7848872" cy="583443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1115" y="390525"/>
            <a:ext cx="9018905" cy="6985635"/>
          </a:xfrm>
          <a:prstGeom prst="rect">
            <a:avLst/>
          </a:prstGeom>
          <a:noFill/>
        </p:spPr>
        <p:txBody>
          <a:bodyPr wrap="square" rtlCol="0" anchor="t">
            <a:spAutoFit/>
          </a:bodyPr>
          <a:lstStyle/>
          <a:p>
            <a:r>
              <a:rPr lang="zh-CN" altLang="en-US" sz="2800" dirty="0">
                <a:latin typeface="Times New Roman" panose="02020603050405020304" charset="0"/>
                <a:cs typeface="Times New Roman" panose="02020603050405020304" charset="0"/>
                <a:sym typeface="+mn-ea"/>
              </a:rPr>
              <a:t>Dear Alex,</a:t>
            </a:r>
            <a:endParaRPr lang="zh-CN" altLang="en-US" sz="2800" dirty="0">
              <a:solidFill>
                <a:schemeClr val="tx1"/>
              </a:solidFill>
              <a:latin typeface="Times New Roman" panose="02020603050405020304" charset="0"/>
              <a:cs typeface="Times New Roman" panose="02020603050405020304" charset="0"/>
            </a:endParaRPr>
          </a:p>
          <a:p>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Hearing your depart</a:t>
            </a:r>
            <a:r>
              <a:rPr lang="en-US" altLang="zh-CN" sz="2800" dirty="0">
                <a:latin typeface="Times New Roman" panose="02020603050405020304" charset="0"/>
                <a:cs typeface="Times New Roman" panose="02020603050405020304" charset="0"/>
                <a:sym typeface="+mn-ea"/>
              </a:rPr>
              <a:t>u</a:t>
            </a:r>
            <a:r>
              <a:rPr lang="zh-CN" altLang="en-US" sz="2800" dirty="0">
                <a:latin typeface="Times New Roman" panose="02020603050405020304" charset="0"/>
                <a:cs typeface="Times New Roman" panose="02020603050405020304" charset="0"/>
                <a:sym typeface="+mn-ea"/>
              </a:rPr>
              <a:t>re</a:t>
            </a:r>
            <a:r>
              <a:rPr lang="en-US" altLang="zh-CN" sz="2800" dirty="0">
                <a:latin typeface="Times New Roman" panose="02020603050405020304" charset="0"/>
                <a:cs typeface="Times New Roman" panose="02020603050405020304" charset="0"/>
                <a:sym typeface="+mn-ea"/>
              </a:rPr>
              <a:t>,</a:t>
            </a:r>
            <a:r>
              <a:rPr lang="zh-CN" altLang="en-US" sz="2800" dirty="0">
                <a:latin typeface="Times New Roman" panose="02020603050405020304" charset="0"/>
                <a:cs typeface="Times New Roman" panose="02020603050405020304" charset="0"/>
                <a:sym typeface="+mn-ea"/>
              </a:rPr>
              <a:t> I'm writing to express my sincere gratitude for your relentless</a:t>
            </a:r>
            <a:r>
              <a:rPr lang="en-US" altLang="zh-CN" sz="2800" dirty="0">
                <a:latin typeface="Times New Roman" panose="02020603050405020304" charset="0"/>
                <a:cs typeface="Times New Roman" panose="02020603050405020304" charset="0"/>
                <a:sym typeface="+mn-ea"/>
              </a:rPr>
              <a:t>(</a:t>
            </a:r>
            <a:r>
              <a:rPr lang="zh-CN" altLang="en-US" sz="2800" dirty="0">
                <a:latin typeface="Times New Roman" panose="02020603050405020304" charset="0"/>
                <a:cs typeface="Times New Roman" panose="02020603050405020304" charset="0"/>
                <a:sym typeface="+mn-ea"/>
              </a:rPr>
              <a:t>不间断的</a:t>
            </a:r>
            <a:r>
              <a:rPr lang="en-US" altLang="zh-CN" sz="2800" dirty="0">
                <a:latin typeface="Times New Roman" panose="02020603050405020304" charset="0"/>
                <a:cs typeface="Times New Roman" panose="02020603050405020304" charset="0"/>
                <a:sym typeface="+mn-ea"/>
              </a:rPr>
              <a:t>)</a:t>
            </a:r>
            <a:r>
              <a:rPr lang="zh-CN" altLang="en-US" sz="2800" dirty="0">
                <a:latin typeface="Times New Roman" panose="02020603050405020304" charset="0"/>
                <a:cs typeface="Times New Roman" panose="02020603050405020304" charset="0"/>
                <a:sym typeface="+mn-ea"/>
              </a:rPr>
              <a:t> help for me.</a:t>
            </a:r>
            <a:endParaRPr lang="zh-CN" altLang="en-US" sz="2800" dirty="0">
              <a:solidFill>
                <a:schemeClr val="tx1"/>
              </a:solidFill>
              <a:latin typeface="Times New Roman" panose="02020603050405020304" charset="0"/>
              <a:cs typeface="Times New Roman" panose="02020603050405020304" charset="0"/>
            </a:endParaRPr>
          </a:p>
          <a:p>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Last year has witnessed my harvest in English. When </a:t>
            </a:r>
            <a:r>
              <a:rPr lang="en-US" altLang="zh-CN" sz="2800" dirty="0">
                <a:latin typeface="Times New Roman" panose="02020603050405020304" charset="0"/>
                <a:cs typeface="Times New Roman" panose="02020603050405020304" charset="0"/>
                <a:sym typeface="+mn-ea"/>
              </a:rPr>
              <a:t>I </a:t>
            </a:r>
            <a:r>
              <a:rPr lang="zh-CN" altLang="en-US" sz="2800" dirty="0">
                <a:latin typeface="Times New Roman" panose="02020603050405020304" charset="0"/>
                <a:cs typeface="Times New Roman" panose="02020603050405020304" charset="0"/>
                <a:sym typeface="+mn-ea"/>
              </a:rPr>
              <a:t>was messed up with all the lan</a:t>
            </a:r>
            <a:r>
              <a:rPr lang="en-US" altLang="zh-CN" sz="2800" dirty="0">
                <a:latin typeface="Times New Roman" panose="02020603050405020304" charset="0"/>
                <a:cs typeface="Times New Roman" panose="02020603050405020304" charset="0"/>
                <a:sym typeface="+mn-ea"/>
              </a:rPr>
              <a:t>g</a:t>
            </a:r>
            <a:r>
              <a:rPr lang="zh-CN" altLang="en-US" sz="2800" dirty="0">
                <a:latin typeface="Times New Roman" panose="02020603050405020304" charset="0"/>
                <a:cs typeface="Times New Roman" panose="02020603050405020304" charset="0"/>
                <a:sym typeface="+mn-ea"/>
              </a:rPr>
              <a:t>uage obstacles, its your patience and guidance th</a:t>
            </a:r>
            <a:r>
              <a:rPr lang="en-US" altLang="zh-CN" sz="2800" dirty="0">
                <a:latin typeface="Times New Roman" panose="02020603050405020304" charset="0"/>
                <a:cs typeface="Times New Roman" panose="02020603050405020304" charset="0"/>
                <a:sym typeface="+mn-ea"/>
              </a:rPr>
              <a:t>at </a:t>
            </a:r>
            <a:r>
              <a:rPr lang="zh-CN" altLang="en-US" sz="2800" dirty="0">
                <a:latin typeface="Times New Roman" panose="02020603050405020304" charset="0"/>
                <a:cs typeface="Times New Roman" panose="02020603050405020304" charset="0"/>
                <a:sym typeface="+mn-ea"/>
              </a:rPr>
              <a:t>enlighten</a:t>
            </a:r>
            <a:r>
              <a:rPr lang="en-US" altLang="zh-CN" sz="2800" dirty="0" err="1">
                <a:latin typeface="Times New Roman" panose="02020603050405020304" charset="0"/>
                <a:cs typeface="Times New Roman" panose="02020603050405020304" charset="0"/>
                <a:sym typeface="+mn-ea"/>
              </a:rPr>
              <a:t>ed</a:t>
            </a:r>
            <a:r>
              <a:rPr lang="zh-CN" altLang="en-US" sz="2800" dirty="0">
                <a:latin typeface="Times New Roman" panose="02020603050405020304" charset="0"/>
                <a:cs typeface="Times New Roman" panose="02020603050405020304" charset="0"/>
                <a:sym typeface="+mn-ea"/>
              </a:rPr>
              <a:t> me. Besides, you always offered to revise the language style of my writing practice, </a:t>
            </a:r>
            <a:r>
              <a:rPr lang="en-US" altLang="zh-CN" sz="2800" dirty="0">
                <a:latin typeface="Times New Roman" panose="02020603050405020304" charset="0"/>
                <a:cs typeface="Times New Roman" panose="02020603050405020304" charset="0"/>
                <a:sym typeface="+mn-ea"/>
              </a:rPr>
              <a:t>w</a:t>
            </a:r>
            <a:r>
              <a:rPr lang="zh-CN" altLang="en-US" sz="2800" dirty="0">
                <a:latin typeface="Times New Roman" panose="02020603050405020304" charset="0"/>
                <a:cs typeface="Times New Roman" panose="02020603050405020304" charset="0"/>
                <a:sym typeface="+mn-ea"/>
              </a:rPr>
              <a:t>hic</a:t>
            </a:r>
            <a:r>
              <a:rPr lang="en-US" altLang="zh-CN" sz="2800" dirty="0">
                <a:latin typeface="Times New Roman" panose="02020603050405020304" charset="0"/>
                <a:cs typeface="Times New Roman" panose="02020603050405020304" charset="0"/>
                <a:sym typeface="+mn-ea"/>
              </a:rPr>
              <a:t>h</a:t>
            </a:r>
            <a:r>
              <a:rPr lang="zh-CN" altLang="en-US" sz="2800" dirty="0">
                <a:latin typeface="Times New Roman" panose="02020603050405020304" charset="0"/>
                <a:cs typeface="Times New Roman" panose="02020603050405020304" charset="0"/>
                <a:sym typeface="+mn-ea"/>
              </a:rPr>
              <a:t> enab</a:t>
            </a:r>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led me to savour a </a:t>
            </a:r>
            <a:r>
              <a:rPr lang="zh-CN" altLang="en-US" sz="2800" dirty="0" smtClean="0">
                <a:latin typeface="Times New Roman" panose="02020603050405020304" charset="0"/>
                <a:cs typeface="Times New Roman" panose="02020603050405020304" charset="0"/>
                <a:sym typeface="+mn-ea"/>
              </a:rPr>
              <a:t>dip </a:t>
            </a:r>
            <a:r>
              <a:rPr lang="en-US" altLang="zh-CN" sz="2800" dirty="0" smtClean="0">
                <a:latin typeface="Times New Roman" panose="02020603050405020304" charset="0"/>
                <a:cs typeface="Times New Roman" panose="02020603050405020304" charset="0"/>
                <a:sym typeface="+mn-ea"/>
              </a:rPr>
              <a:t>of</a:t>
            </a:r>
            <a:r>
              <a:rPr lang="zh-CN" altLang="en-US" sz="2800" dirty="0" smtClean="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authentic Eng</a:t>
            </a:r>
            <a:r>
              <a:rPr lang="en-US" altLang="zh-CN" sz="2800" dirty="0" err="1">
                <a:latin typeface="Times New Roman" panose="02020603050405020304" charset="0"/>
                <a:cs typeface="Times New Roman" panose="02020603050405020304" charset="0"/>
                <a:sym typeface="+mn-ea"/>
              </a:rPr>
              <a:t>lish</a:t>
            </a:r>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 knowledge</a:t>
            </a:r>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With</a:t>
            </a:r>
            <a:r>
              <a:rPr lang="en-US" altLang="zh-CN" sz="2800" dirty="0">
                <a:latin typeface="Times New Roman" panose="02020603050405020304" charset="0"/>
                <a:cs typeface="Times New Roman" panose="02020603050405020304" charset="0"/>
                <a:sym typeface="+mn-ea"/>
              </a:rPr>
              <a:t> c</a:t>
            </a:r>
            <a:r>
              <a:rPr lang="zh-CN" altLang="en-US" sz="2800" dirty="0">
                <a:latin typeface="Times New Roman" panose="02020603050405020304" charset="0"/>
                <a:cs typeface="Times New Roman" panose="02020603050405020304" charset="0"/>
                <a:sym typeface="+mn-ea"/>
              </a:rPr>
              <a:t>ross-cu</a:t>
            </a:r>
            <a:r>
              <a:rPr lang="en-US" altLang="zh-CN" sz="2800" dirty="0">
                <a:latin typeface="Times New Roman" panose="02020603050405020304" charset="0"/>
                <a:cs typeface="Times New Roman" panose="02020603050405020304" charset="0"/>
                <a:sym typeface="+mn-ea"/>
              </a:rPr>
              <a:t>l</a:t>
            </a:r>
            <a:r>
              <a:rPr lang="zh-CN" altLang="en-US" sz="2800" dirty="0">
                <a:latin typeface="Times New Roman" panose="02020603050405020304" charset="0"/>
                <a:cs typeface="Times New Roman" panose="02020603050405020304" charset="0"/>
                <a:sym typeface="+mn-ea"/>
              </a:rPr>
              <a:t>tura</a:t>
            </a:r>
            <a:r>
              <a:rPr lang="en-US" altLang="zh-CN" sz="2800" dirty="0">
                <a:latin typeface="Times New Roman" panose="02020603050405020304" charset="0"/>
                <a:cs typeface="Times New Roman" panose="02020603050405020304" charset="0"/>
                <a:sym typeface="+mn-ea"/>
              </a:rPr>
              <a:t>l </a:t>
            </a:r>
            <a:r>
              <a:rPr lang="zh-CN" altLang="en-US" sz="2800" dirty="0">
                <a:latin typeface="Times New Roman" panose="02020603050405020304" charset="0"/>
                <a:cs typeface="Times New Roman" panose="02020603050405020304" charset="0"/>
                <a:sym typeface="+mn-ea"/>
              </a:rPr>
              <a:t>notions and vision</a:t>
            </a:r>
            <a:r>
              <a:rPr lang="en-US" altLang="zh-CN" sz="2800" dirty="0">
                <a:latin typeface="Times New Roman" panose="02020603050405020304" charset="0"/>
                <a:cs typeface="Times New Roman" panose="02020603050405020304" charset="0"/>
                <a:sym typeface="+mn-ea"/>
              </a:rPr>
              <a:t>s</a:t>
            </a:r>
            <a:r>
              <a:rPr lang="zh-CN" altLang="en-US" sz="2800" dirty="0">
                <a:latin typeface="Times New Roman" panose="02020603050405020304" charset="0"/>
                <a:cs typeface="Times New Roman" panose="02020603050405020304" charset="0"/>
                <a:sym typeface="+mn-ea"/>
              </a:rPr>
              <a:t> being exchanged</a:t>
            </a:r>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my </a:t>
            </a:r>
            <a:r>
              <a:rPr lang="en-US" altLang="zh-CN" sz="2800" dirty="0">
                <a:latin typeface="Times New Roman" panose="02020603050405020304" charset="0"/>
                <a:cs typeface="Times New Roman" panose="02020603050405020304" charset="0"/>
                <a:sym typeface="+mn-ea"/>
              </a:rPr>
              <a:t>knowledge scope</a:t>
            </a:r>
            <a:r>
              <a:rPr lang="zh-CN" altLang="en-US" sz="2800" dirty="0">
                <a:latin typeface="Times New Roman" panose="02020603050405020304" charset="0"/>
                <a:cs typeface="Times New Roman" panose="02020603050405020304" charset="0"/>
                <a:sym typeface="+mn-ea"/>
              </a:rPr>
              <a:t> was enriche</a:t>
            </a:r>
            <a:r>
              <a:rPr lang="en-US" altLang="zh-CN" sz="2800" dirty="0">
                <a:latin typeface="Times New Roman" panose="02020603050405020304" charset="0"/>
                <a:cs typeface="Times New Roman" panose="02020603050405020304" charset="0"/>
                <a:sym typeface="+mn-ea"/>
              </a:rPr>
              <a:t>d</a:t>
            </a:r>
            <a:r>
              <a:rPr lang="zh-CN" altLang="en-US" sz="2800" dirty="0">
                <a:latin typeface="Times New Roman" panose="02020603050405020304" charset="0"/>
                <a:cs typeface="Times New Roman" panose="02020603050405020304" charset="0"/>
                <a:sym typeface="+mn-ea"/>
              </a:rPr>
              <a:t> </a:t>
            </a:r>
            <a:r>
              <a:rPr lang="en-US" altLang="zh-CN" sz="2800" dirty="0">
                <a:latin typeface="Times New Roman" panose="02020603050405020304" charset="0"/>
                <a:cs typeface="Times New Roman" panose="02020603050405020304" charset="0"/>
                <a:sym typeface="+mn-ea"/>
              </a:rPr>
              <a:t>a</a:t>
            </a:r>
            <a:r>
              <a:rPr lang="zh-CN" altLang="en-US" sz="2800" dirty="0">
                <a:latin typeface="Times New Roman" panose="02020603050405020304" charset="0"/>
                <a:cs typeface="Times New Roman" panose="02020603050405020304" charset="0"/>
                <a:sym typeface="+mn-ea"/>
              </a:rPr>
              <a:t>nd our </a:t>
            </a:r>
            <a:r>
              <a:rPr lang="en-US" altLang="zh-CN" sz="2800" dirty="0" err="1">
                <a:latin typeface="Times New Roman" panose="02020603050405020304" charset="0"/>
                <a:cs typeface="Times New Roman" panose="02020603050405020304" charset="0"/>
                <a:sym typeface="+mn-ea"/>
              </a:rPr>
              <a:t>fri</a:t>
            </a:r>
            <a:r>
              <a:rPr lang="zh-CN" altLang="en-US" sz="2800" dirty="0">
                <a:latin typeface="Times New Roman" panose="02020603050405020304" charset="0"/>
                <a:cs typeface="Times New Roman" panose="02020603050405020304" charset="0"/>
                <a:sym typeface="+mn-ea"/>
              </a:rPr>
              <a:t>endship has been flourishing!</a:t>
            </a:r>
            <a:endParaRPr lang="zh-CN" altLang="en-US" sz="2800" dirty="0">
              <a:solidFill>
                <a:schemeClr val="tx1"/>
              </a:solidFill>
              <a:latin typeface="Times New Roman" panose="02020603050405020304" charset="0"/>
              <a:cs typeface="Times New Roman" panose="02020603050405020304" charset="0"/>
            </a:endParaRPr>
          </a:p>
          <a:p>
            <a:r>
              <a:rPr lang="en-US" altLang="zh-CN" sz="2800" dirty="0">
                <a:latin typeface="Times New Roman" panose="02020603050405020304" charset="0"/>
                <a:cs typeface="Times New Roman" panose="02020603050405020304" charset="0"/>
                <a:sym typeface="+mn-ea"/>
              </a:rPr>
              <a:t>  </a:t>
            </a:r>
            <a:r>
              <a:rPr lang="zh-CN" altLang="en-US" sz="2800" dirty="0">
                <a:latin typeface="Times New Roman" panose="02020603050405020304" charset="0"/>
                <a:cs typeface="Times New Roman" panose="02020603050405020304" charset="0"/>
                <a:sym typeface="+mn-ea"/>
              </a:rPr>
              <a:t>Attached </a:t>
            </a:r>
            <a:r>
              <a:rPr lang="en-US" altLang="zh-CN" sz="2800" dirty="0" smtClean="0">
                <a:latin typeface="Times New Roman" panose="02020603050405020304" charset="0"/>
                <a:cs typeface="Times New Roman" panose="02020603050405020304" charset="0"/>
                <a:sym typeface="+mn-ea"/>
              </a:rPr>
              <a:t>to </a:t>
            </a:r>
            <a:r>
              <a:rPr lang="zh-CN" altLang="en-US" sz="2800" dirty="0" smtClean="0">
                <a:latin typeface="Times New Roman" panose="02020603050405020304" charset="0"/>
                <a:cs typeface="Times New Roman" panose="02020603050405020304" charset="0"/>
                <a:sym typeface="+mn-ea"/>
              </a:rPr>
              <a:t>the </a:t>
            </a:r>
            <a:r>
              <a:rPr lang="zh-CN" altLang="en-US" sz="2800" dirty="0">
                <a:latin typeface="Times New Roman" panose="02020603050405020304" charset="0"/>
                <a:cs typeface="Times New Roman" panose="02020603050405020304" charset="0"/>
                <a:sym typeface="+mn-ea"/>
              </a:rPr>
              <a:t>letter is an auspicious（吉祥的</a:t>
            </a:r>
            <a:r>
              <a:rPr lang="en-US" altLang="zh-CN" sz="2800" dirty="0">
                <a:latin typeface="Times New Roman" panose="02020603050405020304" charset="0"/>
                <a:cs typeface="Times New Roman" panose="02020603050405020304" charset="0"/>
                <a:sym typeface="+mn-ea"/>
              </a:rPr>
              <a:t>)</a:t>
            </a:r>
            <a:r>
              <a:rPr lang="zh-CN" altLang="en-US" sz="2800" dirty="0">
                <a:latin typeface="Times New Roman" panose="02020603050405020304" charset="0"/>
                <a:cs typeface="Times New Roman" panose="02020603050405020304" charset="0"/>
                <a:sym typeface="+mn-ea"/>
              </a:rPr>
              <a:t> Chinese knot. M</a:t>
            </a:r>
            <a:r>
              <a:rPr lang="en-US" altLang="zh-CN" sz="2800" dirty="0">
                <a:latin typeface="Times New Roman" panose="02020603050405020304" charset="0"/>
                <a:cs typeface="Times New Roman" panose="02020603050405020304" charset="0"/>
                <a:sym typeface="+mn-ea"/>
              </a:rPr>
              <a:t>a</a:t>
            </a:r>
            <a:r>
              <a:rPr lang="zh-CN" altLang="en-US" sz="2800" dirty="0">
                <a:latin typeface="Times New Roman" panose="02020603050405020304" charset="0"/>
                <a:cs typeface="Times New Roman" panose="02020603050405020304" charset="0"/>
                <a:sym typeface="+mn-ea"/>
              </a:rPr>
              <a:t>y </a:t>
            </a:r>
            <a:r>
              <a:rPr lang="en-US" altLang="zh-CN" sz="2800" dirty="0">
                <a:latin typeface="Times New Roman" panose="02020603050405020304" charset="0"/>
                <a:cs typeface="Times New Roman" panose="02020603050405020304" charset="0"/>
                <a:sym typeface="+mn-ea"/>
              </a:rPr>
              <a:t>e</a:t>
            </a:r>
            <a:r>
              <a:rPr lang="zh-CN" altLang="en-US" sz="2800" dirty="0">
                <a:latin typeface="Times New Roman" panose="02020603050405020304" charset="0"/>
                <a:cs typeface="Times New Roman" panose="02020603050405020304" charset="0"/>
                <a:sym typeface="+mn-ea"/>
              </a:rPr>
              <a:t>very moment full of joy on your new stage of life!</a:t>
            </a:r>
            <a:r>
              <a:rPr lang="en-US" altLang="zh-CN" sz="2800" dirty="0">
                <a:latin typeface="Times New Roman" panose="02020603050405020304" charset="0"/>
                <a:cs typeface="Times New Roman" panose="02020603050405020304" charset="0"/>
                <a:sym typeface="+mn-ea"/>
              </a:rPr>
              <a:t>                                                        </a:t>
            </a:r>
            <a:endParaRPr lang="en-US" altLang="zh-CN" sz="2800" dirty="0">
              <a:latin typeface="Times New Roman" panose="02020603050405020304" charset="0"/>
              <a:cs typeface="Times New Roman" panose="02020603050405020304" charset="0"/>
              <a:sym typeface="+mn-ea"/>
            </a:endParaRPr>
          </a:p>
          <a:p>
            <a:r>
              <a:rPr lang="en-US" altLang="zh-CN" sz="2800" dirty="0">
                <a:latin typeface="Times New Roman" panose="02020603050405020304" charset="0"/>
                <a:cs typeface="Times New Roman" panose="02020603050405020304" charset="0"/>
                <a:sym typeface="+mn-ea"/>
              </a:rPr>
              <a:t>                                                                       Yours,</a:t>
            </a:r>
            <a:endParaRPr lang="en-US" altLang="zh-CN" sz="2800" dirty="0">
              <a:latin typeface="Times New Roman" panose="02020603050405020304" charset="0"/>
              <a:cs typeface="Times New Roman" panose="02020603050405020304" charset="0"/>
              <a:sym typeface="+mn-ea"/>
            </a:endParaRPr>
          </a:p>
          <a:p>
            <a:r>
              <a:rPr lang="en-US" altLang="zh-CN" sz="2800" dirty="0">
                <a:latin typeface="Times New Roman" panose="02020603050405020304" charset="0"/>
                <a:cs typeface="Times New Roman" panose="02020603050405020304" charset="0"/>
                <a:sym typeface="+mn-ea"/>
              </a:rPr>
              <a:t>                                                                        Li Hua</a:t>
            </a:r>
            <a:endParaRPr lang="zh-CN" altLang="en-US" sz="2800" dirty="0">
              <a:solidFill>
                <a:schemeClr val="tx1"/>
              </a:solidFill>
              <a:latin typeface="Times New Roman" panose="02020603050405020304" charset="0"/>
              <a:cs typeface="Times New Roman" panose="02020603050405020304" charset="0"/>
            </a:endParaRPr>
          </a:p>
          <a:p>
            <a:r>
              <a:rPr lang="zh-CN" altLang="en-US" sz="2800" dirty="0">
                <a:latin typeface="Times New Roman" panose="02020603050405020304" charset="0"/>
                <a:cs typeface="Times New Roman" panose="02020603050405020304" charset="0"/>
                <a:sym typeface="+mn-ea"/>
              </a:rPr>
              <a:t>　　 </a:t>
            </a:r>
            <a:r>
              <a:rPr lang="en-US" altLang="zh-CN" sz="2800" dirty="0">
                <a:latin typeface="Times New Roman" panose="02020603050405020304" charset="0"/>
                <a:cs typeface="Times New Roman" panose="02020603050405020304" charset="0"/>
                <a:sym typeface="+mn-ea"/>
              </a:rPr>
              <a:t>                                                                                                              </a:t>
            </a:r>
            <a:endParaRPr lang="en-US" altLang="zh-CN" sz="2800" dirty="0">
              <a:latin typeface="Times New Roman" panose="02020603050405020304" charset="0"/>
              <a:cs typeface="Times New Roman" panose="02020603050405020304" charset="0"/>
              <a:sym typeface="+mn-ea"/>
            </a:endParaRPr>
          </a:p>
        </p:txBody>
      </p:sp>
      <p:sp>
        <p:nvSpPr>
          <p:cNvPr id="3" name="文本框 2"/>
          <p:cNvSpPr txBox="1"/>
          <p:nvPr/>
        </p:nvSpPr>
        <p:spPr>
          <a:xfrm>
            <a:off x="8781782" y="510451"/>
            <a:ext cx="3409950" cy="5262245"/>
          </a:xfrm>
          <a:prstGeom prst="rect">
            <a:avLst/>
          </a:prstGeom>
          <a:noFill/>
        </p:spPr>
        <p:txBody>
          <a:bodyPr wrap="square" rtlCol="0">
            <a:spAutoFit/>
          </a:bodyPr>
          <a:lstStyle/>
          <a:p>
            <a:r>
              <a:rPr lang="en-US" altLang="zh-CN" sz="2400" dirty="0">
                <a:solidFill>
                  <a:schemeClr val="bg2">
                    <a:lumMod val="75000"/>
                  </a:schemeClr>
                </a:solidFill>
              </a:rPr>
              <a:t>1. relentless </a:t>
            </a:r>
            <a:r>
              <a:rPr lang="zh-CN" altLang="en-US" sz="2400" dirty="0">
                <a:solidFill>
                  <a:schemeClr val="bg2">
                    <a:lumMod val="75000"/>
                  </a:schemeClr>
                </a:solidFill>
              </a:rPr>
              <a:t>不间断的</a:t>
            </a:r>
            <a:endParaRPr lang="zh-CN" altLang="en-US" sz="2400" dirty="0">
              <a:solidFill>
                <a:schemeClr val="bg2">
                  <a:lumMod val="75000"/>
                </a:schemeClr>
              </a:solidFill>
            </a:endParaRPr>
          </a:p>
          <a:p>
            <a:r>
              <a:rPr lang="en-US" altLang="zh-CN" sz="2400" dirty="0">
                <a:solidFill>
                  <a:schemeClr val="bg2">
                    <a:lumMod val="75000"/>
                  </a:schemeClr>
                </a:solidFill>
              </a:rPr>
              <a:t>2. be messed up with </a:t>
            </a:r>
            <a:r>
              <a:rPr lang="zh-CN" altLang="en-US" sz="2400" dirty="0">
                <a:solidFill>
                  <a:schemeClr val="bg2">
                    <a:lumMod val="75000"/>
                  </a:schemeClr>
                </a:solidFill>
              </a:rPr>
              <a:t>糟糕面对</a:t>
            </a:r>
            <a:endParaRPr lang="en-US" altLang="zh-CN" sz="2400" dirty="0">
              <a:solidFill>
                <a:schemeClr val="bg2">
                  <a:lumMod val="75000"/>
                </a:schemeClr>
              </a:solidFill>
            </a:endParaRPr>
          </a:p>
          <a:p>
            <a:r>
              <a:rPr lang="en-US" altLang="zh-CN" sz="2400" dirty="0">
                <a:solidFill>
                  <a:schemeClr val="bg2">
                    <a:lumMod val="75000"/>
                  </a:schemeClr>
                </a:solidFill>
              </a:rPr>
              <a:t>3. </a:t>
            </a:r>
            <a:r>
              <a:rPr lang="en-US" altLang="zh-CN" sz="2400" dirty="0" err="1">
                <a:solidFill>
                  <a:schemeClr val="bg2">
                    <a:lumMod val="75000"/>
                  </a:schemeClr>
                </a:solidFill>
              </a:rPr>
              <a:t>enlighten启发;教</a:t>
            </a:r>
            <a:r>
              <a:rPr lang="zh-CN" altLang="en-US" sz="2400" dirty="0">
                <a:solidFill>
                  <a:schemeClr val="bg2">
                    <a:lumMod val="75000"/>
                  </a:schemeClr>
                </a:solidFill>
              </a:rPr>
              <a:t>育</a:t>
            </a:r>
            <a:r>
              <a:rPr lang="en-US" altLang="zh-CN" sz="2400" dirty="0">
                <a:solidFill>
                  <a:schemeClr val="bg2">
                    <a:lumMod val="75000"/>
                  </a:schemeClr>
                </a:solidFill>
              </a:rPr>
              <a:t>;</a:t>
            </a:r>
            <a:r>
              <a:rPr lang="en-US" altLang="zh-CN" sz="2400" dirty="0" err="1">
                <a:solidFill>
                  <a:schemeClr val="bg2">
                    <a:lumMod val="75000"/>
                  </a:schemeClr>
                </a:solidFill>
              </a:rPr>
              <a:t>开导</a:t>
            </a:r>
            <a:endParaRPr lang="en-US" altLang="zh-CN" sz="2400" dirty="0">
              <a:solidFill>
                <a:schemeClr val="bg2">
                  <a:lumMod val="75000"/>
                </a:schemeClr>
              </a:solidFill>
            </a:endParaRPr>
          </a:p>
          <a:p>
            <a:r>
              <a:rPr lang="en-US" altLang="zh-CN" sz="2400" dirty="0">
                <a:solidFill>
                  <a:schemeClr val="bg2">
                    <a:lumMod val="75000"/>
                  </a:schemeClr>
                </a:solidFill>
              </a:rPr>
              <a:t>4.savor  a dip </a:t>
            </a:r>
            <a:r>
              <a:rPr lang="en-US" altLang="zh-CN" sz="2400" dirty="0" err="1">
                <a:solidFill>
                  <a:schemeClr val="bg2">
                    <a:lumMod val="75000"/>
                  </a:schemeClr>
                </a:solidFill>
              </a:rPr>
              <a:t>of，品尝,欣赏</a:t>
            </a:r>
            <a:endParaRPr lang="en-US" altLang="zh-CN" sz="2400" dirty="0">
              <a:solidFill>
                <a:schemeClr val="bg2">
                  <a:lumMod val="75000"/>
                </a:schemeClr>
              </a:solidFill>
            </a:endParaRPr>
          </a:p>
          <a:p>
            <a:r>
              <a:rPr lang="en-US" altLang="zh-CN" sz="2400" dirty="0">
                <a:solidFill>
                  <a:schemeClr val="bg2">
                    <a:lumMod val="75000"/>
                  </a:schemeClr>
                </a:solidFill>
              </a:rPr>
              <a:t>5. authentic </a:t>
            </a:r>
            <a:r>
              <a:rPr lang="en-US" altLang="zh-CN" sz="2400" dirty="0" err="1">
                <a:solidFill>
                  <a:schemeClr val="bg2">
                    <a:lumMod val="75000"/>
                  </a:schemeClr>
                </a:solidFill>
              </a:rPr>
              <a:t>真正的;真实的</a:t>
            </a:r>
            <a:endParaRPr lang="en-US" altLang="zh-CN" sz="2400" dirty="0">
              <a:solidFill>
                <a:schemeClr val="bg2">
                  <a:lumMod val="75000"/>
                </a:schemeClr>
              </a:solidFill>
            </a:endParaRPr>
          </a:p>
          <a:p>
            <a:r>
              <a:rPr lang="en-US" altLang="zh-CN" sz="2400" dirty="0">
                <a:solidFill>
                  <a:schemeClr val="bg2">
                    <a:lumMod val="75000"/>
                  </a:schemeClr>
                </a:solidFill>
              </a:rPr>
              <a:t>6. notion and </a:t>
            </a:r>
            <a:r>
              <a:rPr lang="en-US" altLang="zh-CN" sz="2400" dirty="0" err="1">
                <a:solidFill>
                  <a:schemeClr val="bg2">
                    <a:lumMod val="75000"/>
                  </a:schemeClr>
                </a:solidFill>
              </a:rPr>
              <a:t>version概念与视野</a:t>
            </a:r>
            <a:endParaRPr lang="en-US" altLang="zh-CN" sz="2400" dirty="0">
              <a:solidFill>
                <a:schemeClr val="bg2">
                  <a:lumMod val="75000"/>
                </a:schemeClr>
              </a:solidFill>
            </a:endParaRPr>
          </a:p>
          <a:p>
            <a:r>
              <a:rPr lang="en-US" altLang="zh-CN" sz="2400" dirty="0">
                <a:solidFill>
                  <a:schemeClr val="bg2">
                    <a:lumMod val="75000"/>
                  </a:schemeClr>
                </a:solidFill>
              </a:rPr>
              <a:t>7.scope视野眼界</a:t>
            </a:r>
            <a:endParaRPr lang="en-US" altLang="zh-CN" sz="2400" dirty="0">
              <a:solidFill>
                <a:schemeClr val="bg2">
                  <a:lumMod val="75000"/>
                </a:schemeClr>
              </a:solidFill>
            </a:endParaRPr>
          </a:p>
          <a:p>
            <a:r>
              <a:rPr lang="en-US" altLang="zh-CN" sz="2400" dirty="0">
                <a:solidFill>
                  <a:schemeClr val="bg2">
                    <a:lumMod val="75000"/>
                  </a:schemeClr>
                </a:solidFill>
              </a:rPr>
              <a:t>8.auspicious吉祥的;吉利的</a:t>
            </a:r>
            <a:endParaRPr lang="en-US" altLang="zh-CN" sz="2400" dirty="0">
              <a:solidFill>
                <a:schemeClr val="bg2">
                  <a:lumMod val="75000"/>
                </a:schemeClr>
              </a:solidFill>
            </a:endParaRPr>
          </a:p>
        </p:txBody>
      </p:sp>
      <p:sp>
        <p:nvSpPr>
          <p:cNvPr id="4" name="文本框 3"/>
          <p:cNvSpPr txBox="1"/>
          <p:nvPr/>
        </p:nvSpPr>
        <p:spPr>
          <a:xfrm>
            <a:off x="2135505" y="116840"/>
            <a:ext cx="7395845" cy="645160"/>
          </a:xfrm>
          <a:prstGeom prst="rect">
            <a:avLst/>
          </a:prstGeom>
          <a:noFill/>
        </p:spPr>
        <p:txBody>
          <a:bodyPr wrap="square" rtlCol="0" anchor="t">
            <a:spAutoFit/>
          </a:bodyPr>
          <a:lstStyle/>
          <a:p>
            <a:r>
              <a:rPr lang="en-US" altLang="zh-CN" dirty="0"/>
              <a:t>4. </a:t>
            </a:r>
            <a:r>
              <a:rPr lang="zh-CN" altLang="en-US" dirty="0"/>
              <a:t>排版考究，角色到位，内容合理，措辞得体，大众审美，快速吸睛。2019年6月应用文高分作文点评，13分</a:t>
            </a:r>
            <a:endParaRPr lang="zh-CN" alt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24000" y="404813"/>
            <a:ext cx="9153525" cy="6554470"/>
          </a:xfrm>
          <a:prstGeom prst="rect">
            <a:avLst/>
          </a:prstGeom>
          <a:noFill/>
        </p:spPr>
        <p:txBody>
          <a:bodyPr wrap="square" rtlCol="0">
            <a:spAutoFit/>
          </a:bodyPr>
          <a:p>
            <a:r>
              <a:rPr lang="en-US" altLang="zh-CN" noProof="1">
                <a:latin typeface="Times New Roman" panose="02020603050405020304" charset="0"/>
                <a:ea typeface="宋体" panose="02010600030101010101" pitchFamily="2" charset="-122"/>
                <a:cs typeface="Times New Roman" panose="02020603050405020304" charset="0"/>
              </a:rPr>
              <a:t>    </a:t>
            </a:r>
            <a:r>
              <a:rPr lang="en-US" altLang="zh-CN" sz="2000" noProof="1">
                <a:latin typeface="Times New Roman" panose="02020603050405020304" charset="0"/>
                <a:ea typeface="宋体" panose="02010600030101010101" pitchFamily="2" charset="-122"/>
                <a:cs typeface="Times New Roman" panose="02020603050405020304" charset="0"/>
              </a:rPr>
              <a:t>It was summer, </a:t>
            </a:r>
            <a:r>
              <a:rPr lang="en-US" altLang="zh-CN" sz="2000"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and my dad wanted to </a:t>
            </a:r>
            <a:r>
              <a:rPr lang="en-US" altLang="zh-CN" sz="2000" noProof="1">
                <a:solidFill>
                  <a:srgbClr val="FF0000"/>
                </a:solidFill>
                <a:latin typeface="Times New Roman" panose="02020603050405020304" charset="0"/>
                <a:ea typeface="宋体" panose="02010600030101010101" pitchFamily="2" charset="-122"/>
                <a:cs typeface="Times New Roman" panose="02020603050405020304" charset="0"/>
              </a:rPr>
              <a:t>treat</a:t>
            </a:r>
            <a:r>
              <a:rPr lang="en-US" altLang="zh-CN" sz="2000"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 me to a</a:t>
            </a:r>
            <a:r>
              <a:rPr lang="en-US" altLang="zh-CN" sz="2000" noProof="1">
                <a:latin typeface="Times New Roman" panose="02020603050405020304" charset="0"/>
                <a:ea typeface="宋体" panose="02010600030101010101" pitchFamily="2" charset="-122"/>
                <a:cs typeface="Times New Roman" panose="02020603050405020304" charset="0"/>
              </a:rPr>
              <a:t> </a:t>
            </a:r>
            <a:r>
              <a:rPr lang="en-US" altLang="zh-CN" sz="2000" noProof="1">
                <a:solidFill>
                  <a:srgbClr val="CC00CC"/>
                </a:solidFill>
                <a:latin typeface="Times New Roman" panose="02020603050405020304" charset="0"/>
                <a:ea typeface="宋体" panose="02010600030101010101" pitchFamily="2" charset="-122"/>
                <a:cs typeface="Times New Roman" panose="02020603050405020304" charset="0"/>
              </a:rPr>
              <a:t>vacation</a:t>
            </a:r>
            <a:r>
              <a:rPr lang="en-US" altLang="zh-CN" sz="2000" noProof="1">
                <a:latin typeface="Times New Roman" panose="02020603050405020304" charset="0"/>
                <a:ea typeface="宋体" panose="02010600030101010101" pitchFamily="2" charset="-122"/>
                <a:cs typeface="Times New Roman" panose="02020603050405020304" charset="0"/>
              </a:rPr>
              <a:t> </a:t>
            </a:r>
            <a:r>
              <a:rPr lang="en-US" altLang="zh-CN" sz="2000"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like never before</a:t>
            </a:r>
            <a:r>
              <a:rPr lang="en-US" altLang="zh-CN" sz="2000" noProof="1">
                <a:latin typeface="Times New Roman" panose="02020603050405020304" charset="0"/>
                <a:ea typeface="宋体" panose="02010600030101010101" pitchFamily="2" charset="-122"/>
                <a:cs typeface="Times New Roman" panose="02020603050405020304" charset="0"/>
              </a:rPr>
              <a:t>. He decided to take me on a trip to the Wild West.</a:t>
            </a:r>
            <a:endParaRPr lang="en-US" altLang="zh-CN" sz="2000" noProof="1">
              <a:latin typeface="Times New Roman" panose="02020603050405020304" charset="0"/>
              <a:cs typeface="Times New Roman" panose="02020603050405020304" charset="0"/>
            </a:endParaRPr>
          </a:p>
          <a:p>
            <a:r>
              <a:rPr lang="en-US" altLang="zh-CN" sz="2000" noProof="1">
                <a:latin typeface="Times New Roman" panose="02020603050405020304" charset="0"/>
                <a:ea typeface="宋体" panose="02010600030101010101" pitchFamily="2" charset="-122"/>
                <a:cs typeface="Times New Roman" panose="02020603050405020304" charset="0"/>
              </a:rPr>
              <a:t>    We took a plane to Albuquerque, a big city in the state of New Mexico. We reached Albuquerque in the late afternoon. Uncle Paul, my dad’s friend, picked us up from the airport and drove us up to his farm in Pecos.</a:t>
            </a:r>
            <a:endParaRPr lang="en-US" altLang="zh-CN" sz="2000" noProof="1">
              <a:latin typeface="Times New Roman" panose="02020603050405020304" charset="0"/>
              <a:cs typeface="Times New Roman" panose="02020603050405020304" charset="0"/>
            </a:endParaRPr>
          </a:p>
          <a:p>
            <a:r>
              <a:rPr lang="en-US" altLang="zh-CN" sz="2000" noProof="1">
                <a:latin typeface="Times New Roman" panose="02020603050405020304" charset="0"/>
                <a:ea typeface="宋体" panose="02010600030101010101" pitchFamily="2" charset="-122"/>
                <a:cs typeface="Times New Roman" panose="02020603050405020304" charset="0"/>
              </a:rPr>
              <a:t>    His wife Tina cooked us a delicious dinner and we got to know his sons Ryan and Kyle. My dad and I spent the night in the guestroom of the farm house listening to the frogs and water rolling down the river nearby. Very early in the morning, Uncle Paul woke us up to have breakfast. "The day starts at dawn on my farm," he said. After breakfast, I went to help Aunt Tina feed the chickens. while my dad went with Uncle Paul to take the sheep out to graze(吃草). I was impressed to see my dad and Uncle Paul riding horses. They looked really cool.</a:t>
            </a:r>
            <a:endParaRPr lang="en-US" altLang="zh-CN" sz="2000" noProof="1">
              <a:latin typeface="Times New Roman" panose="02020603050405020304" charset="0"/>
              <a:cs typeface="Times New Roman" panose="02020603050405020304" charset="0"/>
            </a:endParaRPr>
          </a:p>
          <a:p>
            <a:r>
              <a:rPr lang="en-US" altLang="zh-CN" sz="2000" noProof="1">
                <a:latin typeface="Times New Roman" panose="02020603050405020304" charset="0"/>
                <a:ea typeface="宋体" panose="02010600030101010101" pitchFamily="2" charset="-122"/>
                <a:cs typeface="Times New Roman" panose="02020603050405020304" charset="0"/>
              </a:rPr>
              <a:t>    In the afternoon, I asked Uncle Paul if I could take a horse ride, and he said yes, as long as my dad went with me. I wasn’t going to take a horse ride by myself anyway. So, my dad and I put on our new cowboy hats, got on our horses, and headed slowly towards the mountains. "Don’t be late for supper," Uncle Paul cried, "and keep to the track so that you don’t get lost!" "OK! " my dad cried back. After a while Uncle Paul and his fam house were out of sight. It was so peaceful and quiet and the colors of the brown rocks, the deep green pine trees, and the late afternoon sun mixed to create a magic scene. It looked like a beautiful woven(编织的）blanket spread</a:t>
            </a:r>
            <a:r>
              <a:rPr lang="en-US" altLang="zh-CN" sz="2000" noProof="1">
                <a:solidFill>
                  <a:srgbClr val="CC00CC"/>
                </a:solidFill>
                <a:latin typeface="Times New Roman" panose="02020603050405020304" charset="0"/>
                <a:ea typeface="宋体" panose="02010600030101010101" pitchFamily="2" charset="-122"/>
                <a:cs typeface="Times New Roman" panose="02020603050405020304" charset="0"/>
              </a:rPr>
              <a:t> out upo</a:t>
            </a:r>
            <a:r>
              <a:rPr lang="en-US" altLang="zh-CN" sz="2000" noProof="1">
                <a:latin typeface="Times New Roman" panose="02020603050405020304" charset="0"/>
                <a:ea typeface="宋体" panose="02010600030101010101" pitchFamily="2" charset="-122"/>
                <a:cs typeface="Times New Roman" panose="02020603050405020304" charset="0"/>
              </a:rPr>
              <a:t>n the ground just for us. </a:t>
            </a:r>
            <a:endParaRPr lang="en-US" altLang="zh-CN" sz="2000" noProof="1">
              <a:latin typeface="Times New Roman" panose="02020603050405020304" charset="0"/>
              <a:cs typeface="Times New Roman" panose="02020603050405020304" charset="0"/>
            </a:endParaRPr>
          </a:p>
        </p:txBody>
      </p:sp>
      <p:sp>
        <p:nvSpPr>
          <p:cNvPr id="3" name="文本框 2"/>
          <p:cNvSpPr txBox="1"/>
          <p:nvPr/>
        </p:nvSpPr>
        <p:spPr>
          <a:xfrm>
            <a:off x="1524000" y="0"/>
            <a:ext cx="9108440" cy="460375"/>
          </a:xfrm>
          <a:prstGeom prst="rect">
            <a:avLst/>
          </a:prstGeom>
          <a:solidFill>
            <a:schemeClr val="accent5">
              <a:lumMod val="90000"/>
            </a:schemeClr>
          </a:solidFill>
        </p:spPr>
        <p:txBody>
          <a:bodyPr wrap="square" rtlCol="0">
            <a:spAutoFit/>
          </a:bodyPr>
          <a:p>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3. </a:t>
            </a:r>
            <a:r>
              <a:rPr lang="zh-CN" altLang="zh-CN" sz="2400" b="1" noProof="1">
                <a:ln>
                  <a:solidFill>
                    <a:sysClr val="windowText" lastClr="000000"/>
                  </a:solidFill>
                </a:ln>
                <a:latin typeface="Arial" panose="020B0604020202020204" pitchFamily="34" charset="0"/>
                <a:ea typeface="宋体" panose="02010600030101010101" pitchFamily="2" charset="-122"/>
                <a:cs typeface="+mn-cs"/>
              </a:rPr>
              <a:t>捕捉原文伏笔</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 </a:t>
            </a:r>
            <a:r>
              <a:rPr lang="en-US" altLang="zh-CN" b="1" noProof="1">
                <a:ln>
                  <a:solidFill>
                    <a:sysClr val="windowText" lastClr="000000"/>
                  </a:solidFill>
                </a:ln>
                <a:latin typeface="Arial" panose="020B0604020202020204" pitchFamily="34" charset="0"/>
                <a:ea typeface="宋体" panose="02010600030101010101" pitchFamily="2" charset="-122"/>
                <a:cs typeface="+mn-cs"/>
              </a:rPr>
              <a:t>(</a:t>
            </a:r>
            <a:r>
              <a:rPr lang="zh-CN" altLang="en-US" b="1" noProof="1">
                <a:ln>
                  <a:solidFill>
                    <a:sysClr val="windowText" lastClr="000000"/>
                  </a:solidFill>
                </a:ln>
                <a:latin typeface="Arial" panose="020B0604020202020204" pitchFamily="34" charset="0"/>
                <a:ea typeface="宋体" panose="02010600030101010101" pitchFamily="2" charset="-122"/>
                <a:cs typeface="+mn-cs"/>
              </a:rPr>
              <a:t>隐喻</a:t>
            </a:r>
            <a:r>
              <a:rPr lang="en-US" altLang="zh-CN" b="1" noProof="1">
                <a:ln>
                  <a:solidFill>
                    <a:sysClr val="windowText" lastClr="000000"/>
                  </a:solidFill>
                </a:ln>
                <a:latin typeface="Arial" panose="020B0604020202020204" pitchFamily="34" charset="0"/>
                <a:ea typeface="宋体" panose="02010600030101010101" pitchFamily="2" charset="-122"/>
                <a:cs typeface="+mn-cs"/>
              </a:rPr>
              <a:t>/</a:t>
            </a:r>
            <a:r>
              <a:rPr lang="zh-CN" altLang="en-US" b="1" noProof="1">
                <a:ln>
                  <a:solidFill>
                    <a:sysClr val="windowText" lastClr="000000"/>
                  </a:solidFill>
                </a:ln>
                <a:latin typeface="Arial" panose="020B0604020202020204" pitchFamily="34" charset="0"/>
                <a:ea typeface="宋体" panose="02010600030101010101" pitchFamily="2" charset="-122"/>
                <a:cs typeface="+mn-cs"/>
              </a:rPr>
              <a:t>语义链</a:t>
            </a:r>
            <a:r>
              <a:rPr lang="en-US" altLang="zh-CN" b="1" noProof="1">
                <a:ln>
                  <a:solidFill>
                    <a:sysClr val="windowText" lastClr="000000"/>
                  </a:solidFill>
                </a:ln>
                <a:latin typeface="Arial" panose="020B0604020202020204" pitchFamily="34" charset="0"/>
                <a:ea typeface="宋体" panose="02010600030101010101" pitchFamily="2" charset="-122"/>
                <a:cs typeface="+mn-cs"/>
              </a:rPr>
              <a:t>)</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：前后呼应，形成亮点</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  </a:t>
            </a:r>
            <a:r>
              <a:rPr lang="en-US" altLang="zh-CN" b="1" noProof="1">
                <a:ln>
                  <a:solidFill>
                    <a:sysClr val="windowText" lastClr="000000"/>
                  </a:solidFill>
                </a:ln>
                <a:latin typeface="Arial" panose="020B0604020202020204" pitchFamily="34" charset="0"/>
                <a:ea typeface="宋体" panose="02010600030101010101" pitchFamily="2" charset="-122"/>
                <a:cs typeface="+mn-cs"/>
              </a:rPr>
              <a:t>(201806</a:t>
            </a:r>
            <a:r>
              <a:rPr lang="zh-CN" altLang="en-US" b="1" noProof="1">
                <a:ln>
                  <a:solidFill>
                    <a:sysClr val="windowText" lastClr="000000"/>
                  </a:solidFill>
                </a:ln>
                <a:latin typeface="Arial" panose="020B0604020202020204" pitchFamily="34" charset="0"/>
                <a:ea typeface="宋体" panose="02010600030101010101" pitchFamily="2" charset="-122"/>
                <a:cs typeface="+mn-cs"/>
              </a:rPr>
              <a:t>高考</a:t>
            </a:r>
            <a:r>
              <a:rPr lang="en-US" altLang="zh-CN" b="1" noProof="1">
                <a:ln>
                  <a:solidFill>
                    <a:sysClr val="windowText" lastClr="000000"/>
                  </a:solidFill>
                </a:ln>
                <a:latin typeface="Arial" panose="020B0604020202020204" pitchFamily="34" charset="0"/>
                <a:ea typeface="宋体" panose="02010600030101010101" pitchFamily="2" charset="-122"/>
                <a:cs typeface="+mn-cs"/>
              </a:rPr>
              <a:t>)</a:t>
            </a:r>
            <a:endParaRPr lang="en-US" altLang="zh-CN" b="1" noProof="1">
              <a:ln>
                <a:solidFill>
                  <a:sysClr val="windowText" lastClr="000000"/>
                </a:solidFill>
              </a:ln>
            </a:endParaRPr>
          </a:p>
        </p:txBody>
      </p:sp>
      <p:grpSp>
        <p:nvGrpSpPr>
          <p:cNvPr id="11" name="组合 10"/>
          <p:cNvGrpSpPr/>
          <p:nvPr/>
        </p:nvGrpSpPr>
        <p:grpSpPr>
          <a:xfrm>
            <a:off x="1576388" y="836613"/>
            <a:ext cx="6673850" cy="1149985"/>
            <a:chOff x="83" y="1317"/>
            <a:chExt cx="10510" cy="1811"/>
          </a:xfrm>
        </p:grpSpPr>
        <p:sp>
          <p:nvSpPr>
            <p:cNvPr id="4" name="下箭头 3"/>
            <p:cNvSpPr/>
            <p:nvPr/>
          </p:nvSpPr>
          <p:spPr>
            <a:xfrm>
              <a:off x="83" y="1317"/>
              <a:ext cx="10510" cy="1811"/>
            </a:xfrm>
            <a:prstGeom prst="downArrow">
              <a:avLst/>
            </a:prstGeom>
            <a:gradFill>
              <a:gsLst>
                <a:gs pos="0">
                  <a:srgbClr val="14CD68"/>
                </a:gs>
                <a:gs pos="100000">
                  <a:srgbClr val="035C7D"/>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
          <p:nvSpPr>
            <p:cNvPr id="5125" name="文本框 4"/>
            <p:cNvSpPr txBox="1"/>
            <p:nvPr/>
          </p:nvSpPr>
          <p:spPr>
            <a:xfrm>
              <a:off x="2777" y="1431"/>
              <a:ext cx="5349" cy="1307"/>
            </a:xfrm>
            <a:prstGeom prst="rect">
              <a:avLst/>
            </a:prstGeom>
            <a:noFill/>
            <a:ln w="9525">
              <a:noFill/>
            </a:ln>
          </p:spPr>
          <p:txBody>
            <a:bodyPr wrap="square" anchor="t" anchorCtr="0">
              <a:spAutoFit/>
            </a:bodyPr>
            <a:p>
              <a:r>
                <a:rPr lang="zh-CN" altLang="en-US" sz="2400" b="1">
                  <a:solidFill>
                    <a:schemeClr val="bg1"/>
                  </a:solidFill>
                  <a:latin typeface="Arial" panose="020B0604020202020204" pitchFamily="34" charset="0"/>
                  <a:ea typeface="宋体" panose="02010600030101010101" pitchFamily="2" charset="-122"/>
                </a:rPr>
                <a:t>以人物活动为接应点</a:t>
              </a:r>
              <a:endParaRPr lang="zh-CN" altLang="en-US" sz="2400" b="1">
                <a:solidFill>
                  <a:schemeClr val="bg1"/>
                </a:solidFill>
                <a:latin typeface="Arial" panose="020B0604020202020204" pitchFamily="34" charset="0"/>
                <a:ea typeface="宋体" panose="02010600030101010101" pitchFamily="2" charset="-122"/>
              </a:endParaRPr>
            </a:p>
            <a:p>
              <a:r>
                <a:rPr lang="en-US" altLang="zh-CN" sz="2400" b="1">
                  <a:solidFill>
                    <a:schemeClr val="bg1"/>
                  </a:solidFill>
                  <a:latin typeface="Arial" panose="020B0604020202020204" pitchFamily="34" charset="0"/>
                  <a:ea typeface="宋体" panose="02010600030101010101" pitchFamily="2" charset="-122"/>
                </a:rPr>
                <a:t>—— </a:t>
              </a:r>
              <a:r>
                <a:rPr lang="zh-CN" altLang="en-US" sz="2000" b="1">
                  <a:solidFill>
                    <a:schemeClr val="bg1"/>
                  </a:solidFill>
                  <a:latin typeface="Arial" panose="020B0604020202020204" pitchFamily="34" charset="0"/>
                  <a:ea typeface="宋体" panose="02010600030101010101" pitchFamily="2" charset="-122"/>
                </a:rPr>
                <a:t>性格冲突、内心矛盾</a:t>
              </a:r>
              <a:endParaRPr lang="zh-CN" altLang="en-US" sz="2000" b="1">
                <a:solidFill>
                  <a:schemeClr val="bg1"/>
                </a:solidFill>
                <a:latin typeface="Arial" panose="020B0604020202020204" pitchFamily="34" charset="0"/>
                <a:ea typeface="宋体" panose="02010600030101010101" pitchFamily="2" charset="-122"/>
              </a:endParaRPr>
            </a:p>
          </p:txBody>
        </p:sp>
      </p:grpSp>
      <p:sp>
        <p:nvSpPr>
          <p:cNvPr id="8" name="文本框 7"/>
          <p:cNvSpPr txBox="1"/>
          <p:nvPr/>
        </p:nvSpPr>
        <p:spPr>
          <a:xfrm>
            <a:off x="1487488" y="5843588"/>
            <a:ext cx="9180513" cy="1014730"/>
          </a:xfrm>
          <a:prstGeom prst="rect">
            <a:avLst/>
          </a:prstGeom>
          <a:solidFill>
            <a:schemeClr val="accent6">
              <a:lumMod val="20000"/>
              <a:lumOff val="80000"/>
            </a:schemeClr>
          </a:solidFill>
        </p:spPr>
        <p:txBody>
          <a:bodyPr wrap="square" rtlCol="0">
            <a:spAutoFit/>
          </a:bodyPr>
          <a:p>
            <a:r>
              <a:rPr lang="en-US" altLang="zh-CN" sz="2000" b="1" noProof="1">
                <a:latin typeface="Times New Roman" panose="02020603050405020304" charset="0"/>
                <a:ea typeface="宋体" panose="02010600030101010101" pitchFamily="2" charset="-122"/>
                <a:cs typeface="Times New Roman" panose="02020603050405020304" charset="0"/>
              </a:rPr>
              <a:t>I could picture Uncle Paul’s smiling face and our delicious supper and I thought to myself that </a:t>
            </a:r>
            <a:r>
              <a:rPr lang="en-US" altLang="zh-CN" sz="2000" b="1"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our being lost added a special</a:t>
            </a:r>
            <a:r>
              <a:rPr lang="en-US" altLang="zh-CN" sz="2000" b="1" noProof="1">
                <a:latin typeface="Times New Roman" panose="02020603050405020304" charset="0"/>
                <a:ea typeface="宋体" panose="02010600030101010101" pitchFamily="2" charset="-122"/>
                <a:cs typeface="Times New Roman" panose="02020603050405020304" charset="0"/>
              </a:rPr>
              <a:t> </a:t>
            </a:r>
            <a:r>
              <a:rPr lang="en-US" altLang="zh-CN" sz="2000" b="1" noProof="1">
                <a:solidFill>
                  <a:srgbClr val="FF0000"/>
                </a:solidFill>
                <a:latin typeface="Times New Roman" panose="02020603050405020304" charset="0"/>
                <a:ea typeface="宋体" panose="02010600030101010101" pitchFamily="2" charset="-122"/>
                <a:cs typeface="Times New Roman" panose="02020603050405020304" charset="0"/>
              </a:rPr>
              <a:t>taste</a:t>
            </a:r>
            <a:r>
              <a:rPr lang="en-US" altLang="zh-CN" sz="2000" b="1" noProof="1">
                <a:latin typeface="Times New Roman" panose="02020603050405020304" charset="0"/>
                <a:ea typeface="宋体" panose="02010600030101010101" pitchFamily="2" charset="-122"/>
                <a:cs typeface="Times New Roman" panose="02020603050405020304" charset="0"/>
              </a:rPr>
              <a:t> </a:t>
            </a:r>
            <a:r>
              <a:rPr lang="en-US" altLang="zh-CN" sz="2000" b="1"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to my adventurous</a:t>
            </a:r>
            <a:r>
              <a:rPr lang="en-US" altLang="zh-CN" sz="2000" b="1" noProof="1">
                <a:latin typeface="Times New Roman" panose="02020603050405020304" charset="0"/>
                <a:ea typeface="宋体" panose="02010600030101010101" pitchFamily="2" charset="-122"/>
                <a:cs typeface="Times New Roman" panose="02020603050405020304" charset="0"/>
              </a:rPr>
              <a:t> </a:t>
            </a:r>
            <a:r>
              <a:rPr lang="en-US" altLang="zh-CN" sz="2000" b="1" noProof="1">
                <a:solidFill>
                  <a:srgbClr val="CC00CC"/>
                </a:solidFill>
                <a:latin typeface="Times New Roman" panose="02020603050405020304" charset="0"/>
                <a:ea typeface="宋体" panose="02010600030101010101" pitchFamily="2" charset="-122"/>
                <a:cs typeface="Times New Roman" panose="02020603050405020304" charset="0"/>
              </a:rPr>
              <a:t>vacation</a:t>
            </a:r>
            <a:r>
              <a:rPr lang="en-US" altLang="zh-CN" sz="2000" b="1" noProof="1">
                <a:latin typeface="Times New Roman" panose="02020603050405020304" charset="0"/>
                <a:ea typeface="宋体" panose="02010600030101010101" pitchFamily="2" charset="-122"/>
                <a:cs typeface="Times New Roman" panose="02020603050405020304" charset="0"/>
              </a:rPr>
              <a:t> </a:t>
            </a:r>
            <a:r>
              <a:rPr lang="en-US" altLang="zh-CN" sz="2000" b="1"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which I would rem</a:t>
            </a:r>
            <a:r>
              <a:rPr lang="en-US" altLang="zh-CN" sz="2000" b="1"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sym typeface="+mn-ea"/>
              </a:rPr>
              <a:t>e</a:t>
            </a:r>
            <a:r>
              <a:rPr lang="en-US" altLang="zh-CN" sz="2000" b="1"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mber all my life</a:t>
            </a:r>
            <a:r>
              <a:rPr lang="en-US" altLang="zh-CN" sz="2000" b="1" noProof="1">
                <a:latin typeface="Times New Roman" panose="02020603050405020304" charset="0"/>
                <a:ea typeface="宋体" panose="02010600030101010101" pitchFamily="2" charset="-122"/>
                <a:cs typeface="Times New Roman" panose="02020603050405020304" charset="0"/>
              </a:rPr>
              <a:t>. </a:t>
            </a:r>
            <a:endParaRPr lang="en-US" altLang="zh-CN" sz="2000" b="1" noProof="1">
              <a:latin typeface="Times New Roman" panose="02020603050405020304" charset="0"/>
              <a:cs typeface="Times New Roman" panose="02020603050405020304" charset="0"/>
            </a:endParaRPr>
          </a:p>
        </p:txBody>
      </p:sp>
      <p:cxnSp>
        <p:nvCxnSpPr>
          <p:cNvPr id="9" name="直接箭头连接符 8"/>
          <p:cNvCxnSpPr/>
          <p:nvPr/>
        </p:nvCxnSpPr>
        <p:spPr>
          <a:xfrm>
            <a:off x="5951538" y="692150"/>
            <a:ext cx="360363" cy="5616575"/>
          </a:xfrm>
          <a:prstGeom prst="straightConnector1">
            <a:avLst/>
          </a:prstGeom>
          <a:ln w="31750">
            <a:solidFill>
              <a:srgbClr val="FF0066"/>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p:nvPr/>
        </p:nvCxnSpPr>
        <p:spPr>
          <a:xfrm>
            <a:off x="7535863" y="692150"/>
            <a:ext cx="1655763" cy="5616575"/>
          </a:xfrm>
          <a:prstGeom prst="straightConnector1">
            <a:avLst/>
          </a:prstGeom>
          <a:ln w="31750">
            <a:solidFill>
              <a:srgbClr val="CC00CC"/>
            </a:solidFill>
            <a:headEnd type="arrow"/>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8" grpId="1"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524000" y="0"/>
            <a:ext cx="9158602" cy="460375"/>
          </a:xfrm>
          <a:prstGeom prst="rect">
            <a:avLst/>
          </a:prstGeom>
          <a:solidFill>
            <a:schemeClr val="accent5">
              <a:lumMod val="90000"/>
            </a:schemeClr>
          </a:solidFill>
        </p:spPr>
        <p:txBody>
          <a:bodyPr wrap="square" rtlCol="0">
            <a:spAutoFit/>
          </a:bodyPr>
          <a:p>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4. </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段句关联方式</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a:t>
            </a:r>
            <a:r>
              <a:rPr lang="zh-CN" altLang="en-US" sz="24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主位推进，语义连贯</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201806</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高考）</a:t>
            </a:r>
            <a:endParaRPr lang="zh-CN" altLang="en-US" sz="2400" b="1" noProof="1">
              <a:ln>
                <a:solidFill>
                  <a:sysClr val="windowText" lastClr="000000"/>
                </a:solidFill>
              </a:ln>
            </a:endParaRPr>
          </a:p>
        </p:txBody>
      </p:sp>
      <p:sp>
        <p:nvSpPr>
          <p:cNvPr id="6146" name="文本框 1"/>
          <p:cNvSpPr txBox="1"/>
          <p:nvPr/>
        </p:nvSpPr>
        <p:spPr>
          <a:xfrm>
            <a:off x="1531938" y="549275"/>
            <a:ext cx="9142412" cy="5569585"/>
          </a:xfrm>
          <a:prstGeom prst="rect">
            <a:avLst/>
          </a:prstGeom>
          <a:noFill/>
          <a:ln w="9525">
            <a:noFill/>
          </a:ln>
        </p:spPr>
        <p:txBody>
          <a:bodyPr wrap="square" anchor="t" anchorCtr="0">
            <a:spAutoFit/>
          </a:bodyPr>
          <a:p>
            <a:r>
              <a:rPr lang="en-US" altLang="zh-CN" sz="3200">
                <a:latin typeface="Times New Roman" panose="02020603050405020304" charset="0"/>
                <a:ea typeface="宋体" panose="02010600030101010101" pitchFamily="2" charset="-122"/>
              </a:rPr>
              <a:t>  </a:t>
            </a:r>
            <a:r>
              <a:rPr lang="en-US" altLang="zh-CN" sz="2600">
                <a:solidFill>
                  <a:srgbClr val="FFC000"/>
                </a:solidFill>
                <a:latin typeface="Times New Roman" panose="02020603050405020304" charset="0"/>
                <a:ea typeface="宋体" panose="02010600030101010101" pitchFamily="2" charset="-122"/>
              </a:rPr>
              <a:t> </a:t>
            </a:r>
            <a:r>
              <a:rPr lang="en-US" altLang="zh-CN" sz="2700" b="1" i="1">
                <a:solidFill>
                  <a:srgbClr val="F0B500"/>
                </a:solidFill>
                <a:latin typeface="Times New Roman" panose="02020603050405020304" charset="0"/>
                <a:ea typeface="宋体" panose="02010600030101010101" pitchFamily="2" charset="-122"/>
              </a:rPr>
              <a:t>Suddenly a little rabbit jumped out in front of my horse. </a:t>
            </a:r>
            <a:r>
              <a:rPr lang="en-US" altLang="zh-CN" sz="2700" b="1">
                <a:latin typeface="Times New Roman" panose="02020603050405020304" charset="0"/>
                <a:ea typeface="宋体" panose="02010600030101010101" pitchFamily="2" charset="-122"/>
              </a:rPr>
              <a:t>“What a lovely rabbit!” I shouted with eyes glittering with terrific excitement. It was quite different from those I saw in our city, thus immediately stimulating my interest. Dad was also stunned by this special rabbit/creature, gawking at it motionlessly. “Daddy, let’s catch it as our pet!” I suggested, unexpectedly receiving his prompt agreement. Entirely forgetting what Uncle Paul had told us, we chased after that pretty rabbit, frantic with rapture. Unfortunately, so clever and swift was it that it disappeared in the forest before long. Not until then did we realize that the last ray of twilight was quickly disappearing among the numerous trees and we couldn’t find our track at all! We did get lost!</a:t>
            </a:r>
            <a:endParaRPr lang="en-US" altLang="zh-CN" sz="2700" b="1">
              <a:latin typeface="Times New Roman" panose="02020603050405020304" charset="0"/>
              <a:ea typeface="宋体" panose="02010600030101010101" pitchFamily="2" charset="-122"/>
            </a:endParaRPr>
          </a:p>
        </p:txBody>
      </p:sp>
      <p:sp>
        <p:nvSpPr>
          <p:cNvPr id="29" name="椭圆 28"/>
          <p:cNvSpPr/>
          <p:nvPr/>
        </p:nvSpPr>
        <p:spPr>
          <a:xfrm>
            <a:off x="4222750" y="611188"/>
            <a:ext cx="1065213" cy="469900"/>
          </a:xfrm>
          <a:prstGeom prst="ellipse">
            <a:avLst/>
          </a:prstGeom>
          <a:noFill/>
          <a:ln w="34925" cap="flat" cmpd="sng">
            <a:solidFill>
              <a:srgbClr val="9C246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4" name="椭圆 3"/>
          <p:cNvSpPr/>
          <p:nvPr/>
        </p:nvSpPr>
        <p:spPr>
          <a:xfrm>
            <a:off x="8328025" y="692150"/>
            <a:ext cx="1447800" cy="433388"/>
          </a:xfrm>
          <a:prstGeom prst="ellipse">
            <a:avLst/>
          </a:prstGeom>
          <a:noFill/>
          <a:ln w="34925" cap="flat" cmpd="sng">
            <a:solidFill>
              <a:srgbClr val="9C246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6149" name="文本框 4"/>
          <p:cNvSpPr txBox="1"/>
          <p:nvPr/>
        </p:nvSpPr>
        <p:spPr>
          <a:xfrm>
            <a:off x="1558925" y="6021388"/>
            <a:ext cx="9183688" cy="506730"/>
          </a:xfrm>
          <a:prstGeom prst="rect">
            <a:avLst/>
          </a:prstGeom>
          <a:noFill/>
          <a:ln w="9525">
            <a:noFill/>
          </a:ln>
        </p:spPr>
        <p:txBody>
          <a:bodyPr wrap="square" anchor="t" anchorCtr="0">
            <a:spAutoFit/>
          </a:bodyPr>
          <a:p>
            <a:r>
              <a:rPr lang="en-US" altLang="zh-CN" sz="2700" b="1">
                <a:solidFill>
                  <a:srgbClr val="F0B500"/>
                </a:solidFill>
                <a:latin typeface="Times New Roman" panose="02020603050405020304" charset="0"/>
                <a:ea typeface="宋体" panose="02010600030101010101" pitchFamily="2" charset="-122"/>
              </a:rPr>
              <a:t>   </a:t>
            </a:r>
            <a:r>
              <a:rPr lang="en-US" altLang="zh-CN" sz="2700" b="1" i="1">
                <a:solidFill>
                  <a:srgbClr val="F0B500"/>
                </a:solidFill>
                <a:latin typeface="Times New Roman" panose="02020603050405020304" charset="0"/>
                <a:ea typeface="宋体" panose="02010600030101010101" pitchFamily="2" charset="-122"/>
              </a:rPr>
              <a:t>We had no idea where we were and it was getting dark.</a:t>
            </a:r>
            <a:endParaRPr lang="en-US" altLang="zh-CN" sz="2700" b="1" i="1">
              <a:solidFill>
                <a:srgbClr val="F0B500"/>
              </a:solidFill>
              <a:latin typeface="Times New Roman" panose="02020603050405020304" charset="0"/>
              <a:ea typeface="宋体" panose="02010600030101010101" pitchFamily="2" charset="-122"/>
            </a:endParaRPr>
          </a:p>
        </p:txBody>
      </p:sp>
      <p:sp>
        <p:nvSpPr>
          <p:cNvPr id="6" name="椭圆 5"/>
          <p:cNvSpPr/>
          <p:nvPr/>
        </p:nvSpPr>
        <p:spPr>
          <a:xfrm>
            <a:off x="1774825" y="6040438"/>
            <a:ext cx="4640263" cy="468312"/>
          </a:xfrm>
          <a:prstGeom prst="ellipse">
            <a:avLst/>
          </a:prstGeom>
          <a:noFill/>
          <a:ln w="34925" cap="flat" cmpd="sng">
            <a:solidFill>
              <a:srgbClr val="00B05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7" name="椭圆 6"/>
          <p:cNvSpPr/>
          <p:nvPr/>
        </p:nvSpPr>
        <p:spPr>
          <a:xfrm>
            <a:off x="1558925" y="5570538"/>
            <a:ext cx="6834188" cy="469900"/>
          </a:xfrm>
          <a:prstGeom prst="ellipse">
            <a:avLst/>
          </a:prstGeom>
          <a:noFill/>
          <a:ln w="34925" cap="flat" cmpd="sng">
            <a:solidFill>
              <a:srgbClr val="00B05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8" name="椭圆 7"/>
          <p:cNvSpPr/>
          <p:nvPr/>
        </p:nvSpPr>
        <p:spPr>
          <a:xfrm>
            <a:off x="3790950" y="1125538"/>
            <a:ext cx="1065213" cy="468312"/>
          </a:xfrm>
          <a:prstGeom prst="ellipse">
            <a:avLst/>
          </a:prstGeom>
          <a:noFill/>
          <a:ln w="34925" cap="flat" cmpd="sng">
            <a:solidFill>
              <a:srgbClr val="9C246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nimBg="1"/>
      <p:bldP spid="29" grpId="1" animBg="1"/>
      <p:bldP spid="4" grpId="0" bldLvl="0" animBg="1"/>
      <p:bldP spid="4" grpId="1" animBg="1"/>
      <p:bldP spid="8" grpId="0" bldLvl="0" animBg="1"/>
      <p:bldP spid="8" grpId="1" animBg="1"/>
      <p:bldP spid="7" grpId="0" bldLvl="0" animBg="1"/>
      <p:bldP spid="6" grpId="0" bldLvl="0" animBg="1"/>
      <p:bldP spid="7" grpId="1" animBg="1"/>
      <p:bldP spid="6" grpId="1"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524000" y="0"/>
            <a:ext cx="9158602" cy="460375"/>
          </a:xfrm>
          <a:prstGeom prst="rect">
            <a:avLst/>
          </a:prstGeom>
          <a:solidFill>
            <a:schemeClr val="accent5">
              <a:lumMod val="90000"/>
            </a:schemeClr>
          </a:solidFill>
        </p:spPr>
        <p:txBody>
          <a:bodyPr wrap="square" rtlCol="0">
            <a:spAutoFit/>
          </a:bodyPr>
          <a:p>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4. </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段句关联方式</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a:t>
            </a:r>
            <a:r>
              <a:rPr lang="zh-CN" altLang="en-US" sz="24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主位推进，语义连贯</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201806</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高考）</a:t>
            </a:r>
            <a:endParaRPr lang="zh-CN" altLang="en-US" sz="2400" b="1" noProof="1">
              <a:ln>
                <a:solidFill>
                  <a:sysClr val="windowText" lastClr="000000"/>
                </a:solidFill>
              </a:ln>
            </a:endParaRPr>
          </a:p>
        </p:txBody>
      </p:sp>
      <p:sp>
        <p:nvSpPr>
          <p:cNvPr id="7170" name="文本框 1"/>
          <p:cNvSpPr txBox="1"/>
          <p:nvPr/>
        </p:nvSpPr>
        <p:spPr>
          <a:xfrm>
            <a:off x="1531938" y="549275"/>
            <a:ext cx="9136062" cy="6000750"/>
          </a:xfrm>
          <a:prstGeom prst="rect">
            <a:avLst/>
          </a:prstGeom>
          <a:noFill/>
          <a:ln w="9525">
            <a:noFill/>
          </a:ln>
        </p:spPr>
        <p:txBody>
          <a:bodyPr wrap="square" anchor="t" anchorCtr="0">
            <a:spAutoFit/>
          </a:bodyPr>
          <a:p>
            <a:pPr>
              <a:lnSpc>
                <a:spcPts val="3840"/>
              </a:lnSpc>
            </a:pPr>
            <a:r>
              <a:rPr lang="en-US" altLang="zh-CN" sz="3200">
                <a:latin typeface="Times New Roman" panose="02020603050405020304" charset="0"/>
                <a:ea typeface="宋体" panose="02010600030101010101" pitchFamily="2" charset="-122"/>
              </a:rPr>
              <a:t>  </a:t>
            </a:r>
            <a:r>
              <a:rPr lang="en-US" altLang="zh-CN" sz="2600">
                <a:solidFill>
                  <a:srgbClr val="FFC000"/>
                </a:solidFill>
                <a:latin typeface="Times New Roman" panose="02020603050405020304" charset="0"/>
                <a:ea typeface="宋体" panose="02010600030101010101" pitchFamily="2" charset="-122"/>
              </a:rPr>
              <a:t> </a:t>
            </a:r>
            <a:r>
              <a:rPr lang="en-US" altLang="zh-CN" sz="2700" b="1" i="1">
                <a:solidFill>
                  <a:srgbClr val="F0B500"/>
                </a:solidFill>
                <a:latin typeface="Times New Roman" panose="02020603050405020304" charset="0"/>
                <a:ea typeface="宋体" panose="02010600030101010101" pitchFamily="2" charset="-122"/>
              </a:rPr>
              <a:t>We had no idea where we were and it was getting dark. </a:t>
            </a:r>
            <a:endParaRPr lang="en-US" altLang="zh-CN" sz="2700" b="1" i="1">
              <a:solidFill>
                <a:srgbClr val="F0B500"/>
              </a:solidFill>
              <a:latin typeface="Times New Roman" panose="02020603050405020304" charset="0"/>
              <a:ea typeface="宋体" panose="02010600030101010101" pitchFamily="2" charset="-122"/>
            </a:endParaRPr>
          </a:p>
          <a:p>
            <a:pPr>
              <a:lnSpc>
                <a:spcPts val="3840"/>
              </a:lnSpc>
            </a:pPr>
            <a:r>
              <a:rPr lang="en-US" altLang="zh-CN" sz="2700" b="1">
                <a:latin typeface="Times New Roman" panose="02020603050405020304" charset="0"/>
                <a:ea typeface="宋体" panose="02010600030101010101" pitchFamily="2" charset="-122"/>
              </a:rPr>
              <a:t>The river beside us was still and serene under the last ray of sunshine but we didn’t have the mood to enjoy it. Suddenly, it occurred to us that there was also a river nearby the farm house. Realizing the river may be a guide back, our spirits soared and we began to trot briskly along the river. Just a few minutes later, catching sight of the silhouette of the house, I felt a feeling of relief and relaxation surging through me. I could picture Uncle Paul’s smiling face and our delicious supper and I thought to myself that our being lost added a special taste to my adventurous vacation which I would remember all my life.</a:t>
            </a:r>
            <a:endParaRPr lang="en-US" altLang="zh-CN" sz="2700" b="1">
              <a:latin typeface="Times New Roman" panose="02020603050405020304" charset="0"/>
              <a:ea typeface="宋体" panose="02010600030101010101" pitchFamily="2" charset="-122"/>
            </a:endParaRPr>
          </a:p>
        </p:txBody>
      </p:sp>
      <p:sp>
        <p:nvSpPr>
          <p:cNvPr id="29" name="椭圆 28"/>
          <p:cNvSpPr/>
          <p:nvPr/>
        </p:nvSpPr>
        <p:spPr>
          <a:xfrm>
            <a:off x="2351088" y="620713"/>
            <a:ext cx="3897312" cy="468312"/>
          </a:xfrm>
          <a:prstGeom prst="ellipse">
            <a:avLst/>
          </a:prstGeom>
          <a:noFill/>
          <a:ln w="34925" cap="flat" cmpd="sng">
            <a:solidFill>
              <a:srgbClr val="9C246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4" name="椭圆 3"/>
          <p:cNvSpPr/>
          <p:nvPr/>
        </p:nvSpPr>
        <p:spPr>
          <a:xfrm>
            <a:off x="6888163" y="638175"/>
            <a:ext cx="2794000" cy="433388"/>
          </a:xfrm>
          <a:prstGeom prst="ellipse">
            <a:avLst/>
          </a:prstGeom>
          <a:noFill/>
          <a:ln w="34925" cap="flat" cmpd="sng">
            <a:solidFill>
              <a:srgbClr val="FF0066"/>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6" name="椭圆 5"/>
          <p:cNvSpPr/>
          <p:nvPr/>
        </p:nvSpPr>
        <p:spPr>
          <a:xfrm>
            <a:off x="1487488" y="1123950"/>
            <a:ext cx="2949575" cy="433388"/>
          </a:xfrm>
          <a:prstGeom prst="ellipse">
            <a:avLst/>
          </a:prstGeom>
          <a:noFill/>
          <a:ln w="34925" cap="flat" cmpd="sng">
            <a:solidFill>
              <a:srgbClr val="FF0066"/>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7" name="椭圆 6"/>
          <p:cNvSpPr/>
          <p:nvPr/>
        </p:nvSpPr>
        <p:spPr>
          <a:xfrm>
            <a:off x="7248525" y="1123950"/>
            <a:ext cx="2865438" cy="504825"/>
          </a:xfrm>
          <a:prstGeom prst="ellipse">
            <a:avLst/>
          </a:prstGeom>
          <a:noFill/>
          <a:ln w="34925" cap="flat" cmpd="sng">
            <a:solidFill>
              <a:srgbClr val="FF0066"/>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8" name="椭圆 7"/>
          <p:cNvSpPr/>
          <p:nvPr/>
        </p:nvSpPr>
        <p:spPr>
          <a:xfrm>
            <a:off x="6743700" y="2133600"/>
            <a:ext cx="1222375" cy="503238"/>
          </a:xfrm>
          <a:prstGeom prst="ellipse">
            <a:avLst/>
          </a:prstGeom>
          <a:noFill/>
          <a:ln w="34925" cap="flat" cmpd="sng">
            <a:solidFill>
              <a:srgbClr val="FF0066"/>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cxnSp>
        <p:nvCxnSpPr>
          <p:cNvPr id="9" name="直接箭头连接符 8"/>
          <p:cNvCxnSpPr>
            <a:endCxn id="6" idx="6"/>
          </p:cNvCxnSpPr>
          <p:nvPr/>
        </p:nvCxnSpPr>
        <p:spPr>
          <a:xfrm flipH="1">
            <a:off x="4437063" y="908050"/>
            <a:ext cx="2595563" cy="433388"/>
          </a:xfrm>
          <a:prstGeom prst="straightConnector1">
            <a:avLst/>
          </a:prstGeom>
          <a:ln w="31750">
            <a:solidFill>
              <a:srgbClr val="FF0066"/>
            </a:solidFill>
            <a:headEnd type="arrow"/>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nimBg="1"/>
      <p:bldP spid="4" grpId="0" bldLvl="0" animBg="1"/>
      <p:bldP spid="29" grpId="1" animBg="1"/>
      <p:bldP spid="4" grpId="1" animBg="1"/>
      <p:bldP spid="6" grpId="0" bldLvl="0" animBg="1"/>
      <p:bldP spid="7" grpId="0" bldLvl="0" animBg="1"/>
      <p:bldP spid="8" grpId="0" bldLvl="0" animBg="1"/>
      <p:bldP spid="6" grpId="1" animBg="1"/>
      <p:bldP spid="7" grpId="1" animBg="1"/>
      <p:bldP spid="8" grpId="1"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5. </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续写高分卷展示（</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201806</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高考</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——23.5</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分）</a:t>
            </a:r>
            <a:endParaRPr lang="zh-CN" altLang="en-US" sz="2400" b="1" noProof="1">
              <a:ln>
                <a:solidFill>
                  <a:sysClr val="windowText" lastClr="000000"/>
                </a:solidFill>
              </a:ln>
            </a:endParaRPr>
          </a:p>
        </p:txBody>
      </p:sp>
      <p:pic>
        <p:nvPicPr>
          <p:cNvPr id="8194" name="图片 4" descr="微信图片_20210515162644"/>
          <p:cNvPicPr>
            <a:picLocks noChangeAspect="1"/>
          </p:cNvPicPr>
          <p:nvPr/>
        </p:nvPicPr>
        <p:blipFill>
          <a:blip r:embed="rId1"/>
          <a:stretch>
            <a:fillRect/>
          </a:stretch>
        </p:blipFill>
        <p:spPr>
          <a:xfrm>
            <a:off x="1487488" y="404813"/>
            <a:ext cx="9180512" cy="6465887"/>
          </a:xfrm>
          <a:prstGeom prst="rect">
            <a:avLst/>
          </a:prstGeom>
          <a:noFill/>
          <a:ln w="9525">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0" y="1005840"/>
            <a:ext cx="12162790" cy="2676525"/>
          </a:xfrm>
          <a:prstGeom prst="rect">
            <a:avLst/>
          </a:prstGeom>
          <a:noFill/>
        </p:spPr>
        <p:txBody>
          <a:bodyPr wrap="square" rtlCol="0">
            <a:spAutoFit/>
          </a:bodyPr>
          <a:p>
            <a:r>
              <a:rPr lang="zh-CN" altLang="en-US" sz="2800"/>
              <a:t>应用文的考查，更注重交际内容得体合理的考查，而不是拘泥于应用文体裁。</a:t>
            </a:r>
            <a:endParaRPr lang="zh-CN" altLang="en-US" sz="2800"/>
          </a:p>
          <a:p>
            <a:endParaRPr lang="zh-CN" altLang="en-US" sz="2800">
              <a:solidFill>
                <a:srgbClr val="FF0000"/>
              </a:solidFill>
              <a:latin typeface="Times New Roman" panose="02020603050405020304" charset="0"/>
              <a:cs typeface="Times New Roman" panose="02020603050405020304" charset="0"/>
              <a:sym typeface="+mn-ea"/>
            </a:endParaRPr>
          </a:p>
          <a:p>
            <a:r>
              <a:rPr lang="en-US" sz="2800">
                <a:solidFill>
                  <a:srgbClr val="FF0000"/>
                </a:solidFill>
                <a:latin typeface="Times New Roman" panose="02020603050405020304" charset="0"/>
                <a:cs typeface="Times New Roman" panose="02020603050405020304" charset="0"/>
                <a:sym typeface="+mn-ea"/>
              </a:rPr>
              <a:t>角色代入：</a:t>
            </a:r>
            <a:r>
              <a:rPr lang="zh-CN" altLang="en-US" sz="2800">
                <a:solidFill>
                  <a:srgbClr val="0000FF"/>
                </a:solidFill>
              </a:rPr>
              <a:t>本篇告知信，</a:t>
            </a:r>
            <a:r>
              <a:rPr lang="en-US" sz="2800">
                <a:solidFill>
                  <a:srgbClr val="0000FF"/>
                </a:solidFill>
                <a:latin typeface="Times New Roman" panose="02020603050405020304" charset="0"/>
                <a:cs typeface="Times New Roman" panose="02020603050405020304" charset="0"/>
                <a:sym typeface="+mn-ea"/>
              </a:rPr>
              <a:t>告知相关基本信息,</a:t>
            </a:r>
            <a:r>
              <a:rPr lang="zh-CN" altLang="en-US" sz="2800">
                <a:solidFill>
                  <a:srgbClr val="0000FF"/>
                </a:solidFill>
              </a:rPr>
              <a:t>不能写成正式的邀请信</a:t>
            </a:r>
            <a:r>
              <a:rPr lang="en-US" sz="2800">
                <a:solidFill>
                  <a:srgbClr val="0000FF"/>
                </a:solidFill>
                <a:latin typeface="Times New Roman" panose="02020603050405020304" charset="0"/>
                <a:cs typeface="Times New Roman" panose="02020603050405020304" charset="0"/>
                <a:sym typeface="+mn-ea"/>
              </a:rPr>
              <a:t>（对方不一定参加).因此本文的语气要亲切热情，鼓励好友参加，告知的内容必须既简约又具体清晰。</a:t>
            </a:r>
            <a:endParaRPr lang="en-US" altLang="en-US" sz="2800" b="0">
              <a:solidFill>
                <a:srgbClr val="FF0000"/>
              </a:solidFill>
              <a:latin typeface="Times New Roman" panose="02020603050405020304" charset="0"/>
              <a:ea typeface="Times New Roman" panose="02020603050405020304" charset="0"/>
              <a:cs typeface="Times New Roman" panose="02020603050405020304" charset="0"/>
            </a:endParaRPr>
          </a:p>
          <a:p>
            <a:endParaRPr lang="zh-CN" altLang="en-US" sz="2800">
              <a:solidFill>
                <a:srgbClr val="FF0000"/>
              </a:solidFill>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5. </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续写高分卷特点：</a:t>
            </a:r>
            <a:r>
              <a:rPr lang="zh-CN" altLang="en-US" sz="20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工整书写，拒绝明显涂改，精细排版，字数无上限</a:t>
            </a:r>
            <a:endParaRPr lang="zh-CN" altLang="en-US" sz="20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endParaRPr>
          </a:p>
        </p:txBody>
      </p:sp>
      <p:pic>
        <p:nvPicPr>
          <p:cNvPr id="9218" name="图片 1" descr="微信图片_20210515162644"/>
          <p:cNvPicPr>
            <a:picLocks noChangeAspect="1"/>
          </p:cNvPicPr>
          <p:nvPr/>
        </p:nvPicPr>
        <p:blipFill>
          <a:blip r:embed="rId1"/>
          <a:stretch>
            <a:fillRect/>
          </a:stretch>
        </p:blipFill>
        <p:spPr>
          <a:xfrm>
            <a:off x="1524000" y="460375"/>
            <a:ext cx="9144000" cy="6397625"/>
          </a:xfrm>
          <a:prstGeom prst="rect">
            <a:avLst/>
          </a:prstGeom>
          <a:noFill/>
          <a:ln w="9525">
            <a:noFill/>
          </a:ln>
        </p:spPr>
      </p:pic>
      <p:sp>
        <p:nvSpPr>
          <p:cNvPr id="5" name="文本框 4"/>
          <p:cNvSpPr txBox="1"/>
          <p:nvPr/>
        </p:nvSpPr>
        <p:spPr>
          <a:xfrm>
            <a:off x="4295775" y="1412875"/>
            <a:ext cx="5082540" cy="583565"/>
          </a:xfrm>
          <a:prstGeom prst="rect">
            <a:avLst/>
          </a:prstGeom>
          <a:solidFill>
            <a:schemeClr val="bg1"/>
          </a:solidFill>
          <a:ln w="19050" cap="flat" cmpd="sng">
            <a:solidFill>
              <a:srgbClr val="FF0066"/>
            </a:solidFill>
            <a:prstDash val="solid"/>
            <a:round/>
            <a:headEnd type="none" w="med" len="med"/>
            <a:tailEnd type="none" w="med" len="med"/>
          </a:ln>
        </p:spPr>
        <p:txBody>
          <a:bodyPr wrap="none" anchor="t" anchorCtr="0">
            <a:spAutoFit/>
          </a:bodyPr>
          <a:p>
            <a:r>
              <a:rPr lang="zh-CN" altLang="en-US" sz="3200" b="1">
                <a:solidFill>
                  <a:srgbClr val="FF0000"/>
                </a:solidFill>
                <a:latin typeface="Arial" panose="020B0604020202020204" pitchFamily="34" charset="0"/>
                <a:ea typeface="宋体" panose="02010600030101010101" pitchFamily="2" charset="-122"/>
              </a:rPr>
              <a:t>印刷体（讨好体、交际体）</a:t>
            </a:r>
            <a:endParaRPr lang="zh-CN" altLang="en-US" sz="3200" b="1">
              <a:solidFill>
                <a:srgbClr val="FF0000"/>
              </a:solidFill>
              <a:latin typeface="Arial" panose="020B0604020202020204" pitchFamily="34" charset="0"/>
              <a:ea typeface="宋体" panose="02010600030101010101" pitchFamily="2" charset="-122"/>
            </a:endParaRPr>
          </a:p>
        </p:txBody>
      </p:sp>
      <p:sp>
        <p:nvSpPr>
          <p:cNvPr id="6" name="文本框 5"/>
          <p:cNvSpPr txBox="1"/>
          <p:nvPr/>
        </p:nvSpPr>
        <p:spPr>
          <a:xfrm>
            <a:off x="1631950" y="3284538"/>
            <a:ext cx="8404225" cy="460375"/>
          </a:xfrm>
          <a:prstGeom prst="rect">
            <a:avLst/>
          </a:prstGeom>
          <a:noFill/>
          <a:ln w="15875" cap="flat" cmpd="sng">
            <a:solidFill>
              <a:srgbClr val="3C8C93"/>
            </a:solidFill>
            <a:prstDash val="solid"/>
            <a:round/>
            <a:headEnd type="none" w="med" len="med"/>
            <a:tailEnd type="none" w="med" len="med"/>
          </a:ln>
        </p:spPr>
        <p:txBody>
          <a:bodyPr wrap="square" anchor="t" anchorCtr="0">
            <a:spAutoFit/>
          </a:bodyPr>
          <a:p>
            <a:endParaRPr lang="zh-CN" altLang="en-US" sz="2400" b="1">
              <a:solidFill>
                <a:srgbClr val="FF0000"/>
              </a:solidFill>
              <a:latin typeface="Arial" panose="020B0604020202020204" pitchFamily="34" charset="0"/>
              <a:ea typeface="宋体" panose="02010600030101010101" pitchFamily="2" charset="-122"/>
            </a:endParaRPr>
          </a:p>
        </p:txBody>
      </p:sp>
      <p:sp>
        <p:nvSpPr>
          <p:cNvPr id="7" name="文本框 6"/>
          <p:cNvSpPr txBox="1"/>
          <p:nvPr/>
        </p:nvSpPr>
        <p:spPr>
          <a:xfrm>
            <a:off x="5757863" y="3284538"/>
            <a:ext cx="4279265" cy="460375"/>
          </a:xfrm>
          <a:prstGeom prst="rect">
            <a:avLst/>
          </a:prstGeom>
          <a:solidFill>
            <a:schemeClr val="bg1"/>
          </a:solidFill>
          <a:ln w="19050">
            <a:solidFill>
              <a:schemeClr val="accent5">
                <a:lumMod val="50000"/>
              </a:schemeClr>
            </a:solidFill>
          </a:ln>
        </p:spPr>
        <p:txBody>
          <a:bodyPr wrap="none" rtlCol="0">
            <a:spAutoFit/>
          </a:bodyPr>
          <a:p>
            <a:r>
              <a:rPr lang="zh-CN" altLang="en-US" sz="2400" b="1" noProof="1">
                <a:solidFill>
                  <a:schemeClr val="accent5">
                    <a:lumMod val="50000"/>
                  </a:schemeClr>
                </a:solidFill>
                <a:latin typeface="Arial" panose="020B0604020202020204" pitchFamily="34" charset="0"/>
                <a:ea typeface="宋体" panose="02010600030101010101" pitchFamily="2" charset="-122"/>
                <a:cs typeface="+mn-cs"/>
              </a:rPr>
              <a:t>最后一行写至</a:t>
            </a:r>
            <a:r>
              <a:rPr lang="en-US" altLang="zh-CN" sz="2400" b="1" noProof="1">
                <a:solidFill>
                  <a:schemeClr val="accent5">
                    <a:lumMod val="50000"/>
                  </a:schemeClr>
                </a:solidFill>
                <a:latin typeface="Arial" panose="020B0604020202020204" pitchFamily="34" charset="0"/>
                <a:ea typeface="宋体" panose="02010600030101010101" pitchFamily="2" charset="-122"/>
                <a:cs typeface="+mn-cs"/>
              </a:rPr>
              <a:t>1/2</a:t>
            </a:r>
            <a:r>
              <a:rPr lang="zh-CN" altLang="en-US" sz="2400" b="1" noProof="1">
                <a:solidFill>
                  <a:schemeClr val="accent5">
                    <a:lumMod val="50000"/>
                  </a:schemeClr>
                </a:solidFill>
                <a:latin typeface="Arial" panose="020B0604020202020204" pitchFamily="34" charset="0"/>
                <a:ea typeface="宋体" panose="02010600030101010101" pitchFamily="2" charset="-122"/>
                <a:cs typeface="+mn-cs"/>
              </a:rPr>
              <a:t>处，适当留白</a:t>
            </a:r>
            <a:endParaRPr lang="zh-CN" altLang="en-US" sz="2400" b="1" noProof="1">
              <a:solidFill>
                <a:schemeClr val="accent5">
                  <a:lumMod val="50000"/>
                </a:schemeClr>
              </a:solidFill>
            </a:endParaRPr>
          </a:p>
        </p:txBody>
      </p:sp>
      <p:sp>
        <p:nvSpPr>
          <p:cNvPr id="8" name="文本框 7"/>
          <p:cNvSpPr txBox="1"/>
          <p:nvPr/>
        </p:nvSpPr>
        <p:spPr>
          <a:xfrm>
            <a:off x="1703388" y="6381750"/>
            <a:ext cx="8405812" cy="460375"/>
          </a:xfrm>
          <a:prstGeom prst="rect">
            <a:avLst/>
          </a:prstGeom>
          <a:noFill/>
          <a:ln w="15875" cap="flat" cmpd="sng">
            <a:solidFill>
              <a:srgbClr val="3C8C93"/>
            </a:solidFill>
            <a:prstDash val="solid"/>
            <a:round/>
            <a:headEnd type="none" w="med" len="med"/>
            <a:tailEnd type="none" w="med" len="med"/>
          </a:ln>
        </p:spPr>
        <p:txBody>
          <a:bodyPr wrap="square" anchor="t" anchorCtr="0">
            <a:spAutoFit/>
          </a:bodyPr>
          <a:p>
            <a:endParaRPr lang="zh-CN" altLang="en-US" sz="2400" b="1">
              <a:solidFill>
                <a:srgbClr val="FF0000"/>
              </a:solidFill>
              <a:latin typeface="Arial" panose="020B0604020202020204" pitchFamily="34" charset="0"/>
              <a:ea typeface="宋体" panose="02010600030101010101" pitchFamily="2" charset="-122"/>
            </a:endParaRPr>
          </a:p>
        </p:txBody>
      </p:sp>
      <p:sp>
        <p:nvSpPr>
          <p:cNvPr id="9" name="文本框 8"/>
          <p:cNvSpPr txBox="1"/>
          <p:nvPr/>
        </p:nvSpPr>
        <p:spPr>
          <a:xfrm>
            <a:off x="5829300" y="6381750"/>
            <a:ext cx="4279265" cy="460375"/>
          </a:xfrm>
          <a:prstGeom prst="rect">
            <a:avLst/>
          </a:prstGeom>
          <a:solidFill>
            <a:schemeClr val="bg1"/>
          </a:solidFill>
          <a:ln w="19050">
            <a:solidFill>
              <a:schemeClr val="accent5">
                <a:lumMod val="50000"/>
              </a:schemeClr>
            </a:solidFill>
          </a:ln>
        </p:spPr>
        <p:txBody>
          <a:bodyPr wrap="none" rtlCol="0">
            <a:spAutoFit/>
          </a:bodyPr>
          <a:p>
            <a:r>
              <a:rPr lang="zh-CN" altLang="en-US" sz="2400" b="1" noProof="1">
                <a:solidFill>
                  <a:schemeClr val="accent5">
                    <a:lumMod val="50000"/>
                  </a:schemeClr>
                </a:solidFill>
                <a:latin typeface="Arial" panose="020B0604020202020204" pitchFamily="34" charset="0"/>
                <a:ea typeface="宋体" panose="02010600030101010101" pitchFamily="2" charset="-122"/>
                <a:cs typeface="+mn-cs"/>
              </a:rPr>
              <a:t>最后一行写至</a:t>
            </a:r>
            <a:r>
              <a:rPr lang="en-US" altLang="zh-CN" sz="2400" b="1" noProof="1">
                <a:solidFill>
                  <a:schemeClr val="accent5">
                    <a:lumMod val="50000"/>
                  </a:schemeClr>
                </a:solidFill>
                <a:latin typeface="Arial" panose="020B0604020202020204" pitchFamily="34" charset="0"/>
                <a:ea typeface="宋体" panose="02010600030101010101" pitchFamily="2" charset="-122"/>
                <a:cs typeface="+mn-cs"/>
              </a:rPr>
              <a:t>1/2</a:t>
            </a:r>
            <a:r>
              <a:rPr lang="zh-CN" altLang="en-US" sz="2400" b="1" noProof="1">
                <a:solidFill>
                  <a:schemeClr val="accent5">
                    <a:lumMod val="50000"/>
                  </a:schemeClr>
                </a:solidFill>
                <a:latin typeface="Arial" panose="020B0604020202020204" pitchFamily="34" charset="0"/>
                <a:ea typeface="宋体" panose="02010600030101010101" pitchFamily="2" charset="-122"/>
                <a:cs typeface="+mn-cs"/>
              </a:rPr>
              <a:t>处，适当留白</a:t>
            </a:r>
            <a:endParaRPr lang="zh-CN" altLang="en-US" sz="2400" b="1" noProof="1">
              <a:solidFill>
                <a:schemeClr val="accent5">
                  <a:lumMod val="5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5" grpId="1" animBg="1"/>
      <p:bldP spid="6" grpId="0" bldLvl="0" animBg="1"/>
      <p:bldP spid="7" grpId="0" bldLvl="0" animBg="1"/>
      <p:bldP spid="6" grpId="1" animBg="1"/>
      <p:bldP spid="7" grpId="1" animBg="1"/>
      <p:bldP spid="8" grpId="0" bldLvl="0" animBg="1"/>
      <p:bldP spid="9" grpId="0" bldLvl="0" animBg="1"/>
      <p:bldP spid="8" grpId="1" animBg="1"/>
      <p:bldP spid="9" grpId="1"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5. </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阅卷四个敏感区</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a:t>
            </a:r>
            <a:r>
              <a:rPr lang="zh-CN" altLang="en-US" sz="20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特别关注拼写、用词、高分开头、衔接、主题升华</a:t>
            </a:r>
            <a:r>
              <a:rPr lang="en-US" altLang="zh-CN" sz="2000" b="1" noProof="1">
                <a:ln>
                  <a:solidFill>
                    <a:sysClr val="windowText" lastClr="000000"/>
                  </a:solidFill>
                </a:ln>
                <a:latin typeface="Arial" panose="020B0604020202020204" pitchFamily="34" charset="0"/>
                <a:ea typeface="宋体" panose="02010600030101010101" pitchFamily="2" charset="-122"/>
                <a:cs typeface="+mn-cs"/>
              </a:rPr>
              <a:t>)</a:t>
            </a:r>
            <a:endParaRPr lang="en-US" altLang="zh-CN" sz="2000" b="1" noProof="1">
              <a:ln>
                <a:solidFill>
                  <a:sysClr val="windowText" lastClr="000000"/>
                </a:solidFill>
              </a:ln>
            </a:endParaRPr>
          </a:p>
        </p:txBody>
      </p:sp>
      <p:pic>
        <p:nvPicPr>
          <p:cNvPr id="10242" name="图片 1" descr="微信图片_20210515162644"/>
          <p:cNvPicPr>
            <a:picLocks noChangeAspect="1"/>
          </p:cNvPicPr>
          <p:nvPr/>
        </p:nvPicPr>
        <p:blipFill>
          <a:blip r:embed="rId1"/>
          <a:stretch>
            <a:fillRect/>
          </a:stretch>
        </p:blipFill>
        <p:spPr>
          <a:xfrm>
            <a:off x="1524000" y="460375"/>
            <a:ext cx="9144000" cy="6397625"/>
          </a:xfrm>
          <a:prstGeom prst="rect">
            <a:avLst/>
          </a:prstGeom>
          <a:noFill/>
          <a:ln w="9525">
            <a:noFill/>
          </a:ln>
        </p:spPr>
      </p:pic>
      <p:grpSp>
        <p:nvGrpSpPr>
          <p:cNvPr id="12" name="组合 11"/>
          <p:cNvGrpSpPr/>
          <p:nvPr/>
        </p:nvGrpSpPr>
        <p:grpSpPr>
          <a:xfrm>
            <a:off x="6430963" y="842963"/>
            <a:ext cx="3932237" cy="649287"/>
            <a:chOff x="7728" y="1327"/>
            <a:chExt cx="6193" cy="1023"/>
          </a:xfrm>
        </p:grpSpPr>
        <p:sp>
          <p:nvSpPr>
            <p:cNvPr id="10244" name="椭圆 2"/>
            <p:cNvSpPr/>
            <p:nvPr/>
          </p:nvSpPr>
          <p:spPr>
            <a:xfrm>
              <a:off x="7728" y="1327"/>
              <a:ext cx="6031" cy="1011"/>
            </a:xfrm>
            <a:prstGeom prst="ellipse">
              <a:avLst/>
            </a:prstGeom>
            <a:noFill/>
            <a:ln w="34925" cap="flat" cmpd="sng">
              <a:solidFill>
                <a:srgbClr val="FF0066"/>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10" name="文本框 9"/>
            <p:cNvSpPr txBox="1"/>
            <p:nvPr/>
          </p:nvSpPr>
          <p:spPr>
            <a:xfrm>
              <a:off x="8221" y="1431"/>
              <a:ext cx="5700" cy="919"/>
            </a:xfrm>
            <a:prstGeom prst="rect">
              <a:avLst/>
            </a:prstGeom>
            <a:noFill/>
          </p:spPr>
          <p:txBody>
            <a:bodyPr wrap="square" rtlCol="0">
              <a:spAutoFit/>
            </a:bodyPr>
            <a:p>
              <a:r>
                <a:rPr lang="zh-CN" altLang="en-US" sz="32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A</a:t>
              </a:r>
              <a:r>
                <a:rPr lang="zh-CN" altLang="en-US" sz="28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 主</a:t>
              </a:r>
              <a:r>
                <a:rPr lang="zh-CN" altLang="en-US" sz="24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位推进，高分开头</a:t>
              </a:r>
              <a:endParaRPr lang="zh-CN" altLang="en-US" sz="2400" b="1" noProof="1">
                <a:ln>
                  <a:solidFill>
                    <a:sysClr val="windowText" lastClr="000000"/>
                  </a:solidFill>
                </a:ln>
                <a:solidFill>
                  <a:srgbClr val="CC00CC"/>
                </a:solidFill>
              </a:endParaRPr>
            </a:p>
          </p:txBody>
        </p:sp>
      </p:grpSp>
      <p:grpSp>
        <p:nvGrpSpPr>
          <p:cNvPr id="13" name="组合 12"/>
          <p:cNvGrpSpPr/>
          <p:nvPr/>
        </p:nvGrpSpPr>
        <p:grpSpPr>
          <a:xfrm>
            <a:off x="6527800" y="4005263"/>
            <a:ext cx="3933825" cy="649287"/>
            <a:chOff x="7728" y="1327"/>
            <a:chExt cx="6193" cy="1023"/>
          </a:xfrm>
        </p:grpSpPr>
        <p:sp>
          <p:nvSpPr>
            <p:cNvPr id="10247" name="椭圆 13"/>
            <p:cNvSpPr/>
            <p:nvPr/>
          </p:nvSpPr>
          <p:spPr>
            <a:xfrm>
              <a:off x="7728" y="1327"/>
              <a:ext cx="6031" cy="1011"/>
            </a:xfrm>
            <a:prstGeom prst="ellipse">
              <a:avLst/>
            </a:prstGeom>
            <a:noFill/>
            <a:ln w="34925" cap="flat" cmpd="sng">
              <a:solidFill>
                <a:srgbClr val="FF0066"/>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15" name="文本框 14"/>
            <p:cNvSpPr txBox="1"/>
            <p:nvPr/>
          </p:nvSpPr>
          <p:spPr>
            <a:xfrm>
              <a:off x="8221" y="1431"/>
              <a:ext cx="5700" cy="919"/>
            </a:xfrm>
            <a:prstGeom prst="rect">
              <a:avLst/>
            </a:prstGeom>
            <a:noFill/>
          </p:spPr>
          <p:txBody>
            <a:bodyPr wrap="square" rtlCol="0">
              <a:spAutoFit/>
            </a:bodyPr>
            <a:p>
              <a:r>
                <a:rPr lang="en-US" altLang="zh-CN" sz="32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B</a:t>
              </a:r>
              <a:r>
                <a:rPr lang="zh-CN" altLang="en-US" sz="28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 主</a:t>
              </a:r>
              <a:r>
                <a:rPr lang="zh-CN" altLang="en-US" sz="24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位推进，高分开头</a:t>
              </a:r>
              <a:endParaRPr lang="zh-CN" altLang="en-US" sz="2400" b="1" noProof="1">
                <a:ln>
                  <a:solidFill>
                    <a:sysClr val="windowText" lastClr="000000"/>
                  </a:solidFill>
                </a:ln>
                <a:solidFill>
                  <a:srgbClr val="CC00CC"/>
                </a:solidFill>
              </a:endParaRPr>
            </a:p>
          </p:txBody>
        </p:sp>
      </p:grpSp>
      <p:grpSp>
        <p:nvGrpSpPr>
          <p:cNvPr id="19" name="组合 18"/>
          <p:cNvGrpSpPr/>
          <p:nvPr/>
        </p:nvGrpSpPr>
        <p:grpSpPr>
          <a:xfrm>
            <a:off x="2025650" y="2646363"/>
            <a:ext cx="6429375" cy="800100"/>
            <a:chOff x="669" y="5080"/>
            <a:chExt cx="10125" cy="1260"/>
          </a:xfrm>
        </p:grpSpPr>
        <p:sp>
          <p:nvSpPr>
            <p:cNvPr id="10250" name="椭圆 16"/>
            <p:cNvSpPr/>
            <p:nvPr/>
          </p:nvSpPr>
          <p:spPr>
            <a:xfrm rot="-480000">
              <a:off x="669" y="5080"/>
              <a:ext cx="8447" cy="1260"/>
            </a:xfrm>
            <a:prstGeom prst="ellipse">
              <a:avLst/>
            </a:prstGeom>
            <a:noFill/>
            <a:ln w="34925" cap="flat" cmpd="sng">
              <a:solidFill>
                <a:srgbClr val="FF0066"/>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18" name="文本框 17"/>
            <p:cNvSpPr txBox="1"/>
            <p:nvPr/>
          </p:nvSpPr>
          <p:spPr>
            <a:xfrm rot="21120000">
              <a:off x="972" y="5177"/>
              <a:ext cx="9822" cy="919"/>
            </a:xfrm>
            <a:prstGeom prst="rect">
              <a:avLst/>
            </a:prstGeom>
            <a:noFill/>
          </p:spPr>
          <p:txBody>
            <a:bodyPr wrap="square" rtlCol="0">
              <a:spAutoFit/>
            </a:bodyPr>
            <a:p>
              <a:r>
                <a:rPr lang="en-US" altLang="zh-CN" sz="32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C</a:t>
              </a:r>
              <a:r>
                <a:rPr lang="zh-CN" altLang="en-US" sz="28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 承上启下，严谨自然</a:t>
              </a:r>
              <a:r>
                <a:rPr lang="en-US" altLang="zh-CN" sz="28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a:t>
              </a:r>
              <a:r>
                <a:rPr lang="zh-CN" altLang="en-US" sz="28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打草稿</a:t>
              </a:r>
              <a:r>
                <a:rPr lang="en-US" altLang="zh-CN" sz="28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a:t>
              </a:r>
              <a:endParaRPr lang="en-US" altLang="zh-CN" sz="2800" b="1" noProof="1">
                <a:ln>
                  <a:solidFill>
                    <a:sysClr val="windowText" lastClr="000000"/>
                  </a:solidFill>
                </a:ln>
                <a:solidFill>
                  <a:srgbClr val="CC00CC"/>
                </a:solidFill>
              </a:endParaRPr>
            </a:p>
          </p:txBody>
        </p:sp>
      </p:grpSp>
      <p:grpSp>
        <p:nvGrpSpPr>
          <p:cNvPr id="21" name="组合 20"/>
          <p:cNvGrpSpPr/>
          <p:nvPr/>
        </p:nvGrpSpPr>
        <p:grpSpPr>
          <a:xfrm>
            <a:off x="3460750" y="5815013"/>
            <a:ext cx="6429375" cy="800100"/>
            <a:chOff x="669" y="5080"/>
            <a:chExt cx="10125" cy="1260"/>
          </a:xfrm>
        </p:grpSpPr>
        <p:sp>
          <p:nvSpPr>
            <p:cNvPr id="10253" name="椭圆 21"/>
            <p:cNvSpPr/>
            <p:nvPr/>
          </p:nvSpPr>
          <p:spPr>
            <a:xfrm rot="-480000">
              <a:off x="669" y="5080"/>
              <a:ext cx="8447" cy="1260"/>
            </a:xfrm>
            <a:prstGeom prst="ellipse">
              <a:avLst/>
            </a:prstGeom>
            <a:noFill/>
            <a:ln w="34925" cap="flat" cmpd="sng">
              <a:solidFill>
                <a:srgbClr val="FF0066"/>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23" name="文本框 22"/>
            <p:cNvSpPr txBox="1"/>
            <p:nvPr/>
          </p:nvSpPr>
          <p:spPr>
            <a:xfrm rot="21120000">
              <a:off x="972" y="5177"/>
              <a:ext cx="9822" cy="919"/>
            </a:xfrm>
            <a:prstGeom prst="rect">
              <a:avLst/>
            </a:prstGeom>
            <a:noFill/>
          </p:spPr>
          <p:txBody>
            <a:bodyPr wrap="square" rtlCol="0">
              <a:spAutoFit/>
            </a:bodyPr>
            <a:p>
              <a:r>
                <a:rPr lang="en-US" altLang="zh-CN" sz="32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D</a:t>
              </a:r>
              <a:r>
                <a:rPr lang="zh-CN" altLang="en-US" sz="28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 语意连贯，主题升华</a:t>
              </a:r>
              <a:r>
                <a:rPr lang="en-US" altLang="zh-CN" sz="28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a:t>
              </a:r>
              <a:r>
                <a:rPr lang="zh-CN" altLang="en-US" sz="28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打草稿</a:t>
              </a:r>
              <a:r>
                <a:rPr lang="en-US" altLang="zh-CN" sz="28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a:t>
              </a:r>
              <a:endParaRPr lang="en-US" altLang="zh-CN" sz="2800" b="1" noProof="1">
                <a:ln>
                  <a:solidFill>
                    <a:sysClr val="windowText" lastClr="000000"/>
                  </a:solidFill>
                </a:ln>
                <a:solidFill>
                  <a:srgbClr val="CC00CC"/>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文本框 1"/>
          <p:cNvSpPr txBox="1"/>
          <p:nvPr/>
        </p:nvSpPr>
        <p:spPr>
          <a:xfrm>
            <a:off x="58420" y="502285"/>
            <a:ext cx="12013565" cy="5110480"/>
          </a:xfrm>
          <a:prstGeom prst="rect">
            <a:avLst/>
          </a:prstGeom>
          <a:noFill/>
          <a:ln w="9525">
            <a:solidFill>
              <a:schemeClr val="accent6">
                <a:lumMod val="40000"/>
                <a:lumOff val="60000"/>
              </a:schemeClr>
            </a:solidFill>
          </a:ln>
        </p:spPr>
        <p:txBody>
          <a:bodyPr wrap="square" anchor="t" anchorCtr="0">
            <a:spAutoFit/>
          </a:bodyPr>
          <a:p>
            <a:pPr algn="just">
              <a:lnSpc>
                <a:spcPts val="2060"/>
              </a:lnSpc>
            </a:pPr>
            <a:r>
              <a:rPr lang="en-US" altLang="zh-CN" sz="2800" noProof="1">
                <a:latin typeface="Times New Roman" panose="02020603050405020304" charset="0"/>
                <a:ea typeface="宋体" panose="02010600030101010101" pitchFamily="2" charset="-122"/>
                <a:cs typeface="+mn-cs"/>
              </a:rPr>
              <a:t>     </a:t>
            </a:r>
            <a:r>
              <a:rPr lang="en-US" altLang="zh-CN" sz="2800" i="1" noProof="1">
                <a:latin typeface="Times New Roman" panose="02020603050405020304" charset="0"/>
                <a:ea typeface="宋体" panose="02010600030101010101" pitchFamily="2" charset="-122"/>
                <a:cs typeface="+mn-cs"/>
              </a:rPr>
              <a:t>I was stuck for five or six minutes though I felt much longer.</a:t>
            </a:r>
            <a:r>
              <a:rPr lang="en-US" altLang="zh-CN" sz="2800" noProof="1">
                <a:latin typeface="Times New Roman" panose="02020603050405020304" charset="0"/>
                <a:ea typeface="宋体" panose="02010600030101010101" pitchFamily="2" charset="-122"/>
                <a:cs typeface="+mn-cs"/>
              </a:rPr>
              <a:t>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Despite</a:t>
            </a:r>
            <a:r>
              <a:rPr lang="en-US" altLang="zh-CN" sz="2800" noProof="1">
                <a:latin typeface="Times New Roman" panose="02020603050405020304" charset="0"/>
                <a:ea typeface="宋体" panose="02010600030101010101" pitchFamily="2" charset="-122"/>
                <a:cs typeface="+mn-cs"/>
              </a:rPr>
              <a:t> my unwillingness to admit it, I had made the most shameful and stupid mistake ever. I</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 had no choice but to</a:t>
            </a:r>
            <a:r>
              <a:rPr lang="en-US" altLang="zh-CN" sz="2800" noProof="1">
                <a:latin typeface="Times New Roman" panose="02020603050405020304" charset="0"/>
                <a:ea typeface="宋体" panose="02010600030101010101" pitchFamily="2" charset="-122"/>
                <a:cs typeface="+mn-cs"/>
              </a:rPr>
              <a:t> beg </a:t>
            </a:r>
            <a:r>
              <a:rPr lang="en-US" altLang="zh-CN" sz="2800" u="sng" noProof="1">
                <a:latin typeface="Times New Roman" panose="02020603050405020304" charset="0"/>
                <a:ea typeface="宋体" panose="02010600030101010101" pitchFamily="2" charset="-122"/>
                <a:cs typeface="+mn-cs"/>
              </a:rPr>
              <a:t>Jason</a:t>
            </a:r>
            <a:r>
              <a:rPr lang="en-US" altLang="zh-CN" sz="2800" noProof="1">
                <a:latin typeface="Times New Roman" panose="02020603050405020304" charset="0"/>
                <a:ea typeface="宋体" panose="02010600030101010101" pitchFamily="2" charset="-122"/>
                <a:cs typeface="+mn-cs"/>
              </a:rPr>
              <a:t> to help me. He tried to pull it desperat</a:t>
            </a:r>
            <a:r>
              <a:rPr lang="en-US" altLang="zh-CN" sz="2800" noProof="1">
                <a:latin typeface="Times New Roman" panose="02020603050405020304" charset="0"/>
                <a:ea typeface="宋体" panose="02010600030101010101" pitchFamily="2" charset="-122"/>
                <a:cs typeface="+mn-cs"/>
                <a:sym typeface="+mn-ea"/>
              </a:rPr>
              <a:t>e</a:t>
            </a:r>
            <a:r>
              <a:rPr lang="en-US" altLang="zh-CN" sz="2800" noProof="1">
                <a:latin typeface="Times New Roman" panose="02020603050405020304" charset="0"/>
                <a:ea typeface="宋体" panose="02010600030101010101" pitchFamily="2" charset="-122"/>
                <a:cs typeface="+mn-cs"/>
              </a:rPr>
              <a:t>ly,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which only turned out in vain</a:t>
            </a:r>
            <a:r>
              <a:rPr lang="en-US" altLang="zh-CN" sz="2800" noProof="1">
                <a:latin typeface="Times New Roman" panose="02020603050405020304" charset="0"/>
                <a:ea typeface="宋体" panose="02010600030101010101" pitchFamily="2" charset="-122"/>
                <a:cs typeface="+mn-cs"/>
              </a:rPr>
              <a:t>. Finally he decided to use a knife to break the </a:t>
            </a:r>
            <a:r>
              <a:rPr lang="en-US" altLang="zh-CN" sz="2800" u="sng" noProof="1">
                <a:latin typeface="Times New Roman" panose="02020603050405020304" charset="0"/>
                <a:ea typeface="宋体" panose="02010600030101010101" pitchFamily="2" charset="-122"/>
                <a:cs typeface="+mn-cs"/>
              </a:rPr>
              <a:t>pumpkin</a:t>
            </a:r>
            <a:r>
              <a:rPr lang="en-US" altLang="zh-CN" sz="2800" noProof="1">
                <a:latin typeface="Times New Roman" panose="02020603050405020304" charset="0"/>
                <a:ea typeface="宋体" panose="02010600030101010101" pitchFamily="2" charset="-122"/>
                <a:cs typeface="+mn-cs"/>
              </a:rPr>
              <a:t>. Though he tried very cautiously and I didn’t get hurt actually, I felt unbearable fear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crashed</a:t>
            </a:r>
            <a:r>
              <a:rPr lang="en-US" altLang="zh-CN" sz="2800" noProof="1">
                <a:latin typeface="Times New Roman" panose="02020603050405020304" charset="0"/>
                <a:ea typeface="宋体" panose="02010600030101010101" pitchFamily="2" charset="-122"/>
                <a:cs typeface="+mn-cs"/>
              </a:rPr>
              <a:t> my mind,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beads of sweat popping out</a:t>
            </a:r>
            <a:r>
              <a:rPr lang="en-US" altLang="zh-CN" sz="2800" noProof="1">
                <a:latin typeface="Times New Roman" panose="02020603050405020304" charset="0"/>
                <a:ea typeface="宋体" panose="02010600030101010101" pitchFamily="2" charset="-122"/>
                <a:cs typeface="+mn-cs"/>
              </a:rPr>
              <a:t> on my forehead.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Much to my dismay</a:t>
            </a:r>
            <a:r>
              <a:rPr lang="en-US" altLang="zh-CN" sz="2800" noProof="1">
                <a:latin typeface="Times New Roman" panose="02020603050405020304" charset="0"/>
                <a:ea typeface="宋体" panose="02010600030101010101" pitchFamily="2" charset="-122"/>
                <a:cs typeface="+mn-cs"/>
              </a:rPr>
              <a:t>, my </a:t>
            </a:r>
            <a:r>
              <a:rPr lang="en-US" altLang="zh-CN" sz="2800" u="sng" noProof="1">
                <a:latin typeface="Times New Roman" panose="02020603050405020304" charset="0"/>
                <a:ea typeface="宋体" panose="02010600030101010101" pitchFamily="2" charset="-122"/>
                <a:cs typeface="+mn-cs"/>
              </a:rPr>
              <a:t>dad</a:t>
            </a:r>
            <a:r>
              <a:rPr lang="en-US" altLang="zh-CN" sz="2800" noProof="1">
                <a:latin typeface="Times New Roman" panose="02020603050405020304" charset="0"/>
                <a:ea typeface="宋体" panose="02010600030101010101" pitchFamily="2" charset="-122"/>
                <a:cs typeface="+mn-cs"/>
              </a:rPr>
              <a:t> and </a:t>
            </a:r>
            <a:r>
              <a:rPr lang="en-US" altLang="zh-CN" sz="2800" u="sng" noProof="1">
                <a:latin typeface="Times New Roman" panose="02020603050405020304" charset="0"/>
                <a:ea typeface="宋体" panose="02010600030101010101" pitchFamily="2" charset="-122"/>
                <a:cs typeface="+mn-cs"/>
              </a:rPr>
              <a:t>mom</a:t>
            </a:r>
            <a:r>
              <a:rPr lang="en-US" altLang="zh-CN" sz="2800" noProof="1">
                <a:latin typeface="Times New Roman" panose="02020603050405020304" charset="0"/>
                <a:ea typeface="宋体" panose="02010600030101010101" pitchFamily="2" charset="-122"/>
                <a:cs typeface="+mn-cs"/>
              </a:rPr>
              <a:t> whispered, giggled, chuckled and finally burst into laughter.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After what seemed like a century</a:t>
            </a:r>
            <a:r>
              <a:rPr lang="en-US" altLang="zh-CN" sz="2800" noProof="1">
                <a:latin typeface="Times New Roman" panose="02020603050405020304" charset="0"/>
                <a:ea typeface="宋体" panose="02010600030101010101" pitchFamily="2" charset="-122"/>
                <a:cs typeface="+mn-cs"/>
              </a:rPr>
              <a:t>, John </a:t>
            </a:r>
            <a:r>
              <a:rPr lang="en-US" altLang="zh-CN" sz="2800" u="sng" noProof="1">
                <a:latin typeface="Times New Roman" panose="02020603050405020304" charset="0"/>
                <a:ea typeface="宋体" panose="02010600030101010101" pitchFamily="2" charset="-122"/>
                <a:cs typeface="+mn-cs"/>
              </a:rPr>
              <a:t>managed</a:t>
            </a:r>
            <a:r>
              <a:rPr lang="en-US" altLang="zh-CN" sz="2800" noProof="1">
                <a:latin typeface="Times New Roman" panose="02020603050405020304" charset="0"/>
                <a:ea typeface="宋体" panose="02010600030101010101" pitchFamily="2" charset="-122"/>
                <a:cs typeface="+mn-cs"/>
              </a:rPr>
              <a:t> to break the pumpkin.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It was not until then that</a:t>
            </a:r>
            <a:r>
              <a:rPr lang="en-US" altLang="zh-CN" sz="2800" noProof="1">
                <a:latin typeface="Times New Roman" panose="02020603050405020304" charset="0"/>
                <a:ea typeface="宋体" panose="02010600030101010101" pitchFamily="2" charset="-122"/>
                <a:cs typeface="+mn-cs"/>
              </a:rPr>
              <a:t> I found a camera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just in front of me me</a:t>
            </a:r>
            <a:r>
              <a:rPr lang="en-US" altLang="zh-CN" sz="2800" noProof="1">
                <a:latin typeface="Times New Roman" panose="02020603050405020304" charset="0"/>
                <a:ea typeface="宋体" panose="02010600030101010101" pitchFamily="2" charset="-122"/>
                <a:cs typeface="+mn-cs"/>
              </a:rPr>
              <a:t>. Worse still, my dad announced that the video would be shared online. </a:t>
            </a:r>
            <a:endParaRPr lang="en-US" altLang="zh-CN" sz="2800" noProof="1">
              <a:latin typeface="Times New Roman" panose="02020603050405020304" charset="0"/>
              <a:ea typeface="宋体" panose="02010600030101010101" pitchFamily="2" charset="-122"/>
            </a:endParaRPr>
          </a:p>
          <a:p>
            <a:pPr algn="just">
              <a:lnSpc>
                <a:spcPts val="2060"/>
              </a:lnSpc>
            </a:pPr>
            <a:r>
              <a:rPr lang="en-US" altLang="zh-CN" sz="2800" noProof="1">
                <a:latin typeface="Times New Roman" panose="02020603050405020304" charset="0"/>
                <a:ea typeface="宋体" panose="02010600030101010101" pitchFamily="2" charset="-122"/>
                <a:cs typeface="+mn-cs"/>
              </a:rPr>
              <a:t>   </a:t>
            </a:r>
            <a:r>
              <a:rPr lang="en-US" altLang="zh-CN" sz="2800" i="1" noProof="1">
                <a:latin typeface="Times New Roman" panose="02020603050405020304" charset="0"/>
                <a:ea typeface="宋体" panose="02010600030101010101" pitchFamily="2" charset="-122"/>
                <a:cs typeface="+mn-cs"/>
              </a:rPr>
              <a:t>The video </a:t>
            </a:r>
            <a:r>
              <a:rPr lang="en-US" altLang="zh-CN" sz="2400" i="1"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was posted online</a:t>
            </a:r>
            <a:r>
              <a:rPr lang="en-US" altLang="zh-CN" sz="2800" i="1" noProof="1">
                <a:latin typeface="Times New Roman" panose="02020603050405020304" charset="0"/>
                <a:ea typeface="宋体" panose="02010600030101010101" pitchFamily="2" charset="-122"/>
                <a:cs typeface="+mn-cs"/>
              </a:rPr>
              <a:t> the Monday before Halloween.</a:t>
            </a:r>
            <a:r>
              <a:rPr lang="en-US" altLang="zh-CN" sz="2800" noProof="1">
                <a:latin typeface="Times New Roman" panose="02020603050405020304" charset="0"/>
                <a:ea typeface="宋体" panose="02010600030101010101" pitchFamily="2" charset="-122"/>
                <a:cs typeface="+mn-cs"/>
              </a:rPr>
              <a:t> Reading the</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 comments </a:t>
            </a:r>
            <a:r>
              <a:rPr lang="en-US" altLang="zh-CN" sz="2800" noProof="1">
                <a:latin typeface="Times New Roman" panose="02020603050405020304" charset="0"/>
                <a:ea typeface="宋体" panose="02010600030101010101" pitchFamily="2" charset="-122"/>
                <a:cs typeface="+mn-cs"/>
              </a:rPr>
              <a:t>of audience and the world, I felt extraordinarily awkward and I was eager to melt into the ground. The number of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“like”</a:t>
            </a:r>
            <a:r>
              <a:rPr lang="en-US" altLang="zh-CN" sz="2800" noProof="1">
                <a:latin typeface="Times New Roman" panose="02020603050405020304" charset="0"/>
                <a:ea typeface="宋体" panose="02010600030101010101" pitchFamily="2" charset="-122"/>
                <a:cs typeface="+mn-cs"/>
              </a:rPr>
              <a:t> increased rapidly. I eventually couldn’t resist the temptation to watch it myself.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So funny was that video that </a:t>
            </a:r>
            <a:r>
              <a:rPr lang="en-US" altLang="zh-CN" sz="2800" noProof="1">
                <a:latin typeface="Times New Roman" panose="02020603050405020304" charset="0"/>
                <a:ea typeface="宋体" panose="02010600030101010101" pitchFamily="2" charset="-122"/>
                <a:cs typeface="+mn-cs"/>
              </a:rPr>
              <a:t>I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couldn’t help laughing</a:t>
            </a:r>
            <a:r>
              <a:rPr lang="en-US" altLang="zh-CN" sz="2800" noProof="1">
                <a:latin typeface="Times New Roman" panose="02020603050405020304" charset="0"/>
                <a:ea typeface="宋体" panose="02010600030101010101" pitchFamily="2" charset="-122"/>
                <a:cs typeface="+mn-cs"/>
              </a:rPr>
              <a:t>!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With the video gaining</a:t>
            </a:r>
            <a:r>
              <a:rPr lang="en-US" altLang="zh-CN" sz="2800" noProof="1">
                <a:latin typeface="Times New Roman" panose="02020603050405020304" charset="0"/>
                <a:ea typeface="宋体" panose="02010600030101010101" pitchFamily="2" charset="-122"/>
                <a:cs typeface="+mn-cs"/>
              </a:rPr>
              <a:t> more and more popularity, I felt a mixture of embarrassment and satisfaction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striking</a:t>
            </a:r>
            <a:r>
              <a:rPr lang="en-US" altLang="zh-CN" sz="2800" noProof="1">
                <a:latin typeface="Times New Roman" panose="02020603050405020304" charset="0"/>
                <a:ea typeface="宋体" panose="02010600030101010101" pitchFamily="2" charset="-122"/>
                <a:cs typeface="+mn-cs"/>
              </a:rPr>
              <a:t> into my heart. Just at that moment, Jason tapped on my shoulder, and admitted that I was the winner this year,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followed</a:t>
            </a:r>
            <a:r>
              <a:rPr lang="en-US" altLang="zh-CN" sz="2800" noProof="1">
                <a:latin typeface="Times New Roman" panose="02020603050405020304" charset="0"/>
                <a:ea typeface="宋体" panose="02010600030101010101" pitchFamily="2" charset="-122"/>
                <a:cs typeface="+mn-cs"/>
              </a:rPr>
              <a:t> by the applause of my whole family. “I won’t save you another time!” he laughed.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Interesting as it was</a:t>
            </a:r>
            <a:r>
              <a:rPr lang="en-US" altLang="zh-CN" sz="2800" noProof="1">
                <a:latin typeface="Times New Roman" panose="02020603050405020304" charset="0"/>
                <a:ea typeface="宋体" panose="02010600030101010101" pitchFamily="2" charset="-122"/>
                <a:cs typeface="+mn-cs"/>
              </a:rPr>
              <a:t>, I would never try this stupid thing anymore.</a:t>
            </a:r>
            <a:endParaRPr lang="en-US" altLang="zh-CN" sz="2800" noProof="1">
              <a:latin typeface="Times New Roman" panose="02020603050405020304" charset="0"/>
              <a:ea typeface="宋体" panose="02010600030101010101" pitchFamily="2" charset="-122"/>
              <a:cs typeface="+mn-cs"/>
            </a:endParaRPr>
          </a:p>
        </p:txBody>
      </p:sp>
      <p:sp>
        <p:nvSpPr>
          <p:cNvPr id="4" name="文本框 3"/>
          <p:cNvSpPr txBox="1"/>
          <p:nvPr/>
        </p:nvSpPr>
        <p:spPr>
          <a:xfrm>
            <a:off x="58420" y="0"/>
            <a:ext cx="12013565"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202101</a:t>
            </a:r>
            <a:r>
              <a:rPr lang="zh-CN" sz="2400" b="1" noProof="1">
                <a:ln>
                  <a:solidFill>
                    <a:sysClr val="windowText" lastClr="000000"/>
                  </a:solidFill>
                </a:ln>
                <a:latin typeface="Arial" panose="020B0604020202020204" pitchFamily="34" charset="0"/>
                <a:ea typeface="宋体" panose="02010600030101010101" pitchFamily="2" charset="-122"/>
                <a:cs typeface="+mn-cs"/>
              </a:rPr>
              <a:t>续写</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5</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档作文</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 </a:t>
            </a:r>
            <a:r>
              <a:rPr lang="zh-CN" altLang="en-US" sz="20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深挖教材和考纲词汇的关联意义，赏析词汇的精妙，是实现语言协同的重要路径</a:t>
            </a:r>
            <a:endParaRPr lang="zh-CN" altLang="en-US" sz="20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endParaRPr>
          </a:p>
        </p:txBody>
      </p:sp>
      <p:sp>
        <p:nvSpPr>
          <p:cNvPr id="2" name="文本框 1"/>
          <p:cNvSpPr txBox="1"/>
          <p:nvPr/>
        </p:nvSpPr>
        <p:spPr>
          <a:xfrm>
            <a:off x="125730" y="5654675"/>
            <a:ext cx="11946255" cy="922020"/>
          </a:xfrm>
          <a:prstGeom prst="rect">
            <a:avLst/>
          </a:prstGeom>
          <a:solidFill>
            <a:schemeClr val="accent5"/>
          </a:solidFill>
        </p:spPr>
        <p:txBody>
          <a:bodyPr wrap="square" rtlCol="0">
            <a:spAutoFit/>
          </a:bodyPr>
          <a:p>
            <a:r>
              <a:rPr lang="zh-CN" altLang="en-US" b="1" noProof="1">
                <a:latin typeface="Arial" panose="020B0604020202020204" pitchFamily="34" charset="0"/>
                <a:ea typeface="宋体" panose="02010600030101010101" pitchFamily="2" charset="-122"/>
                <a:cs typeface="+mn-cs"/>
              </a:rPr>
              <a:t>专家点评：情节、情感、语言、逻辑各方面都得到很好照顾，难得！与前文衔接紧密，感官和情感过渡自然。出南瓜前都是听觉、心理描写，或者是问题信息或者是主观判断，考虑周到。语言虽然有些不地道，但流畅通顺，无低级错误，描写细腻生动。（</a:t>
            </a:r>
            <a:r>
              <a:rPr lang="en-US" altLang="zh-CN" b="1" noProof="1">
                <a:latin typeface="Arial" panose="020B0604020202020204" pitchFamily="34" charset="0"/>
                <a:ea typeface="宋体" panose="02010600030101010101" pitchFamily="2" charset="-122"/>
                <a:cs typeface="+mn-cs"/>
              </a:rPr>
              <a:t>25</a:t>
            </a:r>
            <a:r>
              <a:rPr lang="zh-CN" altLang="en-US" b="1" noProof="1">
                <a:latin typeface="Arial" panose="020B0604020202020204" pitchFamily="34" charset="0"/>
                <a:ea typeface="宋体" panose="02010600030101010101" pitchFamily="2" charset="-122"/>
                <a:cs typeface="+mn-cs"/>
              </a:rPr>
              <a:t>分）</a:t>
            </a:r>
            <a:endParaRPr lang="zh-CN" altLang="en-US" b="1" noProof="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文本框 1"/>
          <p:cNvSpPr txBox="1"/>
          <p:nvPr/>
        </p:nvSpPr>
        <p:spPr>
          <a:xfrm>
            <a:off x="86360" y="460375"/>
            <a:ext cx="11884660" cy="5734050"/>
          </a:xfrm>
          <a:prstGeom prst="rect">
            <a:avLst/>
          </a:prstGeom>
          <a:noFill/>
          <a:ln w="9525">
            <a:solidFill>
              <a:schemeClr val="accent6">
                <a:lumMod val="40000"/>
                <a:lumOff val="60000"/>
              </a:schemeClr>
            </a:solidFill>
          </a:ln>
        </p:spPr>
        <p:txBody>
          <a:bodyPr wrap="square" anchor="t" anchorCtr="0">
            <a:spAutoFit/>
          </a:bodyPr>
          <a:p>
            <a:pPr algn="just">
              <a:lnSpc>
                <a:spcPts val="2200"/>
              </a:lnSpc>
            </a:pPr>
            <a:r>
              <a:rPr lang="en-US" altLang="zh-CN" sz="2800" noProof="1">
                <a:latin typeface="Times New Roman" panose="02020603050405020304" charset="0"/>
                <a:ea typeface="宋体" panose="02010600030101010101" pitchFamily="2" charset="-122"/>
                <a:cs typeface="+mn-cs"/>
              </a:rPr>
              <a:t>     </a:t>
            </a:r>
            <a:r>
              <a:rPr lang="en-US" altLang="zh-CN" sz="2800" i="1" noProof="1">
                <a:latin typeface="Times New Roman" panose="02020603050405020304" charset="0"/>
                <a:ea typeface="宋体" panose="02010600030101010101" pitchFamily="2" charset="-122"/>
                <a:cs typeface="+mn-cs"/>
              </a:rPr>
              <a:t>I </a:t>
            </a:r>
            <a:r>
              <a:rPr lang="en-US" altLang="zh-CN" sz="2800" i="1"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was stuck</a:t>
            </a:r>
            <a:r>
              <a:rPr lang="en-US" altLang="zh-CN" sz="2800" i="1" noProof="1">
                <a:latin typeface="Times New Roman" panose="02020603050405020304" charset="0"/>
                <a:ea typeface="宋体" panose="02010600030101010101" pitchFamily="2" charset="-122"/>
                <a:cs typeface="+mn-cs"/>
              </a:rPr>
              <a:t> for five or six minutes though I felt much longer.</a:t>
            </a:r>
            <a:r>
              <a:rPr lang="en-US" altLang="zh-CN" sz="2800" noProof="1">
                <a:latin typeface="Times New Roman" panose="02020603050405020304" charset="0"/>
                <a:ea typeface="宋体" panose="02010600030101010101" pitchFamily="2" charset="-122"/>
                <a:cs typeface="+mn-cs"/>
              </a:rPr>
              <a:t> Despite my unwillingness to admit it, I had made the most shameful and stupid mistake ever. I had no choice but to beg </a:t>
            </a:r>
            <a:r>
              <a:rPr lang="en-US" altLang="zh-CN" sz="2800" u="sng" noProof="1">
                <a:latin typeface="Times New Roman" panose="02020603050405020304" charset="0"/>
                <a:ea typeface="宋体" panose="02010600030101010101" pitchFamily="2" charset="-122"/>
                <a:cs typeface="+mn-cs"/>
              </a:rPr>
              <a:t>Jason</a:t>
            </a:r>
            <a:r>
              <a:rPr lang="en-US" altLang="zh-CN" sz="2800" noProof="1">
                <a:latin typeface="Times New Roman" panose="02020603050405020304" charset="0"/>
                <a:ea typeface="宋体" panose="02010600030101010101" pitchFamily="2" charset="-122"/>
                <a:cs typeface="+mn-cs"/>
              </a:rPr>
              <a:t> to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help</a:t>
            </a:r>
            <a:r>
              <a:rPr lang="en-US" altLang="zh-CN" sz="2800" noProof="1">
                <a:latin typeface="Times New Roman" panose="02020603050405020304" charset="0"/>
                <a:ea typeface="宋体" panose="02010600030101010101" pitchFamily="2" charset="-122"/>
                <a:cs typeface="+mn-cs"/>
              </a:rPr>
              <a:t> me. He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tried to pull </a:t>
            </a:r>
            <a:r>
              <a:rPr lang="en-US" altLang="zh-CN" sz="2800" noProof="1">
                <a:latin typeface="Times New Roman" panose="02020603050405020304" charset="0"/>
                <a:ea typeface="宋体" panose="02010600030101010101" pitchFamily="2" charset="-122"/>
                <a:cs typeface="+mn-cs"/>
              </a:rPr>
              <a:t>it desperat</a:t>
            </a:r>
            <a:r>
              <a:rPr lang="en-US" altLang="zh-CN" sz="2800" noProof="1">
                <a:latin typeface="Times New Roman" panose="02020603050405020304" charset="0"/>
                <a:ea typeface="宋体" panose="02010600030101010101" pitchFamily="2" charset="-122"/>
                <a:cs typeface="+mn-cs"/>
                <a:sym typeface="+mn-ea"/>
              </a:rPr>
              <a:t>e</a:t>
            </a:r>
            <a:r>
              <a:rPr lang="en-US" altLang="zh-CN" sz="2800" noProof="1">
                <a:latin typeface="Times New Roman" panose="02020603050405020304" charset="0"/>
                <a:ea typeface="宋体" panose="02010600030101010101" pitchFamily="2" charset="-122"/>
                <a:cs typeface="+mn-cs"/>
              </a:rPr>
              <a:t>ly, which only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turned out in vain</a:t>
            </a:r>
            <a:r>
              <a:rPr lang="en-US" altLang="zh-CN" sz="2800" noProof="1">
                <a:latin typeface="Times New Roman" panose="02020603050405020304" charset="0"/>
                <a:ea typeface="宋体" panose="02010600030101010101" pitchFamily="2" charset="-122"/>
                <a:cs typeface="+mn-cs"/>
              </a:rPr>
              <a:t>. Finally he decided to use a knife to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break</a:t>
            </a:r>
            <a:r>
              <a:rPr lang="en-US" altLang="zh-CN" sz="2800" noProof="1">
                <a:latin typeface="Times New Roman" panose="02020603050405020304" charset="0"/>
                <a:ea typeface="宋体" panose="02010600030101010101" pitchFamily="2" charset="-122"/>
                <a:cs typeface="+mn-cs"/>
              </a:rPr>
              <a:t> the </a:t>
            </a:r>
            <a:r>
              <a:rPr lang="en-US" altLang="zh-CN" sz="2800" u="sng" noProof="1">
                <a:latin typeface="Times New Roman" panose="02020603050405020304" charset="0"/>
                <a:ea typeface="宋体" panose="02010600030101010101" pitchFamily="2" charset="-122"/>
                <a:cs typeface="+mn-cs"/>
              </a:rPr>
              <a:t>pumpkin</a:t>
            </a:r>
            <a:r>
              <a:rPr lang="en-US" altLang="zh-CN" sz="2800" noProof="1">
                <a:latin typeface="Times New Roman" panose="02020603050405020304" charset="0"/>
                <a:ea typeface="宋体" panose="02010600030101010101" pitchFamily="2" charset="-122"/>
                <a:cs typeface="+mn-cs"/>
              </a:rPr>
              <a:t>. Though he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tried very cautiously</a:t>
            </a:r>
            <a:r>
              <a:rPr lang="en-US" altLang="zh-CN" sz="2800" noProof="1">
                <a:latin typeface="Times New Roman" panose="02020603050405020304" charset="0"/>
                <a:ea typeface="宋体" panose="02010600030101010101" pitchFamily="2" charset="-122"/>
                <a:cs typeface="+mn-cs"/>
              </a:rPr>
              <a:t> and I didn’t get hurt actually, I felt unbearable fear crashed my mind, beads of sweat popping out on my forehead. Much to my dismay, my </a:t>
            </a:r>
            <a:r>
              <a:rPr lang="en-US" altLang="zh-CN" sz="2800" u="sng" noProof="1">
                <a:latin typeface="Times New Roman" panose="02020603050405020304" charset="0"/>
                <a:ea typeface="宋体" panose="02010600030101010101" pitchFamily="2" charset="-122"/>
                <a:cs typeface="+mn-cs"/>
              </a:rPr>
              <a:t>dad</a:t>
            </a:r>
            <a:r>
              <a:rPr lang="en-US" altLang="zh-CN" sz="2800" noProof="1">
                <a:latin typeface="Times New Roman" panose="02020603050405020304" charset="0"/>
                <a:ea typeface="宋体" panose="02010600030101010101" pitchFamily="2" charset="-122"/>
                <a:cs typeface="+mn-cs"/>
              </a:rPr>
              <a:t> and</a:t>
            </a:r>
            <a:r>
              <a:rPr lang="en-US" altLang="zh-CN" sz="2800" u="sng" noProof="1">
                <a:latin typeface="Times New Roman" panose="02020603050405020304" charset="0"/>
                <a:ea typeface="宋体" panose="02010600030101010101" pitchFamily="2" charset="-122"/>
                <a:cs typeface="+mn-cs"/>
              </a:rPr>
              <a:t> mom</a:t>
            </a:r>
            <a:r>
              <a:rPr lang="en-US" altLang="zh-CN" sz="2800" noProof="1">
                <a:latin typeface="Times New Roman" panose="02020603050405020304" charset="0"/>
                <a:ea typeface="宋体" panose="02010600030101010101" pitchFamily="2" charset="-122"/>
                <a:cs typeface="+mn-cs"/>
              </a:rPr>
              <a:t> whispered, giggled, chuckled and finally burst into laughter. After what seemed like a century, John </a:t>
            </a:r>
            <a:r>
              <a:rPr lang="en-US" altLang="zh-CN" sz="2800" u="sng"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managed</a:t>
            </a:r>
            <a:r>
              <a:rPr lang="en-US" altLang="zh-CN" sz="2800" noProof="1">
                <a:latin typeface="Times New Roman" panose="02020603050405020304" charset="0"/>
                <a:ea typeface="宋体" panose="02010600030101010101" pitchFamily="2" charset="-122"/>
                <a:cs typeface="+mn-cs"/>
              </a:rPr>
              <a:t> to break the pumpkin. It was not until then that I found a camera just in front of me me. Worse still, my dad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announced</a:t>
            </a:r>
            <a:r>
              <a:rPr lang="en-US" altLang="zh-CN" sz="2800" noProof="1">
                <a:latin typeface="Times New Roman" panose="02020603050405020304" charset="0"/>
                <a:ea typeface="宋体" panose="02010600030101010101" pitchFamily="2" charset="-122"/>
                <a:cs typeface="+mn-cs"/>
              </a:rPr>
              <a:t> that the video would be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shared </a:t>
            </a:r>
            <a:r>
              <a:rPr lang="en-US" altLang="zh-CN" sz="2800" noProof="1">
                <a:latin typeface="Times New Roman" panose="02020603050405020304" charset="0"/>
                <a:ea typeface="宋体" panose="02010600030101010101" pitchFamily="2" charset="-122"/>
                <a:cs typeface="+mn-cs"/>
              </a:rPr>
              <a:t>online. </a:t>
            </a:r>
            <a:endParaRPr lang="en-US" altLang="zh-CN" sz="2800" noProof="1">
              <a:latin typeface="Times New Roman" panose="02020603050405020304" charset="0"/>
              <a:ea typeface="宋体" panose="02010600030101010101" pitchFamily="2" charset="-122"/>
            </a:endParaRPr>
          </a:p>
          <a:p>
            <a:pPr algn="just">
              <a:lnSpc>
                <a:spcPts val="2200"/>
              </a:lnSpc>
            </a:pPr>
            <a:r>
              <a:rPr lang="en-US" altLang="zh-CN" sz="2800" noProof="1">
                <a:latin typeface="Times New Roman" panose="02020603050405020304" charset="0"/>
                <a:ea typeface="宋体" panose="02010600030101010101" pitchFamily="2" charset="-122"/>
                <a:cs typeface="+mn-cs"/>
              </a:rPr>
              <a:t>   </a:t>
            </a:r>
            <a:r>
              <a:rPr lang="en-US" altLang="zh-CN" sz="2800" i="1" noProof="1">
                <a:latin typeface="Times New Roman" panose="02020603050405020304" charset="0"/>
                <a:ea typeface="宋体" panose="02010600030101010101" pitchFamily="2" charset="-122"/>
                <a:cs typeface="+mn-cs"/>
              </a:rPr>
              <a:t>The video was </a:t>
            </a:r>
            <a:r>
              <a:rPr lang="en-US" altLang="zh-CN" sz="2800" i="1"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posted</a:t>
            </a:r>
            <a:r>
              <a:rPr lang="en-US" altLang="zh-CN" sz="2800" i="1" noProof="1">
                <a:latin typeface="Times New Roman" panose="02020603050405020304" charset="0"/>
                <a:ea typeface="宋体" panose="02010600030101010101" pitchFamily="2" charset="-122"/>
                <a:cs typeface="+mn-cs"/>
              </a:rPr>
              <a:t> online the Monday before Halloween.</a:t>
            </a:r>
            <a:r>
              <a:rPr lang="en-US" altLang="zh-CN" sz="2800" noProof="1">
                <a:latin typeface="Times New Roman" panose="02020603050405020304" charset="0"/>
                <a:ea typeface="宋体" panose="02010600030101010101" pitchFamily="2" charset="-122"/>
                <a:cs typeface="+mn-cs"/>
              </a:rPr>
              <a:t> Reading the comments of audience and the world, I felt extraordinarily awkward and I was eager to melt into the ground. The number of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“like” increased</a:t>
            </a:r>
            <a:r>
              <a:rPr lang="en-US" altLang="zh-CN" sz="2800" noProof="1">
                <a:latin typeface="Times New Roman" panose="02020603050405020304" charset="0"/>
                <a:ea typeface="宋体" panose="02010600030101010101" pitchFamily="2" charset="-122"/>
                <a:cs typeface="+mn-cs"/>
              </a:rPr>
              <a:t> rapidly. I eventually couldn’t resist the temptation to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watch </a:t>
            </a:r>
            <a:r>
              <a:rPr lang="en-US" altLang="zh-CN" sz="2800" noProof="1">
                <a:latin typeface="Times New Roman" panose="02020603050405020304" charset="0"/>
                <a:ea typeface="宋体" panose="02010600030101010101" pitchFamily="2" charset="-122"/>
                <a:cs typeface="+mn-cs"/>
              </a:rPr>
              <a:t>it myself. So funny was that video that I couldn’t help laughing! With the video gaining more and more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popularity</a:t>
            </a:r>
            <a:r>
              <a:rPr lang="en-US" altLang="zh-CN" sz="2800" noProof="1">
                <a:latin typeface="Times New Roman" panose="02020603050405020304" charset="0"/>
                <a:ea typeface="宋体" panose="02010600030101010101" pitchFamily="2" charset="-122"/>
                <a:cs typeface="+mn-cs"/>
              </a:rPr>
              <a:t>, I felt a mixture of embarrassment and satisfaction striking into my heart. Just at that moment, Jason tapped on my shoulder, and admitted that I was the winner this year, followed by the applause of my whole family. “I won’t save you another time!” he laughed. Interesting as it was, I would never try this stupid thing anymore.</a:t>
            </a:r>
            <a:endParaRPr lang="en-US" altLang="zh-CN" sz="2800" noProof="1">
              <a:latin typeface="Times New Roman" panose="02020603050405020304" charset="0"/>
              <a:ea typeface="宋体" panose="02010600030101010101" pitchFamily="2" charset="-122"/>
              <a:cs typeface="+mn-cs"/>
            </a:endParaRPr>
          </a:p>
        </p:txBody>
      </p:sp>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202101</a:t>
            </a:r>
            <a:r>
              <a:rPr lang="zh-CN" sz="2400" b="1" noProof="1">
                <a:ln>
                  <a:solidFill>
                    <a:sysClr val="windowText" lastClr="000000"/>
                  </a:solidFill>
                </a:ln>
                <a:latin typeface="Arial" panose="020B0604020202020204" pitchFamily="34" charset="0"/>
                <a:ea typeface="宋体" panose="02010600030101010101" pitchFamily="2" charset="-122"/>
                <a:cs typeface="+mn-cs"/>
              </a:rPr>
              <a:t>续写</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5</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档作文</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 </a:t>
            </a:r>
            <a:r>
              <a:rPr lang="zh-CN" altLang="en-US" sz="20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情节主要靠动词推动，形成相同的语义场</a:t>
            </a:r>
            <a:endParaRPr lang="zh-CN" altLang="en-US" sz="24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endParaRPr>
          </a:p>
        </p:txBody>
      </p:sp>
      <p:sp>
        <p:nvSpPr>
          <p:cNvPr id="2" name="文本框 1"/>
          <p:cNvSpPr txBox="1"/>
          <p:nvPr/>
        </p:nvSpPr>
        <p:spPr>
          <a:xfrm>
            <a:off x="2812415" y="5867400"/>
            <a:ext cx="9158288" cy="922020"/>
          </a:xfrm>
          <a:prstGeom prst="rect">
            <a:avLst/>
          </a:prstGeom>
          <a:solidFill>
            <a:schemeClr val="accent5"/>
          </a:solidFill>
        </p:spPr>
        <p:txBody>
          <a:bodyPr wrap="square" rtlCol="0">
            <a:spAutoFit/>
          </a:bodyPr>
          <a:p>
            <a:r>
              <a:rPr lang="zh-CN" altLang="en-US" b="1" noProof="1">
                <a:latin typeface="Arial" panose="020B0604020202020204" pitchFamily="34" charset="0"/>
                <a:ea typeface="宋体" panose="02010600030101010101" pitchFamily="2" charset="-122"/>
                <a:cs typeface="+mn-cs"/>
              </a:rPr>
              <a:t>专家点评：情节、情感、语言、逻辑各方面都得到很好照顾，难得！与前文衔接紧密，感官和情感过渡自然。出南瓜前都是听觉、心理描写，或者是问题信息或者是主观判断，考虑周到。语言虽然有些不地道，但流畅通顺，无低级错误，描写细腻生动。（</a:t>
            </a:r>
            <a:r>
              <a:rPr lang="en-US" altLang="zh-CN" b="1" noProof="1">
                <a:latin typeface="Arial" panose="020B0604020202020204" pitchFamily="34" charset="0"/>
                <a:ea typeface="宋体" panose="02010600030101010101" pitchFamily="2" charset="-122"/>
                <a:cs typeface="+mn-cs"/>
              </a:rPr>
              <a:t>25</a:t>
            </a:r>
            <a:r>
              <a:rPr lang="zh-CN" altLang="en-US" b="1" noProof="1">
                <a:latin typeface="Arial" panose="020B0604020202020204" pitchFamily="34" charset="0"/>
                <a:ea typeface="宋体" panose="02010600030101010101" pitchFamily="2" charset="-122"/>
                <a:cs typeface="+mn-cs"/>
              </a:rPr>
              <a:t>分）</a:t>
            </a:r>
            <a:endParaRPr lang="zh-CN" altLang="en-US" b="1" noProof="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体会句法的精妙——名词动词是续写语言之基</a:t>
            </a:r>
            <a:endParaRPr lang="en-US" sz="2400" b="1" noProof="1">
              <a:ln>
                <a:solidFill>
                  <a:sysClr val="windowText" lastClr="000000"/>
                </a:solidFill>
              </a:ln>
              <a:latin typeface="Arial" panose="020B0604020202020204" pitchFamily="34" charset="0"/>
              <a:ea typeface="宋体" panose="02010600030101010101" pitchFamily="2" charset="-122"/>
              <a:cs typeface="+mn-cs"/>
            </a:endParaRPr>
          </a:p>
        </p:txBody>
      </p:sp>
      <p:sp>
        <p:nvSpPr>
          <p:cNvPr id="13314" name="文本框 1"/>
          <p:cNvSpPr txBox="1"/>
          <p:nvPr/>
        </p:nvSpPr>
        <p:spPr>
          <a:xfrm>
            <a:off x="1487488" y="908050"/>
            <a:ext cx="9158287" cy="982345"/>
          </a:xfrm>
          <a:prstGeom prst="rect">
            <a:avLst/>
          </a:prstGeom>
          <a:noFill/>
          <a:ln w="9525">
            <a:noFill/>
          </a:ln>
        </p:spPr>
        <p:txBody>
          <a:bodyPr wrap="square" anchor="t" anchorCtr="0">
            <a:spAutoFit/>
          </a:bodyPr>
          <a:p>
            <a:pPr>
              <a:lnSpc>
                <a:spcPts val="3475"/>
              </a:lnSpc>
            </a:pPr>
            <a:r>
              <a:rPr lang="en-US" altLang="zh-CN" sz="2400" b="1">
                <a:latin typeface="宋体" panose="02010600030101010101" pitchFamily="2" charset="-122"/>
                <a:ea typeface="宋体" panose="02010600030101010101" pitchFamily="2" charset="-122"/>
              </a:rPr>
              <a:t>1.</a:t>
            </a:r>
            <a:r>
              <a:rPr lang="zh-CN" altLang="en-US" sz="2400" b="1">
                <a:latin typeface="宋体" panose="02010600030101010101" pitchFamily="2" charset="-122"/>
                <a:ea typeface="宋体" panose="02010600030101010101" pitchFamily="2" charset="-122"/>
              </a:rPr>
              <a:t>伊丽莎白手里拿着玫瑰花，慢慢走向沃尔夫，舞台灯光灼热，汗珠顺着伊丽莎白的脸上滴下来。</a:t>
            </a:r>
            <a:endParaRPr lang="zh-CN" altLang="en-US" sz="2400" b="1">
              <a:latin typeface="宋体" panose="02010600030101010101" pitchFamily="2" charset="-122"/>
              <a:ea typeface="宋体" panose="02010600030101010101" pitchFamily="2" charset="-122"/>
            </a:endParaRPr>
          </a:p>
        </p:txBody>
      </p:sp>
      <p:sp>
        <p:nvSpPr>
          <p:cNvPr id="3" name="文本框 2"/>
          <p:cNvSpPr txBox="1"/>
          <p:nvPr/>
        </p:nvSpPr>
        <p:spPr>
          <a:xfrm>
            <a:off x="1558925" y="1916113"/>
            <a:ext cx="9159875" cy="2392045"/>
          </a:xfrm>
          <a:prstGeom prst="rect">
            <a:avLst/>
          </a:prstGeom>
          <a:solidFill>
            <a:schemeClr val="accent5"/>
          </a:solidFill>
        </p:spPr>
        <p:txBody>
          <a:bodyPr wrap="square" rtlCol="0">
            <a:spAutoFit/>
          </a:bodyPr>
          <a:p>
            <a:pPr>
              <a:lnSpc>
                <a:spcPts val="5980"/>
              </a:lnSpc>
            </a:pPr>
            <a:r>
              <a:rPr lang="en-US" sz="2800" b="1" noProof="1">
                <a:latin typeface="Times New Roman" panose="02020603050405020304" charset="0"/>
                <a:ea typeface="宋体" panose="02010600030101010101" pitchFamily="2" charset="-122"/>
                <a:cs typeface="Times New Roman" panose="02020603050405020304" charset="0"/>
              </a:rPr>
              <a:t>Clutching the roses, Elizabeth walked slowly towards Ms. Wolf, the s</a:t>
            </a:r>
            <a:r>
              <a:rPr lang="en-US" sz="2800" b="1" noProof="1">
                <a:latin typeface="Times New Roman" panose="02020603050405020304" charset="0"/>
                <a:ea typeface="宋体" panose="02010600030101010101" pitchFamily="2" charset="-122"/>
                <a:cs typeface="Times New Roman" panose="02020603050405020304" charset="0"/>
                <a:sym typeface="+mn-ea"/>
              </a:rPr>
              <a:t>t</a:t>
            </a:r>
            <a:r>
              <a:rPr lang="en-US" sz="2800" b="1" noProof="1">
                <a:latin typeface="Times New Roman" panose="02020603050405020304" charset="0"/>
                <a:ea typeface="宋体" panose="02010600030101010101" pitchFamily="2" charset="-122"/>
                <a:cs typeface="Times New Roman" panose="02020603050405020304" charset="0"/>
              </a:rPr>
              <a:t>age lights blazing hot nad beads of perspiration trickling down Elizabeth’s face. </a:t>
            </a:r>
            <a:endParaRPr lang="en-US" sz="2800" b="1" noProof="1">
              <a:latin typeface="Times New Roman" panose="02020603050405020304" charset="0"/>
              <a:cs typeface="Times New Roman" panose="02020603050405020304" charset="0"/>
            </a:endParaRPr>
          </a:p>
        </p:txBody>
      </p:sp>
      <p:cxnSp>
        <p:nvCxnSpPr>
          <p:cNvPr id="5" name="直接连接符 4"/>
          <p:cNvCxnSpPr/>
          <p:nvPr/>
        </p:nvCxnSpPr>
        <p:spPr>
          <a:xfrm>
            <a:off x="1631950" y="2708275"/>
            <a:ext cx="1589088" cy="9525"/>
          </a:xfrm>
          <a:prstGeom prst="line">
            <a:avLst/>
          </a:prstGeom>
          <a:ln w="38100" cmpd="sng">
            <a:solidFill>
              <a:srgbClr val="F0B500"/>
            </a:solidFill>
            <a:prstDash val="solid"/>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3143250" y="2636838"/>
            <a:ext cx="2937510" cy="460375"/>
          </a:xfrm>
          <a:prstGeom prst="rect">
            <a:avLst/>
          </a:prstGeom>
          <a:noFill/>
          <a:ln w="9525">
            <a:noFill/>
          </a:ln>
        </p:spPr>
        <p:txBody>
          <a:bodyPr wrap="none" anchor="t" anchorCtr="0">
            <a:spAutoFit/>
          </a:bodyPr>
          <a:p>
            <a:r>
              <a:rPr lang="zh-CN" altLang="en-US" sz="2400" b="1">
                <a:solidFill>
                  <a:srgbClr val="FFC000"/>
                </a:solidFill>
                <a:latin typeface="Arial" panose="020B0604020202020204" pitchFamily="34" charset="0"/>
                <a:ea typeface="宋体" panose="02010600030101010101" pitchFamily="2" charset="-122"/>
              </a:rPr>
              <a:t>现在分词作伴随状语</a:t>
            </a:r>
            <a:endParaRPr lang="zh-CN" altLang="en-US" sz="2400" b="1">
              <a:solidFill>
                <a:srgbClr val="FFC000"/>
              </a:solidFill>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 grpId="1" animBg="1"/>
      <p:bldP spid="6" grpId="0"/>
      <p:bldP spid="6" grpId="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体会句法的精妙——名词动词是续写语言之基</a:t>
            </a:r>
            <a:endParaRPr lang="en-US" sz="2400" b="1" noProof="1">
              <a:ln>
                <a:solidFill>
                  <a:sysClr val="windowText" lastClr="000000"/>
                </a:solidFill>
              </a:ln>
              <a:latin typeface="Arial" panose="020B0604020202020204" pitchFamily="34" charset="0"/>
              <a:ea typeface="宋体" panose="02010600030101010101" pitchFamily="2" charset="-122"/>
              <a:cs typeface="+mn-cs"/>
            </a:endParaRPr>
          </a:p>
        </p:txBody>
      </p:sp>
      <p:sp>
        <p:nvSpPr>
          <p:cNvPr id="14338" name="文本框 1"/>
          <p:cNvSpPr txBox="1"/>
          <p:nvPr/>
        </p:nvSpPr>
        <p:spPr>
          <a:xfrm>
            <a:off x="1487488" y="908050"/>
            <a:ext cx="9158287" cy="982345"/>
          </a:xfrm>
          <a:prstGeom prst="rect">
            <a:avLst/>
          </a:prstGeom>
          <a:noFill/>
          <a:ln w="9525">
            <a:noFill/>
          </a:ln>
        </p:spPr>
        <p:txBody>
          <a:bodyPr wrap="square" anchor="t" anchorCtr="0">
            <a:spAutoFit/>
          </a:bodyPr>
          <a:p>
            <a:pPr>
              <a:lnSpc>
                <a:spcPts val="3475"/>
              </a:lnSpc>
            </a:pPr>
            <a:r>
              <a:rPr lang="en-US" altLang="zh-CN" sz="2400" b="1">
                <a:latin typeface="宋体" panose="02010600030101010101" pitchFamily="2" charset="-122"/>
                <a:ea typeface="宋体" panose="02010600030101010101" pitchFamily="2" charset="-122"/>
              </a:rPr>
              <a:t>1.</a:t>
            </a:r>
            <a:r>
              <a:rPr lang="zh-CN" altLang="en-US" sz="2400" b="1">
                <a:latin typeface="宋体" panose="02010600030101010101" pitchFamily="2" charset="-122"/>
                <a:ea typeface="宋体" panose="02010600030101010101" pitchFamily="2" charset="-122"/>
              </a:rPr>
              <a:t>伊丽莎白手里拿着玫瑰花，慢慢走向沃尔夫，舞台灯光灼热，汗珠顺着伊丽莎白的脸上滴下来。</a:t>
            </a:r>
            <a:endParaRPr lang="zh-CN" altLang="en-US" sz="2400" b="1">
              <a:latin typeface="宋体" panose="02010600030101010101" pitchFamily="2" charset="-122"/>
              <a:ea typeface="宋体" panose="02010600030101010101" pitchFamily="2" charset="-122"/>
            </a:endParaRPr>
          </a:p>
        </p:txBody>
      </p:sp>
      <p:sp>
        <p:nvSpPr>
          <p:cNvPr id="3" name="文本框 2"/>
          <p:cNvSpPr txBox="1"/>
          <p:nvPr/>
        </p:nvSpPr>
        <p:spPr>
          <a:xfrm>
            <a:off x="1511300" y="1916113"/>
            <a:ext cx="9207500" cy="2392045"/>
          </a:xfrm>
          <a:prstGeom prst="rect">
            <a:avLst/>
          </a:prstGeom>
          <a:solidFill>
            <a:schemeClr val="accent5"/>
          </a:solidFill>
        </p:spPr>
        <p:txBody>
          <a:bodyPr wrap="square" rtlCol="0">
            <a:spAutoFit/>
          </a:bodyPr>
          <a:p>
            <a:pPr>
              <a:lnSpc>
                <a:spcPts val="5980"/>
              </a:lnSpc>
            </a:pPr>
            <a:r>
              <a:rPr lang="en-US" sz="2700" b="1" noProof="1">
                <a:latin typeface="Times New Roman" panose="02020603050405020304" charset="0"/>
                <a:ea typeface="宋体" panose="02010600030101010101" pitchFamily="2" charset="-122"/>
                <a:cs typeface="Times New Roman" panose="02020603050405020304" charset="0"/>
              </a:rPr>
              <a:t>Clutching the roses, Elizabeth walked slowly towards Ms. Wolff, the s</a:t>
            </a:r>
            <a:r>
              <a:rPr lang="en-US" sz="2700" b="1" noProof="1">
                <a:latin typeface="Times New Roman" panose="02020603050405020304" charset="0"/>
                <a:ea typeface="宋体" panose="02010600030101010101" pitchFamily="2" charset="-122"/>
                <a:cs typeface="Times New Roman" panose="02020603050405020304" charset="0"/>
                <a:sym typeface="+mn-ea"/>
              </a:rPr>
              <a:t>t</a:t>
            </a:r>
            <a:r>
              <a:rPr lang="en-US" sz="2700" b="1" noProof="1">
                <a:latin typeface="Times New Roman" panose="02020603050405020304" charset="0"/>
                <a:ea typeface="宋体" panose="02010600030101010101" pitchFamily="2" charset="-122"/>
                <a:cs typeface="Times New Roman" panose="02020603050405020304" charset="0"/>
              </a:rPr>
              <a:t>age lights blazing hot </a:t>
            </a:r>
            <a:r>
              <a:rPr lang="en-US" sz="2700" b="1" noProof="1">
                <a:latin typeface="Times New Roman" panose="02020603050405020304" charset="0"/>
                <a:ea typeface="宋体" panose="02010600030101010101" pitchFamily="2" charset="-122"/>
                <a:cs typeface="Times New Roman" panose="02020603050405020304" charset="0"/>
                <a:sym typeface="+mn-ea"/>
              </a:rPr>
              <a:t>a</a:t>
            </a:r>
            <a:r>
              <a:rPr lang="en-US" sz="2700" b="1" noProof="1">
                <a:latin typeface="Times New Roman" panose="02020603050405020304" charset="0"/>
                <a:ea typeface="宋体" panose="02010600030101010101" pitchFamily="2" charset="-122"/>
                <a:cs typeface="Times New Roman" panose="02020603050405020304" charset="0"/>
              </a:rPr>
              <a:t>nd beads of perspiration trickling down Elizabeth’s face. </a:t>
            </a:r>
            <a:endParaRPr lang="en-US" sz="2700" b="1" noProof="1">
              <a:latin typeface="Times New Roman" panose="02020603050405020304" charset="0"/>
              <a:cs typeface="Times New Roman" panose="02020603050405020304" charset="0"/>
            </a:endParaRPr>
          </a:p>
        </p:txBody>
      </p:sp>
      <p:cxnSp>
        <p:nvCxnSpPr>
          <p:cNvPr id="5" name="直接连接符 4"/>
          <p:cNvCxnSpPr/>
          <p:nvPr/>
        </p:nvCxnSpPr>
        <p:spPr>
          <a:xfrm>
            <a:off x="1631950" y="2708275"/>
            <a:ext cx="1589088" cy="9525"/>
          </a:xfrm>
          <a:prstGeom prst="line">
            <a:avLst/>
          </a:prstGeom>
          <a:ln w="38100" cmpd="sng">
            <a:solidFill>
              <a:srgbClr val="F0B500"/>
            </a:solidFill>
            <a:prstDash val="solid"/>
          </a:ln>
        </p:spPr>
        <p:style>
          <a:lnRef idx="1">
            <a:schemeClr val="accent1"/>
          </a:lnRef>
          <a:fillRef idx="0">
            <a:schemeClr val="accent1"/>
          </a:fillRef>
          <a:effectRef idx="0">
            <a:schemeClr val="accent1"/>
          </a:effectRef>
          <a:fontRef idx="minor">
            <a:schemeClr val="tx1"/>
          </a:fontRef>
        </p:style>
      </p:cxnSp>
      <p:sp>
        <p:nvSpPr>
          <p:cNvPr id="14341" name="文本框 5"/>
          <p:cNvSpPr txBox="1"/>
          <p:nvPr/>
        </p:nvSpPr>
        <p:spPr>
          <a:xfrm>
            <a:off x="3143250" y="2636838"/>
            <a:ext cx="2937510" cy="460375"/>
          </a:xfrm>
          <a:prstGeom prst="rect">
            <a:avLst/>
          </a:prstGeom>
          <a:noFill/>
          <a:ln w="9525">
            <a:noFill/>
          </a:ln>
        </p:spPr>
        <p:txBody>
          <a:bodyPr wrap="none" anchor="t" anchorCtr="0">
            <a:spAutoFit/>
          </a:bodyPr>
          <a:p>
            <a:r>
              <a:rPr lang="zh-CN" altLang="en-US" sz="2400" b="1">
                <a:solidFill>
                  <a:srgbClr val="FFC000"/>
                </a:solidFill>
                <a:latin typeface="Arial" panose="020B0604020202020204" pitchFamily="34" charset="0"/>
                <a:ea typeface="宋体" panose="02010600030101010101" pitchFamily="2" charset="-122"/>
              </a:rPr>
              <a:t>现在分词作伴随状语</a:t>
            </a:r>
            <a:endParaRPr lang="zh-CN" altLang="en-US" sz="2400" b="1">
              <a:solidFill>
                <a:srgbClr val="FFC000"/>
              </a:solidFill>
              <a:latin typeface="Arial" panose="020B0604020202020204" pitchFamily="34" charset="0"/>
              <a:ea typeface="宋体" panose="02010600030101010101" pitchFamily="2" charset="-122"/>
            </a:endParaRPr>
          </a:p>
        </p:txBody>
      </p:sp>
      <p:cxnSp>
        <p:nvCxnSpPr>
          <p:cNvPr id="7" name="直接连接符 6"/>
          <p:cNvCxnSpPr/>
          <p:nvPr/>
        </p:nvCxnSpPr>
        <p:spPr>
          <a:xfrm>
            <a:off x="2566988" y="3500438"/>
            <a:ext cx="4033838" cy="0"/>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7104063" y="3429000"/>
            <a:ext cx="3240088" cy="0"/>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631950" y="4221163"/>
            <a:ext cx="4752975" cy="0"/>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6384925" y="3716338"/>
            <a:ext cx="2631440" cy="460375"/>
          </a:xfrm>
          <a:prstGeom prst="rect">
            <a:avLst/>
          </a:prstGeom>
          <a:noFill/>
        </p:spPr>
        <p:txBody>
          <a:bodyPr wrap="none" rtlCol="0">
            <a:spAutoFit/>
          </a:bodyPr>
          <a:p>
            <a:r>
              <a:rPr lang="zh-CN" altLang="en-US" sz="2400" b="1" noProof="1">
                <a:solidFill>
                  <a:schemeClr val="accent6">
                    <a:lumMod val="60000"/>
                    <a:lumOff val="40000"/>
                  </a:schemeClr>
                </a:solidFill>
                <a:latin typeface="Arial" panose="020B0604020202020204" pitchFamily="34" charset="0"/>
                <a:ea typeface="宋体" panose="02010600030101010101" pitchFamily="2" charset="-122"/>
                <a:cs typeface="+mn-cs"/>
              </a:rPr>
              <a:t>两个独立柱格结构</a:t>
            </a:r>
            <a:endParaRPr lang="zh-CN" altLang="en-US" sz="2400" b="1" noProof="1">
              <a:solidFill>
                <a:schemeClr val="accent6">
                  <a:lumMod val="60000"/>
                  <a:lumOff val="40000"/>
                </a:schemeClr>
              </a:solidFill>
            </a:endParaRPr>
          </a:p>
        </p:txBody>
      </p:sp>
      <p:sp>
        <p:nvSpPr>
          <p:cNvPr id="11" name="文本框 10"/>
          <p:cNvSpPr txBox="1"/>
          <p:nvPr/>
        </p:nvSpPr>
        <p:spPr>
          <a:xfrm>
            <a:off x="1501775" y="4437063"/>
            <a:ext cx="9217025" cy="2506980"/>
          </a:xfrm>
          <a:prstGeom prst="rect">
            <a:avLst/>
          </a:prstGeom>
          <a:noFill/>
          <a:ln w="9525">
            <a:noFill/>
          </a:ln>
        </p:spPr>
        <p:txBody>
          <a:bodyPr wrap="square" anchor="t" anchorCtr="0">
            <a:spAutoFit/>
          </a:bodyPr>
          <a:p>
            <a:pPr>
              <a:lnSpc>
                <a:spcPts val="3140"/>
              </a:lnSpc>
            </a:pPr>
            <a:r>
              <a:rPr lang="en-US" altLang="zh-CN" sz="2200" b="1">
                <a:solidFill>
                  <a:srgbClr val="0070C0"/>
                </a:solidFill>
                <a:latin typeface="Arial" panose="020B0604020202020204" pitchFamily="34" charset="0"/>
                <a:ea typeface="宋体" panose="02010600030101010101" pitchFamily="2" charset="-122"/>
              </a:rPr>
              <a:t>  </a:t>
            </a:r>
            <a:r>
              <a:rPr lang="zh-CN" altLang="zh-CN" sz="2200" b="1">
                <a:solidFill>
                  <a:srgbClr val="0070C0"/>
                </a:solidFill>
                <a:latin typeface="Arial" panose="020B0604020202020204" pitchFamily="34" charset="0"/>
                <a:ea typeface="宋体" panose="02010600030101010101" pitchFamily="2" charset="-122"/>
              </a:rPr>
              <a:t>在本句写作中，写作者创作了合适语境，准确适用非谓语动词</a:t>
            </a:r>
            <a:r>
              <a:rPr lang="en-US" altLang="zh-CN" sz="2200" b="1">
                <a:solidFill>
                  <a:srgbClr val="0070C0"/>
                </a:solidFill>
                <a:latin typeface="Arial" panose="020B0604020202020204" pitchFamily="34" charset="0"/>
                <a:ea typeface="宋体" panose="02010600030101010101" pitchFamily="2" charset="-122"/>
              </a:rPr>
              <a:t>(</a:t>
            </a:r>
            <a:r>
              <a:rPr lang="zh-CN" altLang="zh-CN" sz="2200" b="1">
                <a:solidFill>
                  <a:srgbClr val="0070C0"/>
                </a:solidFill>
                <a:latin typeface="Arial" panose="020B0604020202020204" pitchFamily="34" charset="0"/>
                <a:ea typeface="宋体" panose="02010600030101010101" pitchFamily="2" charset="-122"/>
              </a:rPr>
              <a:t>现在分词</a:t>
            </a:r>
            <a:r>
              <a:rPr lang="en-US" altLang="zh-CN" sz="2200" b="1">
                <a:solidFill>
                  <a:srgbClr val="0070C0"/>
                </a:solidFill>
                <a:latin typeface="Arial" panose="020B0604020202020204" pitchFamily="34" charset="0"/>
                <a:ea typeface="宋体" panose="02010600030101010101" pitchFamily="2" charset="-122"/>
              </a:rPr>
              <a:t>clutching</a:t>
            </a:r>
            <a:r>
              <a:rPr lang="zh-CN" altLang="en-US" sz="2200" b="1">
                <a:solidFill>
                  <a:srgbClr val="0070C0"/>
                </a:solidFill>
                <a:latin typeface="Arial" panose="020B0604020202020204" pitchFamily="34" charset="0"/>
                <a:ea typeface="宋体" panose="02010600030101010101" pitchFamily="2" charset="-122"/>
              </a:rPr>
              <a:t>作伴随状语，两个独立柱</a:t>
            </a:r>
            <a:r>
              <a:rPr lang="en-US" altLang="zh-CN" sz="2200" b="1">
                <a:solidFill>
                  <a:srgbClr val="0070C0"/>
                </a:solidFill>
                <a:latin typeface="Arial" panose="020B0604020202020204" pitchFamily="34" charset="0"/>
                <a:ea typeface="宋体" panose="02010600030101010101" pitchFamily="2" charset="-122"/>
              </a:rPr>
              <a:t>格结构lights blazing和perspiration trickling),</a:t>
            </a:r>
            <a:r>
              <a:rPr lang="zh-CN" altLang="en-US" sz="2200" b="1">
                <a:solidFill>
                  <a:srgbClr val="0070C0"/>
                </a:solidFill>
                <a:latin typeface="Arial" panose="020B0604020202020204" pitchFamily="34" charset="0"/>
                <a:ea typeface="宋体" panose="02010600030101010101" pitchFamily="2" charset="-122"/>
              </a:rPr>
              <a:t>能让写作句子更简洁，段落更紧凑，层次更分明。</a:t>
            </a:r>
            <a:endParaRPr lang="zh-CN" altLang="en-US" sz="2200" b="1">
              <a:solidFill>
                <a:srgbClr val="0070C0"/>
              </a:solidFill>
              <a:latin typeface="Arial" panose="020B0604020202020204" pitchFamily="34" charset="0"/>
              <a:ea typeface="宋体" panose="02010600030101010101" pitchFamily="2" charset="-122"/>
            </a:endParaRPr>
          </a:p>
          <a:p>
            <a:pPr>
              <a:lnSpc>
                <a:spcPts val="3140"/>
              </a:lnSpc>
            </a:pPr>
            <a:r>
              <a:rPr lang="en-US" altLang="zh-CN" sz="2200" b="1">
                <a:solidFill>
                  <a:srgbClr val="0070C0"/>
                </a:solidFill>
                <a:latin typeface="Arial" panose="020B0604020202020204" pitchFamily="34" charset="0"/>
                <a:ea typeface="宋体" panose="02010600030101010101" pitchFamily="2" charset="-122"/>
              </a:rPr>
              <a:t>  </a:t>
            </a:r>
            <a:r>
              <a:rPr lang="zh-CN" altLang="en-US" sz="2200" b="1">
                <a:solidFill>
                  <a:srgbClr val="0070C0"/>
                </a:solidFill>
                <a:latin typeface="Arial" panose="020B0604020202020204" pitchFamily="34" charset="0"/>
                <a:ea typeface="宋体" panose="02010600030101010101" pitchFamily="2" charset="-122"/>
              </a:rPr>
              <a:t>并善用形容词性短语</a:t>
            </a:r>
            <a:r>
              <a:rPr lang="en-US" altLang="zh-CN" sz="2200" b="1">
                <a:solidFill>
                  <a:srgbClr val="0070C0"/>
                </a:solidFill>
                <a:latin typeface="Arial" panose="020B0604020202020204" pitchFamily="34" charset="0"/>
                <a:ea typeface="宋体" panose="02010600030101010101" pitchFamily="2" charset="-122"/>
              </a:rPr>
              <a:t>(beads of)</a:t>
            </a:r>
            <a:r>
              <a:rPr lang="zh-CN" altLang="en-US" sz="2200" b="1">
                <a:solidFill>
                  <a:srgbClr val="0070C0"/>
                </a:solidFill>
                <a:latin typeface="Arial" panose="020B0604020202020204" pitchFamily="34" charset="0"/>
                <a:ea typeface="宋体" panose="02010600030101010101" pitchFamily="2" charset="-122"/>
              </a:rPr>
              <a:t>、副词</a:t>
            </a:r>
            <a:r>
              <a:rPr lang="en-US" altLang="zh-CN" sz="2200" b="1">
                <a:solidFill>
                  <a:srgbClr val="0070C0"/>
                </a:solidFill>
                <a:latin typeface="Arial" panose="020B0604020202020204" pitchFamily="34" charset="0"/>
                <a:ea typeface="宋体" panose="02010600030101010101" pitchFamily="2" charset="-122"/>
                <a:sym typeface="宋体" panose="02010600030101010101" pitchFamily="2" charset="-122"/>
              </a:rPr>
              <a:t>(slowly, hot)</a:t>
            </a: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、介词短</a:t>
            </a:r>
            <a:r>
              <a:rPr lang="en-US" altLang="zh-CN" sz="2200" b="1">
                <a:solidFill>
                  <a:srgbClr val="0070C0"/>
                </a:solidFill>
                <a:latin typeface="Arial" panose="020B0604020202020204" pitchFamily="34" charset="0"/>
                <a:ea typeface="宋体" panose="02010600030101010101" pitchFamily="2" charset="-122"/>
                <a:sym typeface="宋体" panose="02010600030101010101" pitchFamily="2" charset="-122"/>
              </a:rPr>
              <a:t>(towards down)</a:t>
            </a: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，在关键处驻足，避免流水账，细化动作延缓过程，立体动感</a:t>
            </a:r>
            <a:r>
              <a:rPr lang="en-US" altLang="zh-CN" sz="2200" b="1">
                <a:solidFill>
                  <a:srgbClr val="0070C0"/>
                </a:solidFill>
                <a:latin typeface="Arial" panose="020B0604020202020204" pitchFamily="34" charset="0"/>
                <a:ea typeface="宋体" panose="02010600030101010101" pitchFamily="2" charset="-122"/>
                <a:sym typeface="宋体" panose="02010600030101010101" pitchFamily="2" charset="-122"/>
              </a:rPr>
              <a:t>show</a:t>
            </a: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出鲜活。</a:t>
            </a:r>
            <a:endPar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体会句法的精妙——名词动词是续写语言之基</a:t>
            </a:r>
            <a:endParaRPr lang="en-US" sz="2400" b="1" noProof="1">
              <a:ln>
                <a:solidFill>
                  <a:sysClr val="windowText" lastClr="000000"/>
                </a:solidFill>
              </a:ln>
              <a:latin typeface="Arial" panose="020B0604020202020204" pitchFamily="34" charset="0"/>
              <a:ea typeface="宋体" panose="02010600030101010101" pitchFamily="2" charset="-122"/>
              <a:cs typeface="+mn-cs"/>
            </a:endParaRPr>
          </a:p>
        </p:txBody>
      </p:sp>
      <p:sp>
        <p:nvSpPr>
          <p:cNvPr id="15362" name="文本框 1"/>
          <p:cNvSpPr txBox="1"/>
          <p:nvPr/>
        </p:nvSpPr>
        <p:spPr>
          <a:xfrm>
            <a:off x="1524000" y="476250"/>
            <a:ext cx="9159875" cy="1428115"/>
          </a:xfrm>
          <a:prstGeom prst="rect">
            <a:avLst/>
          </a:prstGeom>
          <a:noFill/>
          <a:ln w="9525">
            <a:noFill/>
          </a:ln>
        </p:spPr>
        <p:txBody>
          <a:bodyPr wrap="square" anchor="t" anchorCtr="0">
            <a:spAutoFit/>
          </a:bodyPr>
          <a:p>
            <a:pPr>
              <a:lnSpc>
                <a:spcPts val="3475"/>
              </a:lnSpc>
            </a:pPr>
            <a:r>
              <a:rPr lang="en-US" altLang="zh-CN" sz="2400" b="1">
                <a:latin typeface="宋体" panose="02010600030101010101" pitchFamily="2" charset="-122"/>
                <a:ea typeface="宋体" panose="02010600030101010101" pitchFamily="2" charset="-122"/>
              </a:rPr>
              <a:t>2.</a:t>
            </a:r>
            <a:r>
              <a:rPr lang="zh-CN" altLang="en-US" sz="2400" b="1">
                <a:latin typeface="宋体" panose="02010600030101010101" pitchFamily="2" charset="-122"/>
                <a:ea typeface="宋体" panose="02010600030101010101" pitchFamily="2" charset="-122"/>
              </a:rPr>
              <a:t>沃尔夫女士优雅地走向钢琴，坐到座位上，然后开始弹琴。她的手指在琴键上翩翩起舞。她时而摇摆，时而点头，乌黑发亮的马尾辫跟着起伏摆动。她的双脚在踏板间来回穿梭。</a:t>
            </a:r>
            <a:endParaRPr lang="zh-CN" altLang="en-US" sz="2400" b="1">
              <a:latin typeface="宋体" panose="02010600030101010101" pitchFamily="2" charset="-122"/>
              <a:ea typeface="宋体" panose="02010600030101010101" pitchFamily="2" charset="-122"/>
            </a:endParaRPr>
          </a:p>
        </p:txBody>
      </p:sp>
      <p:sp>
        <p:nvSpPr>
          <p:cNvPr id="3" name="文本框 2"/>
          <p:cNvSpPr txBox="1"/>
          <p:nvPr/>
        </p:nvSpPr>
        <p:spPr>
          <a:xfrm>
            <a:off x="1552575" y="1841500"/>
            <a:ext cx="9158288" cy="3158490"/>
          </a:xfrm>
          <a:prstGeom prst="rect">
            <a:avLst/>
          </a:prstGeom>
          <a:solidFill>
            <a:schemeClr val="accent5"/>
          </a:solidFill>
        </p:spPr>
        <p:txBody>
          <a:bodyPr wrap="square" rtlCol="0">
            <a:spAutoFit/>
          </a:bodyPr>
          <a:p>
            <a:pPr>
              <a:lnSpc>
                <a:spcPts val="5980"/>
              </a:lnSpc>
            </a:pPr>
            <a:r>
              <a:rPr lang="en-US" sz="2700" b="1" noProof="1">
                <a:latin typeface="Times New Roman" panose="02020603050405020304" charset="0"/>
                <a:ea typeface="宋体" panose="02010600030101010101" pitchFamily="2" charset="-122"/>
                <a:cs typeface="Times New Roman" panose="02020603050405020304" charset="0"/>
              </a:rPr>
              <a:t>MS. Wolff made her graceful way to the piano, took her seat and then began to play. Her fingers danced across the keys. She swayed and nodded, and her shiny black ponytail bobbed. Back and forth she raced her feet among the pedals. </a:t>
            </a:r>
            <a:endParaRPr lang="en-US" sz="2700" b="1" noProof="1">
              <a:latin typeface="Times New Roman" panose="02020603050405020304" charset="0"/>
              <a:cs typeface="Times New Roman" panose="02020603050405020304" charset="0"/>
            </a:endParaRPr>
          </a:p>
        </p:txBody>
      </p:sp>
      <p:cxnSp>
        <p:nvCxnSpPr>
          <p:cNvPr id="5" name="直接连接符 4"/>
          <p:cNvCxnSpPr/>
          <p:nvPr/>
        </p:nvCxnSpPr>
        <p:spPr>
          <a:xfrm>
            <a:off x="3216275" y="2565400"/>
            <a:ext cx="3384550" cy="0"/>
          </a:xfrm>
          <a:prstGeom prst="line">
            <a:avLst/>
          </a:prstGeom>
          <a:ln w="38100" cmpd="sng">
            <a:solidFill>
              <a:srgbClr val="F0B500"/>
            </a:solidFill>
            <a:prstDash val="solid"/>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1587500" y="2564765"/>
            <a:ext cx="9123678" cy="460375"/>
          </a:xfrm>
          <a:prstGeom prst="rect">
            <a:avLst/>
          </a:prstGeom>
          <a:noFill/>
        </p:spPr>
        <p:txBody>
          <a:bodyPr wrap="square" rtlCol="0">
            <a:spAutoFit/>
          </a:bodyPr>
          <a:p>
            <a:r>
              <a:rPr lang="zh-CN" altLang="en-US" sz="2400" b="1" noProof="1">
                <a:gradFill>
                  <a:gsLst>
                    <a:gs pos="0">
                      <a:srgbClr val="FECF40"/>
                    </a:gs>
                    <a:gs pos="100000">
                      <a:srgbClr val="846C21"/>
                    </a:gs>
                  </a:gsLst>
                  <a:lin scaled="0"/>
                </a:gradFill>
                <a:latin typeface="Arial" panose="020B0604020202020204" pitchFamily="34" charset="0"/>
                <a:ea typeface="宋体" panose="02010600030101010101" pitchFamily="2" charset="-122"/>
                <a:cs typeface="+mn-cs"/>
              </a:rPr>
              <a:t>三个并列谓语动词表一连串动作，说明舞台经验丰富，台风稳健</a:t>
            </a:r>
            <a:endParaRPr lang="zh-CN" altLang="en-US" sz="2400" b="1" noProof="1">
              <a:gradFill>
                <a:gsLst>
                  <a:gs pos="0">
                    <a:srgbClr val="FECF40"/>
                  </a:gs>
                  <a:gs pos="100000">
                    <a:srgbClr val="846C21"/>
                  </a:gs>
                </a:gsLst>
                <a:lin scaled="0"/>
              </a:gradFill>
            </a:endParaRPr>
          </a:p>
        </p:txBody>
      </p:sp>
      <p:cxnSp>
        <p:nvCxnSpPr>
          <p:cNvPr id="8" name="直接连接符 7"/>
          <p:cNvCxnSpPr/>
          <p:nvPr/>
        </p:nvCxnSpPr>
        <p:spPr>
          <a:xfrm>
            <a:off x="6816725" y="3384550"/>
            <a:ext cx="1150938" cy="0"/>
          </a:xfrm>
          <a:prstGeom prst="line">
            <a:avLst/>
          </a:prstGeom>
          <a:ln w="38100" cmpd="sng">
            <a:solidFill>
              <a:srgbClr val="FF0066"/>
            </a:solidFill>
            <a:prstDash val="solid"/>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232400" y="4076700"/>
            <a:ext cx="4161790" cy="460375"/>
          </a:xfrm>
          <a:prstGeom prst="rect">
            <a:avLst/>
          </a:prstGeom>
          <a:noFill/>
        </p:spPr>
        <p:txBody>
          <a:bodyPr wrap="none" rtlCol="0">
            <a:spAutoFit/>
          </a:bodyPr>
          <a:p>
            <a:r>
              <a:rPr lang="zh-CN" altLang="en-US" sz="2400" b="1" noProof="1">
                <a:solidFill>
                  <a:schemeClr val="accent6">
                    <a:lumMod val="60000"/>
                    <a:lumOff val="40000"/>
                  </a:schemeClr>
                </a:solidFill>
                <a:latin typeface="Arial" panose="020B0604020202020204" pitchFamily="34" charset="0"/>
                <a:ea typeface="宋体" panose="02010600030101010101" pitchFamily="2" charset="-122"/>
                <a:cs typeface="+mn-cs"/>
              </a:rPr>
              <a:t>动作描写细腻真实，生动形象</a:t>
            </a:r>
            <a:endParaRPr lang="zh-CN" altLang="en-US" sz="2400" b="1" noProof="1">
              <a:solidFill>
                <a:schemeClr val="accent6">
                  <a:lumMod val="60000"/>
                  <a:lumOff val="40000"/>
                </a:schemeClr>
              </a:solidFill>
            </a:endParaRPr>
          </a:p>
        </p:txBody>
      </p:sp>
      <p:sp>
        <p:nvSpPr>
          <p:cNvPr id="11" name="文本框 10"/>
          <p:cNvSpPr txBox="1"/>
          <p:nvPr/>
        </p:nvSpPr>
        <p:spPr>
          <a:xfrm>
            <a:off x="1524000" y="5038725"/>
            <a:ext cx="9188450" cy="1701800"/>
          </a:xfrm>
          <a:prstGeom prst="rect">
            <a:avLst/>
          </a:prstGeom>
          <a:noFill/>
          <a:ln w="9525">
            <a:noFill/>
          </a:ln>
        </p:spPr>
        <p:txBody>
          <a:bodyPr wrap="square" anchor="t" anchorCtr="0">
            <a:spAutoFit/>
          </a:bodyPr>
          <a:p>
            <a:pPr>
              <a:lnSpc>
                <a:spcPts val="3140"/>
              </a:lnSpc>
            </a:pP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非谓语动词的使用并非越多越好。</a:t>
            </a:r>
            <a:r>
              <a:rPr lang="en-US" altLang="zh-CN" sz="2200" b="1">
                <a:solidFill>
                  <a:srgbClr val="0070C0"/>
                </a:solidFill>
                <a:latin typeface="Arial" panose="020B0604020202020204" pitchFamily="34" charset="0"/>
                <a:ea typeface="宋体" panose="02010600030101010101" pitchFamily="2" charset="-122"/>
                <a:sym typeface="宋体" panose="02010600030101010101" pitchFamily="2" charset="-122"/>
              </a:rPr>
              <a:t>Too much is a burden! “</a:t>
            </a: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唯有动作描写，人物才能立起来</a:t>
            </a:r>
            <a:r>
              <a:rPr lang="en-US" altLang="zh-CN" sz="2200" b="1">
                <a:solidFill>
                  <a:srgbClr val="0070C0"/>
                </a:solidFill>
                <a:latin typeface="Arial" panose="020B0604020202020204" pitchFamily="34" charset="0"/>
                <a:ea typeface="宋体" panose="02010600030101010101" pitchFamily="2" charset="-122"/>
                <a:sym typeface="宋体" panose="02010600030101010101" pitchFamily="2" charset="-122"/>
              </a:rPr>
              <a:t>”</a:t>
            </a: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，动词和名词是描写动作性的根源。本段描写活用非谓语，动作描写精准传神，观察细致入微，灵活运用简单句，复合句以及其他多种多样的句式结构和修辞，才能让文章显得错落有致，有层次感。</a:t>
            </a:r>
            <a:endPar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endParaRPr>
          </a:p>
        </p:txBody>
      </p:sp>
      <p:cxnSp>
        <p:nvCxnSpPr>
          <p:cNvPr id="12" name="直接连接符 11"/>
          <p:cNvCxnSpPr/>
          <p:nvPr/>
        </p:nvCxnSpPr>
        <p:spPr>
          <a:xfrm>
            <a:off x="8543925" y="2552700"/>
            <a:ext cx="792163" cy="0"/>
          </a:xfrm>
          <a:prstGeom prst="line">
            <a:avLst/>
          </a:prstGeom>
          <a:ln w="38100" cmpd="sng">
            <a:solidFill>
              <a:srgbClr val="F0B500"/>
            </a:solidFill>
            <a:prstDash val="soli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3071813" y="3376613"/>
            <a:ext cx="1871663" cy="11113"/>
          </a:xfrm>
          <a:prstGeom prst="line">
            <a:avLst/>
          </a:prstGeom>
          <a:ln w="38100" cmpd="sng">
            <a:solidFill>
              <a:srgbClr val="F0B500"/>
            </a:solidFill>
            <a:prstDash val="soli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2135188" y="4148138"/>
            <a:ext cx="1223963" cy="1588"/>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3935413" y="4149725"/>
            <a:ext cx="1223963" cy="0"/>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1558925" y="4868863"/>
            <a:ext cx="1223963" cy="1588"/>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5664200" y="4868863"/>
            <a:ext cx="936625" cy="1588"/>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7967663" y="3241675"/>
            <a:ext cx="795020" cy="460375"/>
          </a:xfrm>
          <a:prstGeom prst="rect">
            <a:avLst/>
          </a:prstGeom>
          <a:noFill/>
          <a:ln w="9525">
            <a:noFill/>
          </a:ln>
        </p:spPr>
        <p:txBody>
          <a:bodyPr wrap="none" anchor="t" anchorCtr="0">
            <a:spAutoFit/>
          </a:bodyPr>
          <a:p>
            <a:r>
              <a:rPr lang="zh-CN" altLang="en-US" sz="2400" b="1">
                <a:solidFill>
                  <a:srgbClr val="FF0000"/>
                </a:solidFill>
                <a:latin typeface="Arial" panose="020B0604020202020204" pitchFamily="34" charset="0"/>
                <a:ea typeface="宋体" panose="02010600030101010101" pitchFamily="2" charset="-122"/>
              </a:rPr>
              <a:t>拟人</a:t>
            </a:r>
            <a:endParaRPr lang="zh-CN" altLang="en-US" sz="2400" b="1">
              <a:solidFill>
                <a:srgbClr val="FF0000"/>
              </a:solidFill>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18" grpId="0"/>
      <p:bldP spid="18" grpId="1"/>
      <p:bldP spid="10" grpId="0"/>
      <p:bldP spid="10" grpId="1"/>
      <p:bldP spid="11" grpId="0"/>
      <p:bldP spid="11" grpId="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体会</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课标单词</a:t>
            </a:r>
            <a:r>
              <a:rPr lang="en-US" sz="2400" b="1" noProof="1">
                <a:ln>
                  <a:solidFill>
                    <a:sysClr val="windowText" lastClr="000000"/>
                  </a:solidFill>
                </a:ln>
                <a:latin typeface="Arial" panose="020B0604020202020204" pitchFamily="34" charset="0"/>
                <a:ea typeface="宋体" panose="02010600030101010101" pitchFamily="2" charset="-122"/>
                <a:cs typeface="+mn-cs"/>
              </a:rPr>
              <a:t>的精妙——</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活用教材词汇，靶向高考写作</a:t>
            </a:r>
            <a:endParaRPr lang="zh-CN" altLang="en-US" sz="2400" b="1" noProof="1">
              <a:ln>
                <a:solidFill>
                  <a:sysClr val="windowText" lastClr="000000"/>
                </a:solidFill>
              </a:ln>
              <a:latin typeface="Arial" panose="020B0604020202020204" pitchFamily="34" charset="0"/>
              <a:ea typeface="宋体" panose="02010600030101010101" pitchFamily="2" charset="-122"/>
              <a:cs typeface="+mn-cs"/>
            </a:endParaRPr>
          </a:p>
        </p:txBody>
      </p:sp>
      <p:sp>
        <p:nvSpPr>
          <p:cNvPr id="16386" name="文本框 1"/>
          <p:cNvSpPr txBox="1"/>
          <p:nvPr/>
        </p:nvSpPr>
        <p:spPr>
          <a:xfrm>
            <a:off x="1703388" y="549275"/>
            <a:ext cx="5892800" cy="460375"/>
          </a:xfrm>
          <a:prstGeom prst="rect">
            <a:avLst/>
          </a:prstGeom>
          <a:noFill/>
          <a:ln w="9525">
            <a:noFill/>
          </a:ln>
        </p:spPr>
        <p:txBody>
          <a:bodyPr wrap="none" anchor="t" anchorCtr="0">
            <a:spAutoFit/>
          </a:bodyPr>
          <a:p>
            <a:r>
              <a:rPr lang="en-US" altLang="zh-CN" sz="2400" b="1">
                <a:solidFill>
                  <a:srgbClr val="FFC000"/>
                </a:solidFill>
                <a:latin typeface="Arial" panose="020B0604020202020204" pitchFamily="34" charset="0"/>
                <a:ea typeface="宋体" panose="02010600030101010101" pitchFamily="2" charset="-122"/>
              </a:rPr>
              <a:t>(</a:t>
            </a:r>
            <a:r>
              <a:rPr lang="zh-CN" altLang="en-US" sz="2400" b="1">
                <a:solidFill>
                  <a:srgbClr val="FFC000"/>
                </a:solidFill>
                <a:latin typeface="Arial" panose="020B0604020202020204" pitchFamily="34" charset="0"/>
                <a:ea typeface="宋体" panose="02010600030101010101" pitchFamily="2" charset="-122"/>
              </a:rPr>
              <a:t>运用能打动你的语言表达</a:t>
            </a:r>
            <a:r>
              <a:rPr lang="en-US" altLang="zh-CN" sz="2400" b="1">
                <a:solidFill>
                  <a:srgbClr val="FFC000"/>
                </a:solidFill>
                <a:latin typeface="Arial" panose="020B0604020202020204" pitchFamily="34" charset="0"/>
                <a:ea typeface="宋体" panose="02010600030101010101" pitchFamily="2" charset="-122"/>
              </a:rPr>
              <a:t>——</a:t>
            </a:r>
            <a:r>
              <a:rPr lang="zh-CN" altLang="en-US" sz="2400" b="1">
                <a:solidFill>
                  <a:srgbClr val="FFC000"/>
                </a:solidFill>
                <a:latin typeface="Arial" panose="020B0604020202020204" pitchFamily="34" charset="0"/>
                <a:ea typeface="宋体" panose="02010600030101010101" pitchFamily="2" charset="-122"/>
              </a:rPr>
              <a:t>去打动读者</a:t>
            </a:r>
            <a:r>
              <a:rPr lang="en-US" altLang="zh-CN" sz="2400" b="1">
                <a:solidFill>
                  <a:srgbClr val="FFC000"/>
                </a:solidFill>
                <a:latin typeface="Arial" panose="020B0604020202020204" pitchFamily="34" charset="0"/>
                <a:ea typeface="宋体" panose="02010600030101010101" pitchFamily="2" charset="-122"/>
              </a:rPr>
              <a:t>)</a:t>
            </a:r>
            <a:endParaRPr lang="en-US" altLang="zh-CN" sz="2400" b="1">
              <a:solidFill>
                <a:srgbClr val="FFC000"/>
              </a:solidFill>
              <a:latin typeface="Arial" panose="020B0604020202020204" pitchFamily="34" charset="0"/>
              <a:ea typeface="宋体" panose="02010600030101010101" pitchFamily="2" charset="-122"/>
            </a:endParaRPr>
          </a:p>
        </p:txBody>
      </p:sp>
      <p:graphicFrame>
        <p:nvGraphicFramePr>
          <p:cNvPr id="3" name="表格 2"/>
          <p:cNvGraphicFramePr/>
          <p:nvPr/>
        </p:nvGraphicFramePr>
        <p:xfrm>
          <a:off x="1524000" y="1052513"/>
          <a:ext cx="9137650" cy="1746885"/>
        </p:xfrm>
        <a:graphic>
          <a:graphicData uri="http://schemas.openxmlformats.org/drawingml/2006/table">
            <a:tbl>
              <a:tblPr firstRow="1" bandRow="1">
                <a:tableStyleId>{5C22544A-7EE6-4342-B048-85BDC9FD1C3A}</a:tableStyleId>
              </a:tblPr>
              <a:tblGrid>
                <a:gridCol w="4345305"/>
                <a:gridCol w="4792345"/>
              </a:tblGrid>
              <a:tr h="558165">
                <a:tc>
                  <a:txBody>
                    <a:bodyPr/>
                    <a:p>
                      <a:pPr>
                        <a:buNone/>
                      </a:pPr>
                      <a:r>
                        <a:rPr lang="en-US" altLang="zh-CN" sz="2800">
                          <a:solidFill>
                            <a:schemeClr val="tx1"/>
                          </a:solidFill>
                          <a:latin typeface="Times New Roman" panose="02020603050405020304" charset="0"/>
                          <a:cs typeface="Times New Roman" panose="02020603050405020304" charset="0"/>
                        </a:rPr>
                        <a:t>tick</a:t>
                      </a:r>
                      <a:r>
                        <a:rPr lang="en-US" altLang="zh-CN"/>
                        <a:t> </a:t>
                      </a:r>
                      <a:endParaRPr lang="en-US" altLang="zh-CN"/>
                    </a:p>
                  </a:txBody>
                  <a:tcPr/>
                </a:tc>
                <a:tc>
                  <a:txBody>
                    <a:bodyPr/>
                    <a:p>
                      <a:pPr>
                        <a:buNone/>
                      </a:pPr>
                      <a:r>
                        <a:rPr lang="en-US" altLang="zh-CN" sz="2800">
                          <a:solidFill>
                            <a:schemeClr val="tx1"/>
                          </a:solidFill>
                          <a:latin typeface="Times New Roman" panose="02020603050405020304" charset="0"/>
                          <a:cs typeface="Times New Roman" panose="02020603050405020304" charset="0"/>
                        </a:rPr>
                        <a:t>vt. </a:t>
                      </a:r>
                      <a:r>
                        <a:rPr lang="en-US" altLang="zh-CN" sz="2400">
                          <a:solidFill>
                            <a:schemeClr val="tx1"/>
                          </a:solidFill>
                          <a:latin typeface="Times New Roman" panose="02020603050405020304" charset="0"/>
                          <a:cs typeface="Times New Roman" panose="02020603050405020304" charset="0"/>
                        </a:rPr>
                        <a:t>给......标记号，发出滴答声</a:t>
                      </a:r>
                      <a:endParaRPr lang="en-US" altLang="zh-CN" sz="2400">
                        <a:solidFill>
                          <a:schemeClr val="tx1"/>
                        </a:solidFill>
                        <a:latin typeface="Times New Roman" panose="02020603050405020304" charset="0"/>
                        <a:cs typeface="Times New Roman" panose="02020603050405020304" charset="0"/>
                      </a:endParaRPr>
                    </a:p>
                  </a:txBody>
                  <a:tcPr/>
                </a:tc>
              </a:tr>
              <a:tr h="1188720">
                <a:tc>
                  <a:txBody>
                    <a:bodyPr/>
                    <a:p>
                      <a:pPr>
                        <a:buNone/>
                      </a:pPr>
                      <a:r>
                        <a:rPr lang="en-US" altLang="zh-CN" sz="2400" u="sng">
                          <a:latin typeface="Times New Roman" panose="02020603050405020304" charset="0"/>
                          <a:cs typeface="Times New Roman" panose="02020603050405020304" charset="0"/>
                        </a:rPr>
                        <a:t>Time </a:t>
                      </a:r>
                      <a:r>
                        <a:rPr lang="en-US" altLang="zh-CN" sz="2400" b="1" u="sng">
                          <a:latin typeface="Times New Roman" panose="02020603050405020304" charset="0"/>
                          <a:cs typeface="Times New Roman" panose="02020603050405020304" charset="0"/>
                        </a:rPr>
                        <a:t>ticking</a:t>
                      </a:r>
                      <a:r>
                        <a:rPr lang="en-US" altLang="zh-CN" sz="2400" u="sng">
                          <a:latin typeface="Times New Roman" panose="02020603050405020304" charset="0"/>
                          <a:cs typeface="Times New Roman" panose="02020603050405020304" charset="0"/>
                        </a:rPr>
                        <a:t> away</a:t>
                      </a:r>
                      <a:r>
                        <a:rPr lang="en-US" altLang="zh-CN" sz="1800">
                          <a:latin typeface="Times New Roman" panose="02020603050405020304" charset="0"/>
                          <a:cs typeface="Times New Roman" panose="02020603050405020304" charset="0"/>
                        </a:rPr>
                        <a:t>(</a:t>
                      </a:r>
                      <a:r>
                        <a:rPr lang="zh-CN" altLang="en-US" sz="1800">
                          <a:latin typeface="Times New Roman" panose="02020603050405020304" charset="0"/>
                          <a:cs typeface="Times New Roman" panose="02020603050405020304" charset="0"/>
                        </a:rPr>
                        <a:t>独立柱格结构</a:t>
                      </a:r>
                      <a:r>
                        <a:rPr lang="en-US" altLang="zh-CN" sz="1800">
                          <a:latin typeface="Times New Roman" panose="02020603050405020304" charset="0"/>
                          <a:cs typeface="Times New Roman" panose="02020603050405020304" charset="0"/>
                        </a:rPr>
                        <a:t>)</a:t>
                      </a:r>
                      <a:r>
                        <a:rPr lang="en-US" altLang="zh-CN" sz="2400">
                          <a:latin typeface="Times New Roman" panose="02020603050405020304" charset="0"/>
                          <a:cs typeface="Times New Roman" panose="02020603050405020304" charset="0"/>
                        </a:rPr>
                        <a:t>, mother hadn’t been home yet, making me worry about her.</a:t>
                      </a:r>
                      <a:endParaRPr lang="en-US" altLang="zh-CN" sz="2400">
                        <a:latin typeface="Times New Roman" panose="02020603050405020304" charset="0"/>
                        <a:cs typeface="Times New Roman" panose="02020603050405020304" charset="0"/>
                      </a:endParaRPr>
                    </a:p>
                  </a:txBody>
                  <a:tcPr/>
                </a:tc>
                <a:tc>
                  <a:txBody>
                    <a:bodyPr/>
                    <a:p>
                      <a:pPr>
                        <a:buNone/>
                      </a:pPr>
                      <a:r>
                        <a:rPr lang="zh-CN" altLang="en-US" sz="2400">
                          <a:latin typeface="宋体" panose="02010600030101010101" pitchFamily="2" charset="-122"/>
                          <a:ea typeface="宋体" panose="02010600030101010101" pitchFamily="2" charset="-122"/>
                        </a:rPr>
                        <a:t>时间一分一秒过去了，母亲还没有回家，这使我很担心她。</a:t>
                      </a:r>
                      <a:r>
                        <a:rPr lang="en-US" altLang="zh-CN" sz="2400">
                          <a:solidFill>
                            <a:srgbClr val="FF0000"/>
                          </a:solidFill>
                          <a:latin typeface="宋体" panose="02010600030101010101" pitchFamily="2" charset="-122"/>
                          <a:ea typeface="宋体" panose="02010600030101010101" pitchFamily="2" charset="-122"/>
                        </a:rPr>
                        <a:t>(</a:t>
                      </a:r>
                      <a:r>
                        <a:rPr lang="zh-CN" altLang="en-US" sz="2400">
                          <a:solidFill>
                            <a:srgbClr val="FF0000"/>
                          </a:solidFill>
                          <a:latin typeface="宋体" panose="02010600030101010101" pitchFamily="2" charset="-122"/>
                          <a:ea typeface="宋体" panose="02010600030101010101" pitchFamily="2" charset="-122"/>
                        </a:rPr>
                        <a:t>续</a:t>
                      </a:r>
                      <a:r>
                        <a:rPr lang="en-US" altLang="zh-CN" sz="2400">
                          <a:solidFill>
                            <a:srgbClr val="FF0000"/>
                          </a:solidFill>
                          <a:latin typeface="宋体" panose="02010600030101010101" pitchFamily="2" charset="-122"/>
                          <a:ea typeface="宋体" panose="02010600030101010101" pitchFamily="2" charset="-122"/>
                        </a:rPr>
                        <a:t>)</a:t>
                      </a:r>
                      <a:endParaRPr lang="en-US" altLang="zh-CN" sz="2400">
                        <a:solidFill>
                          <a:srgbClr val="FF0000"/>
                        </a:solidFill>
                        <a:latin typeface="宋体" panose="02010600030101010101" pitchFamily="2" charset="-122"/>
                        <a:ea typeface="宋体" panose="02010600030101010101" pitchFamily="2" charset="-122"/>
                      </a:endParaRPr>
                    </a:p>
                  </a:txBody>
                  <a:tcPr/>
                </a:tc>
              </a:tr>
            </a:tbl>
          </a:graphicData>
        </a:graphic>
      </p:graphicFrame>
      <p:graphicFrame>
        <p:nvGraphicFramePr>
          <p:cNvPr id="5" name="表格 4"/>
          <p:cNvGraphicFramePr/>
          <p:nvPr/>
        </p:nvGraphicFramePr>
        <p:xfrm>
          <a:off x="1544638" y="2894013"/>
          <a:ext cx="9137650" cy="3959225"/>
        </p:xfrm>
        <a:graphic>
          <a:graphicData uri="http://schemas.openxmlformats.org/drawingml/2006/table">
            <a:tbl>
              <a:tblPr firstRow="1" bandRow="1">
                <a:tableStyleId>{5C22544A-7EE6-4342-B048-85BDC9FD1C3A}</a:tableStyleId>
              </a:tblPr>
              <a:tblGrid>
                <a:gridCol w="4302125"/>
                <a:gridCol w="4835525"/>
              </a:tblGrid>
              <a:tr h="558165">
                <a:tc>
                  <a:txBody>
                    <a:bodyPr/>
                    <a:p>
                      <a:pPr>
                        <a:buNone/>
                      </a:pPr>
                      <a:r>
                        <a:rPr lang="en-US" altLang="zh-CN" sz="2400">
                          <a:solidFill>
                            <a:schemeClr val="tx1"/>
                          </a:solidFill>
                          <a:latin typeface="Times New Roman" panose="02020603050405020304" charset="0"/>
                          <a:cs typeface="Times New Roman" panose="02020603050405020304" charset="0"/>
                        </a:rPr>
                        <a:t>melt (melted; melted; melten)</a:t>
                      </a:r>
                      <a:endParaRPr lang="en-US" altLang="zh-CN" sz="2400">
                        <a:solidFill>
                          <a:schemeClr val="tx1"/>
                        </a:solidFill>
                        <a:latin typeface="Times New Roman" panose="02020603050405020304" charset="0"/>
                        <a:cs typeface="Times New Roman" panose="02020603050405020304" charset="0"/>
                      </a:endParaRPr>
                    </a:p>
                  </a:txBody>
                  <a:tcPr/>
                </a:tc>
                <a:tc>
                  <a:txBody>
                    <a:bodyPr/>
                    <a:p>
                      <a:pPr>
                        <a:buNone/>
                      </a:pPr>
                      <a:r>
                        <a:rPr lang="en-US" altLang="zh-CN" sz="2800">
                          <a:solidFill>
                            <a:schemeClr val="tx1"/>
                          </a:solidFill>
                          <a:latin typeface="Times New Roman" panose="02020603050405020304" charset="0"/>
                          <a:cs typeface="Times New Roman" panose="02020603050405020304" charset="0"/>
                        </a:rPr>
                        <a:t>vi. </a:t>
                      </a:r>
                      <a:r>
                        <a:rPr lang="en-US" altLang="zh-CN" sz="2400">
                          <a:solidFill>
                            <a:schemeClr val="tx1"/>
                          </a:solidFill>
                          <a:latin typeface="Times New Roman" panose="02020603050405020304" charset="0"/>
                          <a:cs typeface="Times New Roman" panose="02020603050405020304" charset="0"/>
                        </a:rPr>
                        <a:t>融化；熔化；软化</a:t>
                      </a:r>
                      <a:endParaRPr lang="en-US" altLang="zh-CN" sz="2400">
                        <a:solidFill>
                          <a:schemeClr val="tx1"/>
                        </a:solidFill>
                        <a:latin typeface="Times New Roman" panose="02020603050405020304" charset="0"/>
                        <a:cs typeface="Times New Roman" panose="02020603050405020304" charset="0"/>
                      </a:endParaRPr>
                    </a:p>
                  </a:txBody>
                  <a:tcPr/>
                </a:tc>
              </a:tr>
              <a:tr h="680720">
                <a:tc>
                  <a:txBody>
                    <a:bodyPr/>
                    <a:p>
                      <a:pPr>
                        <a:buNone/>
                      </a:pPr>
                      <a:r>
                        <a:rPr lang="en-US" sz="2400">
                          <a:latin typeface="Times New Roman" panose="02020603050405020304" charset="0"/>
                          <a:cs typeface="Times New Roman" panose="02020603050405020304" charset="0"/>
                        </a:rPr>
                        <a:t>1. T</a:t>
                      </a:r>
                      <a:r>
                        <a:rPr lang="en-US" altLang="zh-CN" sz="2400">
                          <a:latin typeface="Times New Roman" panose="02020603050405020304" charset="0"/>
                          <a:cs typeface="Times New Roman" panose="02020603050405020304" charset="0"/>
                        </a:rPr>
                        <a:t>he </a:t>
                      </a:r>
                      <a:r>
                        <a:rPr lang="en-US" altLang="zh-CN" sz="2400" u="sng">
                          <a:latin typeface="Times New Roman" panose="02020603050405020304" charset="0"/>
                          <a:cs typeface="Times New Roman" panose="02020603050405020304" charset="0"/>
                        </a:rPr>
                        <a:t>tension</a:t>
                      </a:r>
                      <a:r>
                        <a:rPr lang="en-US" altLang="zh-CN" sz="2400">
                          <a:latin typeface="Times New Roman" panose="02020603050405020304" charset="0"/>
                          <a:cs typeface="Times New Roman" panose="02020603050405020304" charset="0"/>
                        </a:rPr>
                        <a:t> in the room began to </a:t>
                      </a:r>
                      <a:r>
                        <a:rPr lang="en-US" altLang="zh-CN" sz="2400" b="1" u="sng">
                          <a:latin typeface="Times New Roman" panose="02020603050405020304" charset="0"/>
                          <a:cs typeface="Times New Roman" panose="02020603050405020304" charset="0"/>
                        </a:rPr>
                        <a:t>melt</a:t>
                      </a:r>
                      <a:r>
                        <a:rPr lang="en-US" altLang="zh-CN" sz="2400">
                          <a:latin typeface="Times New Roman" panose="02020603050405020304" charset="0"/>
                          <a:cs typeface="Times New Roman" panose="02020603050405020304" charset="0"/>
                        </a:rPr>
                        <a:t>.</a:t>
                      </a:r>
                      <a:endParaRPr lang="en-US" altLang="zh-CN" sz="2400">
                        <a:latin typeface="Times New Roman" panose="02020603050405020304" charset="0"/>
                        <a:cs typeface="Times New Roman" panose="02020603050405020304" charset="0"/>
                      </a:endParaRPr>
                    </a:p>
                    <a:p>
                      <a:pPr>
                        <a:buNone/>
                      </a:pPr>
                      <a:r>
                        <a:rPr lang="en-US" altLang="zh-CN" sz="2400">
                          <a:latin typeface="Times New Roman" panose="02020603050405020304" charset="0"/>
                          <a:cs typeface="Times New Roman" panose="02020603050405020304" charset="0"/>
                        </a:rPr>
                        <a:t>2. Her </a:t>
                      </a:r>
                      <a:r>
                        <a:rPr lang="en-US" altLang="zh-CN" sz="2400" u="sng">
                          <a:latin typeface="Times New Roman" panose="02020603050405020304" charset="0"/>
                          <a:cs typeface="Times New Roman" panose="02020603050405020304" charset="0"/>
                        </a:rPr>
                        <a:t>trusting smile </a:t>
                      </a:r>
                      <a:r>
                        <a:rPr lang="en-US" altLang="zh-CN" sz="2400" b="1" u="sng">
                          <a:latin typeface="Times New Roman" panose="02020603050405020304" charset="0"/>
                          <a:cs typeface="Times New Roman" panose="02020603050405020304" charset="0"/>
                        </a:rPr>
                        <a:t>melted</a:t>
                      </a:r>
                      <a:r>
                        <a:rPr lang="en-US" altLang="zh-CN" sz="2400" u="sng">
                          <a:latin typeface="Times New Roman" panose="02020603050405020304" charset="0"/>
                          <a:cs typeface="Times New Roman" panose="02020603050405020304" charset="0"/>
                        </a:rPr>
                        <a:t> his heart</a:t>
                      </a:r>
                      <a:r>
                        <a:rPr lang="en-US" altLang="zh-CN" sz="2400">
                          <a:latin typeface="Times New Roman" panose="02020603050405020304" charset="0"/>
                          <a:cs typeface="Times New Roman" panose="02020603050405020304" charset="0"/>
                        </a:rPr>
                        <a:t>.</a:t>
                      </a:r>
                      <a:endParaRPr lang="en-US" altLang="zh-CN" sz="2400">
                        <a:latin typeface="Times New Roman" panose="02020603050405020304" charset="0"/>
                        <a:cs typeface="Times New Roman" panose="02020603050405020304" charset="0"/>
                      </a:endParaRPr>
                    </a:p>
                    <a:p>
                      <a:pPr>
                        <a:buNone/>
                      </a:pPr>
                      <a:r>
                        <a:rPr lang="en-US" altLang="zh-CN" sz="2400">
                          <a:latin typeface="Times New Roman" panose="02020603050405020304" charset="0"/>
                          <a:cs typeface="Times New Roman" panose="02020603050405020304" charset="0"/>
                        </a:rPr>
                        <a:t>3. When hearing these words, Scot felt his </a:t>
                      </a:r>
                      <a:r>
                        <a:rPr lang="en-US" altLang="zh-CN" sz="2400" u="sng">
                          <a:latin typeface="Times New Roman" panose="02020603050405020304" charset="0"/>
                          <a:cs typeface="Times New Roman" panose="02020603050405020304" charset="0"/>
                        </a:rPr>
                        <a:t>inner doubts/anxiety </a:t>
                      </a:r>
                      <a:r>
                        <a:rPr lang="en-US" altLang="zh-CN" sz="2400" b="1" u="sng">
                          <a:latin typeface="Times New Roman" panose="02020603050405020304" charset="0"/>
                          <a:cs typeface="Times New Roman" panose="02020603050405020304" charset="0"/>
                        </a:rPr>
                        <a:t>melt</a:t>
                      </a:r>
                      <a:r>
                        <a:rPr lang="en-US" altLang="zh-CN" sz="2400" u="sng">
                          <a:latin typeface="Times New Roman" panose="02020603050405020304" charset="0"/>
                          <a:cs typeface="Times New Roman" panose="02020603050405020304" charset="0"/>
                        </a:rPr>
                        <a:t> away</a:t>
                      </a:r>
                      <a:r>
                        <a:rPr lang="en-US" altLang="zh-CN" sz="2400">
                          <a:latin typeface="Times New Roman" panose="02020603050405020304" charset="0"/>
                          <a:cs typeface="Times New Roman" panose="02020603050405020304" charset="0"/>
                        </a:rPr>
                        <a:t>.</a:t>
                      </a:r>
                      <a:endParaRPr lang="en-US" altLang="zh-CN" sz="2400">
                        <a:latin typeface="Times New Roman" panose="02020603050405020304" charset="0"/>
                        <a:cs typeface="Times New Roman" panose="02020603050405020304" charset="0"/>
                      </a:endParaRPr>
                    </a:p>
                    <a:p>
                      <a:pPr>
                        <a:buNone/>
                      </a:pPr>
                      <a:r>
                        <a:rPr lang="en-US" altLang="zh-CN" sz="2400">
                          <a:latin typeface="Times New Roman" panose="02020603050405020304" charset="0"/>
                          <a:cs typeface="Times New Roman" panose="02020603050405020304" charset="0"/>
                        </a:rPr>
                        <a:t>4. The youths </a:t>
                      </a:r>
                      <a:r>
                        <a:rPr lang="en-US" altLang="zh-CN" sz="2400" u="sng">
                          <a:latin typeface="Times New Roman" panose="02020603050405020304" charset="0"/>
                          <a:cs typeface="Times New Roman" panose="02020603050405020304" charset="0"/>
                        </a:rPr>
                        <a:t>dispersed</a:t>
                      </a:r>
                      <a:r>
                        <a:rPr lang="en-US" altLang="zh-CN" sz="2400">
                          <a:latin typeface="Times New Roman" panose="02020603050405020304" charset="0"/>
                          <a:cs typeface="Times New Roman" panose="02020603050405020304" charset="0"/>
                        </a:rPr>
                        <a:t> and </a:t>
                      </a:r>
                      <a:r>
                        <a:rPr lang="en-US" altLang="zh-CN" sz="2400" b="1" u="sng">
                          <a:latin typeface="Times New Roman" panose="02020603050405020304" charset="0"/>
                          <a:cs typeface="Times New Roman" panose="02020603050405020304" charset="0"/>
                        </a:rPr>
                        <a:t>melted</a:t>
                      </a:r>
                      <a:r>
                        <a:rPr lang="en-US" altLang="zh-CN" sz="2400" u="sng">
                          <a:latin typeface="Times New Roman" panose="02020603050405020304" charset="0"/>
                          <a:cs typeface="Times New Roman" panose="02020603050405020304" charset="0"/>
                        </a:rPr>
                        <a:t> into the darkness</a:t>
                      </a:r>
                      <a:r>
                        <a:rPr lang="en-US" altLang="zh-CN" sz="2400">
                          <a:latin typeface="Times New Roman" panose="02020603050405020304" charset="0"/>
                          <a:cs typeface="Times New Roman" panose="02020603050405020304" charset="0"/>
                        </a:rPr>
                        <a:t>.</a:t>
                      </a:r>
                      <a:endParaRPr lang="en-US" altLang="zh-CN" sz="2400">
                        <a:latin typeface="Times New Roman" panose="02020603050405020304" charset="0"/>
                        <a:cs typeface="Times New Roman" panose="02020603050405020304" charset="0"/>
                      </a:endParaRPr>
                    </a:p>
                  </a:txBody>
                  <a:tcPr/>
                </a:tc>
                <a:tc>
                  <a:txBody>
                    <a:bodyPr/>
                    <a:p>
                      <a:pPr>
                        <a:lnSpc>
                          <a:spcPts val="3380"/>
                        </a:lnSpc>
                        <a:buNone/>
                      </a:pPr>
                      <a:r>
                        <a:rPr lang="zh-CN" altLang="en-US" sz="2400">
                          <a:latin typeface="宋体" panose="02010600030101010101" pitchFamily="2" charset="-122"/>
                          <a:ea typeface="宋体" panose="02010600030101010101" pitchFamily="2" charset="-122"/>
                        </a:rPr>
                        <a:t>1.屋里的紧张气氛开始缓和。</a:t>
                      </a:r>
                      <a:r>
                        <a:rPr lang="en-US" altLang="zh-CN" sz="2400">
                          <a:solidFill>
                            <a:srgbClr val="FF0000"/>
                          </a:solidFill>
                          <a:latin typeface="宋体" panose="02010600030101010101" pitchFamily="2" charset="-122"/>
                          <a:ea typeface="宋体" panose="02010600030101010101" pitchFamily="2" charset="-122"/>
                        </a:rPr>
                        <a:t>(</a:t>
                      </a:r>
                      <a:r>
                        <a:rPr lang="zh-CN" altLang="en-US" sz="2400">
                          <a:solidFill>
                            <a:srgbClr val="FF0000"/>
                          </a:solidFill>
                          <a:latin typeface="宋体" panose="02010600030101010101" pitchFamily="2" charset="-122"/>
                          <a:ea typeface="宋体" panose="02010600030101010101" pitchFamily="2" charset="-122"/>
                        </a:rPr>
                        <a:t>续</a:t>
                      </a:r>
                      <a:r>
                        <a:rPr lang="en-US" altLang="zh-CN" sz="2400">
                          <a:solidFill>
                            <a:srgbClr val="FF0000"/>
                          </a:solidFill>
                          <a:latin typeface="宋体" panose="02010600030101010101" pitchFamily="2" charset="-122"/>
                          <a:ea typeface="宋体" panose="02010600030101010101" pitchFamily="2" charset="-122"/>
                        </a:rPr>
                        <a:t>)</a:t>
                      </a:r>
                      <a:endParaRPr lang="en-US" altLang="zh-CN" sz="2400">
                        <a:solidFill>
                          <a:srgbClr val="FF0000"/>
                        </a:solidFill>
                        <a:latin typeface="宋体" panose="02010600030101010101" pitchFamily="2" charset="-122"/>
                        <a:ea typeface="宋体" panose="02010600030101010101" pitchFamily="2" charset="-122"/>
                      </a:endParaRPr>
                    </a:p>
                    <a:p>
                      <a:pPr>
                        <a:lnSpc>
                          <a:spcPts val="3380"/>
                        </a:lnSpc>
                        <a:buNone/>
                      </a:pPr>
                      <a:r>
                        <a:rPr lang="en-US" altLang="zh-CN" sz="2400">
                          <a:latin typeface="宋体" panose="02010600030101010101" pitchFamily="2" charset="-122"/>
                          <a:ea typeface="宋体" panose="02010600030101010101" pitchFamily="2" charset="-122"/>
                          <a:sym typeface="+mn-ea"/>
                        </a:rPr>
                        <a:t>2</a:t>
                      </a:r>
                      <a:r>
                        <a:rPr lang="zh-CN" altLang="en-US" sz="2400">
                          <a:latin typeface="宋体" panose="02010600030101010101" pitchFamily="2" charset="-122"/>
                          <a:ea typeface="宋体" panose="02010600030101010101" pitchFamily="2" charset="-122"/>
                          <a:sym typeface="+mn-ea"/>
                        </a:rPr>
                        <a:t>.她那信任的微笑使他的心变软了。</a:t>
                      </a:r>
                      <a:r>
                        <a:rPr lang="en-US" altLang="zh-CN" sz="2400">
                          <a:solidFill>
                            <a:srgbClr val="FF0000"/>
                          </a:solidFill>
                          <a:latin typeface="宋体" panose="02010600030101010101" pitchFamily="2" charset="-122"/>
                          <a:ea typeface="宋体" panose="02010600030101010101" pitchFamily="2" charset="-122"/>
                          <a:sym typeface="+mn-ea"/>
                        </a:rPr>
                        <a:t>(</a:t>
                      </a:r>
                      <a:r>
                        <a:rPr lang="zh-CN" altLang="en-US" sz="2400">
                          <a:solidFill>
                            <a:srgbClr val="FF0000"/>
                          </a:solidFill>
                          <a:latin typeface="宋体" panose="02010600030101010101" pitchFamily="2" charset="-122"/>
                          <a:ea typeface="宋体" panose="02010600030101010101" pitchFamily="2" charset="-122"/>
                          <a:sym typeface="+mn-ea"/>
                        </a:rPr>
                        <a:t>续</a:t>
                      </a:r>
                      <a:r>
                        <a:rPr lang="en-US" altLang="zh-CN" sz="2400">
                          <a:solidFill>
                            <a:srgbClr val="FF0000"/>
                          </a:solidFill>
                          <a:latin typeface="宋体" panose="02010600030101010101" pitchFamily="2" charset="-122"/>
                          <a:ea typeface="宋体" panose="02010600030101010101" pitchFamily="2" charset="-122"/>
                          <a:sym typeface="+mn-ea"/>
                        </a:rPr>
                        <a:t>)</a:t>
                      </a:r>
                      <a:endParaRPr lang="en-US" altLang="zh-CN" sz="2400">
                        <a:solidFill>
                          <a:srgbClr val="FF0000"/>
                        </a:solidFill>
                        <a:latin typeface="宋体" panose="02010600030101010101" pitchFamily="2" charset="-122"/>
                        <a:ea typeface="宋体" panose="02010600030101010101" pitchFamily="2" charset="-122"/>
                        <a:sym typeface="+mn-ea"/>
                      </a:endParaRPr>
                    </a:p>
                    <a:p>
                      <a:pPr>
                        <a:lnSpc>
                          <a:spcPts val="3380"/>
                        </a:lnSpc>
                        <a:buNone/>
                      </a:pPr>
                      <a:r>
                        <a:rPr lang="zh-CN" altLang="en-US" sz="2400">
                          <a:latin typeface="宋体" panose="02010600030101010101" pitchFamily="2" charset="-122"/>
                          <a:ea typeface="宋体" panose="02010600030101010101" pitchFamily="2" charset="-122"/>
                          <a:sym typeface="+mn-ea"/>
                        </a:rPr>
                        <a:t>3. 听到这些话，斯科特觉得内心的疑惑焦虑消失了。</a:t>
                      </a:r>
                      <a:r>
                        <a:rPr lang="en-US" altLang="zh-CN" sz="2400">
                          <a:solidFill>
                            <a:srgbClr val="FF0000"/>
                          </a:solidFill>
                          <a:latin typeface="宋体" panose="02010600030101010101" pitchFamily="2" charset="-122"/>
                          <a:ea typeface="宋体" panose="02010600030101010101" pitchFamily="2" charset="-122"/>
                          <a:sym typeface="+mn-ea"/>
                        </a:rPr>
                        <a:t>(</a:t>
                      </a:r>
                      <a:r>
                        <a:rPr lang="zh-CN" altLang="en-US" sz="2400">
                          <a:solidFill>
                            <a:srgbClr val="FF0000"/>
                          </a:solidFill>
                          <a:latin typeface="宋体" panose="02010600030101010101" pitchFamily="2" charset="-122"/>
                          <a:ea typeface="宋体" panose="02010600030101010101" pitchFamily="2" charset="-122"/>
                          <a:sym typeface="+mn-ea"/>
                        </a:rPr>
                        <a:t>续</a:t>
                      </a:r>
                      <a:r>
                        <a:rPr lang="en-US" altLang="zh-CN" sz="2400">
                          <a:solidFill>
                            <a:srgbClr val="FF0000"/>
                          </a:solidFill>
                          <a:latin typeface="宋体" panose="02010600030101010101" pitchFamily="2" charset="-122"/>
                          <a:ea typeface="宋体" panose="02010600030101010101" pitchFamily="2" charset="-122"/>
                          <a:sym typeface="+mn-ea"/>
                        </a:rPr>
                        <a:t>)</a:t>
                      </a:r>
                      <a:endParaRPr lang="en-US" altLang="zh-CN" sz="2400">
                        <a:solidFill>
                          <a:srgbClr val="FF0000"/>
                        </a:solidFill>
                        <a:latin typeface="宋体" panose="02010600030101010101" pitchFamily="2" charset="-122"/>
                        <a:ea typeface="宋体" panose="02010600030101010101" pitchFamily="2" charset="-122"/>
                        <a:sym typeface="+mn-ea"/>
                      </a:endParaRPr>
                    </a:p>
                    <a:p>
                      <a:pPr>
                        <a:lnSpc>
                          <a:spcPts val="3380"/>
                        </a:lnSpc>
                        <a:buNone/>
                      </a:pPr>
                      <a:r>
                        <a:rPr lang="zh-CN" altLang="en-US" sz="2400">
                          <a:latin typeface="宋体" panose="02010600030101010101" pitchFamily="2" charset="-122"/>
                          <a:ea typeface="宋体" panose="02010600030101010101" pitchFamily="2" charset="-122"/>
                          <a:sym typeface="+mn-ea"/>
                        </a:rPr>
                        <a:t>4. 年轻人们散开了，消失在夜色中。</a:t>
                      </a:r>
                      <a:r>
                        <a:rPr lang="en-US" altLang="zh-CN" sz="2400">
                          <a:solidFill>
                            <a:srgbClr val="FF0000"/>
                          </a:solidFill>
                          <a:latin typeface="宋体" panose="02010600030101010101" pitchFamily="2" charset="-122"/>
                          <a:ea typeface="宋体" panose="02010600030101010101" pitchFamily="2" charset="-122"/>
                          <a:sym typeface="+mn-ea"/>
                        </a:rPr>
                        <a:t>(</a:t>
                      </a:r>
                      <a:r>
                        <a:rPr lang="zh-CN" altLang="en-US" sz="2400">
                          <a:solidFill>
                            <a:srgbClr val="FF0000"/>
                          </a:solidFill>
                          <a:latin typeface="宋体" panose="02010600030101010101" pitchFamily="2" charset="-122"/>
                          <a:ea typeface="宋体" panose="02010600030101010101" pitchFamily="2" charset="-122"/>
                          <a:sym typeface="+mn-ea"/>
                        </a:rPr>
                        <a:t>续</a:t>
                      </a:r>
                      <a:r>
                        <a:rPr lang="en-US" altLang="zh-CN" sz="2400">
                          <a:solidFill>
                            <a:srgbClr val="FF0000"/>
                          </a:solidFill>
                          <a:latin typeface="宋体" panose="02010600030101010101" pitchFamily="2" charset="-122"/>
                          <a:ea typeface="宋体" panose="02010600030101010101" pitchFamily="2" charset="-122"/>
                          <a:sym typeface="+mn-ea"/>
                        </a:rPr>
                        <a:t>)</a:t>
                      </a:r>
                      <a:endParaRPr lang="en-US" altLang="zh-CN" sz="2400">
                        <a:solidFill>
                          <a:srgbClr val="FF0000"/>
                        </a:solidFill>
                        <a:latin typeface="宋体" panose="02010600030101010101" pitchFamily="2" charset="-122"/>
                        <a:ea typeface="宋体" panose="02010600030101010101" pitchFamily="2" charset="-122"/>
                      </a:endParaRPr>
                    </a:p>
                    <a:p>
                      <a:pPr>
                        <a:buNone/>
                      </a:pPr>
                      <a:r>
                        <a:rPr lang="en-US" altLang="zh-CN" sz="2000" b="1">
                          <a:solidFill>
                            <a:srgbClr val="FF0000"/>
                          </a:solidFill>
                          <a:latin typeface="宋体" panose="02010600030101010101" pitchFamily="2" charset="-122"/>
                          <a:ea typeface="宋体" panose="02010600030101010101" pitchFamily="2" charset="-122"/>
                        </a:rPr>
                        <a:t>  disperse/dɪˈspɜːs/ v.</a:t>
                      </a:r>
                      <a:r>
                        <a:rPr lang="zh-CN" altLang="en-US" sz="2000" b="1">
                          <a:solidFill>
                            <a:srgbClr val="FF0000"/>
                          </a:solidFill>
                          <a:latin typeface="宋体" panose="02010600030101010101" pitchFamily="2" charset="-122"/>
                          <a:ea typeface="宋体" panose="02010600030101010101" pitchFamily="2" charset="-122"/>
                        </a:rPr>
                        <a:t>分散；传播</a:t>
                      </a:r>
                      <a:r>
                        <a:rPr lang="en-US" altLang="zh-CN" sz="2000" b="1">
                          <a:solidFill>
                            <a:srgbClr val="FF0000"/>
                          </a:solidFill>
                          <a:latin typeface="宋体" panose="02010600030101010101" pitchFamily="2" charset="-122"/>
                          <a:ea typeface="宋体" panose="02010600030101010101" pitchFamily="2" charset="-122"/>
                        </a:rPr>
                        <a:t> </a:t>
                      </a:r>
                      <a:endParaRPr lang="en-US" altLang="zh-CN" sz="2000" b="1">
                        <a:solidFill>
                          <a:srgbClr val="FF0000"/>
                        </a:solidFill>
                        <a:latin typeface="宋体" panose="02010600030101010101" pitchFamily="2" charset="-122"/>
                        <a:ea typeface="宋体" panose="02010600030101010101" pitchFamily="2" charset="-122"/>
                      </a:endParaRPr>
                    </a:p>
                  </a:txBody>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0" y="-63500"/>
            <a:ext cx="8769985" cy="521970"/>
          </a:xfrm>
          <a:prstGeom prst="rect">
            <a:avLst/>
          </a:prstGeom>
          <a:noFill/>
          <a:ln w="9525">
            <a:noFill/>
          </a:ln>
        </p:spPr>
        <p:txBody>
          <a:bodyPr wrap="square">
            <a:spAutoFit/>
          </a:bodyPr>
          <a:p>
            <a:pPr indent="0"/>
            <a:r>
              <a:rPr lang="en-US" sz="2800" b="0">
                <a:latin typeface="Calibri" panose="020F0502020204030204" charset="0"/>
                <a:ea typeface="宋体" panose="02010600030101010101" pitchFamily="2" charset="-122"/>
              </a:rPr>
              <a:t>5. </a:t>
            </a:r>
            <a:r>
              <a:rPr lang="zh-CN" sz="2800" b="0">
                <a:latin typeface="Calibri" panose="020F0502020204030204" charset="0"/>
                <a:ea typeface="宋体" panose="02010600030101010101" pitchFamily="2" charset="-122"/>
              </a:rPr>
              <a:t>高考方向和预测——偏好体美，全面考察</a:t>
            </a:r>
            <a:r>
              <a:rPr lang="zh-CN" sz="2800" b="0">
                <a:solidFill>
                  <a:srgbClr val="FF0000"/>
                </a:solidFill>
                <a:latin typeface="Calibri" panose="020F0502020204030204" charset="0"/>
                <a:ea typeface="宋体" panose="02010600030101010101" pitchFamily="2" charset="-122"/>
              </a:rPr>
              <a:t>德智体美劳</a:t>
            </a:r>
            <a:endParaRPr lang="zh-CN" altLang="en-US" sz="2800" b="0">
              <a:solidFill>
                <a:srgbClr val="FF0000"/>
              </a:solidFill>
              <a:latin typeface="Calibri" panose="020F0502020204030204" charset="0"/>
              <a:ea typeface="宋体" panose="02010600030101010101" pitchFamily="2" charset="-122"/>
            </a:endParaRPr>
          </a:p>
        </p:txBody>
      </p:sp>
      <p:graphicFrame>
        <p:nvGraphicFramePr>
          <p:cNvPr id="4" name="表格 3"/>
          <p:cNvGraphicFramePr/>
          <p:nvPr>
            <p:custDataLst>
              <p:tags r:id="rId1"/>
            </p:custDataLst>
          </p:nvPr>
        </p:nvGraphicFramePr>
        <p:xfrm>
          <a:off x="0" y="363220"/>
          <a:ext cx="12192635" cy="2438400"/>
        </p:xfrm>
        <a:graphic>
          <a:graphicData uri="http://schemas.openxmlformats.org/drawingml/2006/table">
            <a:tbl>
              <a:tblPr firstRow="1" bandRow="1">
                <a:tableStyleId>{5940675A-B579-460E-94D1-54222C63F5DA}</a:tableStyleId>
              </a:tblPr>
              <a:tblGrid>
                <a:gridCol w="659765"/>
                <a:gridCol w="995045"/>
                <a:gridCol w="1039495"/>
                <a:gridCol w="1067435"/>
                <a:gridCol w="1163955"/>
                <a:gridCol w="1162050"/>
                <a:gridCol w="1162685"/>
                <a:gridCol w="1163320"/>
                <a:gridCol w="1170940"/>
                <a:gridCol w="1400810"/>
                <a:gridCol w="1207135"/>
              </a:tblGrid>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年份</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2016-10</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2019-06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2020-07山东</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2021-01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写作体裁</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咨询信</a:t>
                      </a:r>
                      <a:r>
                        <a:rPr lang="en-US" sz="2000" b="0">
                          <a:latin typeface="宋体" panose="02010600030101010101" pitchFamily="2" charset="-122"/>
                          <a:ea typeface="宋体" panose="02010600030101010101" pitchFamily="2" charset="-122"/>
                          <a:cs typeface="宋体" panose="02010600030101010101" pitchFamily="2" charset="-122"/>
                        </a:rPr>
                        <a:t>7.75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应聘信</a:t>
                      </a:r>
                      <a:r>
                        <a:rPr lang="en-US" sz="2000" b="0">
                          <a:latin typeface="宋体" panose="02010600030101010101" pitchFamily="2" charset="-122"/>
                          <a:ea typeface="宋体" panose="02010600030101010101" pitchFamily="2" charset="-122"/>
                          <a:cs typeface="宋体" panose="02010600030101010101" pitchFamily="2" charset="-122"/>
                        </a:rPr>
                        <a:t>7.05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求助信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感谢信</a:t>
                      </a:r>
                      <a:r>
                        <a:rPr lang="en-US" sz="2000" b="0">
                          <a:latin typeface="宋体" panose="02010600030101010101" pitchFamily="2" charset="-122"/>
                          <a:ea typeface="宋体" panose="02010600030101010101" pitchFamily="2" charset="-122"/>
                          <a:cs typeface="宋体" panose="02010600030101010101" pitchFamily="2" charset="-122"/>
                        </a:rPr>
                        <a:t>7.85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慰问+告知信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新闻报道</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欢迎辞</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192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背景信息</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作为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交换生</a:t>
                      </a:r>
                      <a:r>
                        <a:rPr lang="en-US" sz="2000" b="0">
                          <a:latin typeface="宋体" panose="02010600030101010101" pitchFamily="2" charset="-122"/>
                          <a:ea typeface="宋体" panose="02010600030101010101" pitchFamily="2" charset="-122"/>
                          <a:cs typeface="宋体" panose="02010600030101010101" pitchFamily="2" charset="-122"/>
                        </a:rPr>
                        <a:t>咨询情况</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爬山</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到家过春节</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应聘志愿者，接待</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国外学生</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钱包遗失，向</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国际航空</a:t>
                      </a:r>
                      <a:r>
                        <a:rPr lang="en-US" sz="2000" b="0">
                          <a:latin typeface="宋体" panose="02010600030101010101" pitchFamily="2" charset="-122"/>
                          <a:ea typeface="宋体" panose="02010600030101010101" pitchFamily="2" charset="-122"/>
                          <a:cs typeface="宋体" panose="02010600030101010101" pitchFamily="2" charset="-122"/>
                        </a:rPr>
                        <a:t>求助</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对将回国的</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表感谢</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中文演讲比赛</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因病回国休假，表慰问</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校英文报</a:t>
                      </a:r>
                      <a:r>
                        <a:rPr lang="en-US" sz="2000" b="0">
                          <a:latin typeface="宋体" panose="02010600030101010101" pitchFamily="2" charset="-122"/>
                          <a:ea typeface="宋体" panose="02010600030101010101" pitchFamily="2" charset="-122"/>
                          <a:cs typeface="宋体" panose="02010600030101010101" pitchFamily="2" charset="-122"/>
                        </a:rPr>
                        <a:t>写报道，越野赛车活动</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外国学生</a:t>
                      </a:r>
                      <a:r>
                        <a:rPr lang="en-US" sz="2000" b="0">
                          <a:latin typeface="宋体" panose="02010600030101010101" pitchFamily="2" charset="-122"/>
                          <a:ea typeface="宋体" panose="02010600030101010101" pitchFamily="2" charset="-122"/>
                          <a:cs typeface="宋体" panose="02010600030101010101" pitchFamily="2" charset="-122"/>
                        </a:rPr>
                        <a:t>访问你校，致欢迎辞</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6" name="表格 5"/>
          <p:cNvGraphicFramePr/>
          <p:nvPr/>
        </p:nvGraphicFramePr>
        <p:xfrm>
          <a:off x="-3175" y="2801620"/>
          <a:ext cx="12195175" cy="4004310"/>
        </p:xfrm>
        <a:graphic>
          <a:graphicData uri="http://schemas.openxmlformats.org/drawingml/2006/table">
            <a:tbl>
              <a:tblPr firstRow="1" bandRow="1">
                <a:tableStyleId>{5940675A-B579-460E-94D1-54222C63F5DA}</a:tableStyleId>
              </a:tblPr>
              <a:tblGrid>
                <a:gridCol w="1029970"/>
                <a:gridCol w="11165205"/>
              </a:tblGrid>
              <a:tr h="4004310">
                <a:tc>
                  <a:txBody>
                    <a:bodyPr/>
                    <a:p>
                      <a:pPr indent="0" algn="r">
                        <a:buNone/>
                      </a:pPr>
                      <a:r>
                        <a:rPr lang="en-US" sz="3200" b="0">
                          <a:latin typeface="宋体" panose="02010600030101010101" pitchFamily="2" charset="-122"/>
                          <a:ea typeface="宋体" panose="02010600030101010101" pitchFamily="2" charset="-122"/>
                          <a:cs typeface="宋体" panose="02010600030101010101" pitchFamily="2" charset="-122"/>
                        </a:rPr>
                        <a:t>高考预测</a:t>
                      </a:r>
                      <a:endParaRPr lang="en-US" altLang="en-US" sz="3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开展常见的跨文化交际或交流活动（老外）：语言学习，活动展开，人际交往，国际交流，参观访问考察较全面，偏好</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体美</a:t>
                      </a:r>
                      <a:r>
                        <a:rPr lang="en-US" sz="2000" b="0">
                          <a:latin typeface="宋体" panose="02010600030101010101" pitchFamily="2" charset="-122"/>
                          <a:ea typeface="宋体" panose="02010600030101010101" pitchFamily="2" charset="-122"/>
                          <a:cs typeface="宋体" panose="02010600030101010101" pitchFamily="2" charset="-122"/>
                        </a:rPr>
                        <a:t>：全面考察</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德智体美劳</a:t>
                      </a:r>
                      <a:r>
                        <a:rPr lang="en-US" sz="2000" b="0">
                          <a:latin typeface="宋体" panose="02010600030101010101" pitchFamily="2" charset="-122"/>
                          <a:ea typeface="宋体" panose="02010600030101010101" pitchFamily="2" charset="-122"/>
                          <a:cs typeface="宋体" panose="02010600030101010101" pitchFamily="2" charset="-122"/>
                        </a:rPr>
                        <a:t>，在巩固德育，坚守智育的基础上，加强对健康意识、审美情趣和劳动精神的考察，引导学生的全面发展。</a:t>
                      </a:r>
                      <a:endParaRPr 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16II</a:t>
                      </a:r>
                      <a:r>
                        <a:rPr lang="zh-CN" sz="2000" b="0">
                          <a:ea typeface="宋体" panose="02010600030101010101" pitchFamily="2" charset="-122"/>
                        </a:rPr>
                        <a:t>邀请英国朋友为摄影展提供作品（</a:t>
                      </a:r>
                      <a:r>
                        <a:rPr lang="zh-CN" sz="2000" b="0">
                          <a:solidFill>
                            <a:srgbClr val="FF0000"/>
                          </a:solidFill>
                          <a:ea typeface="宋体" panose="02010600030101010101" pitchFamily="2" charset="-122"/>
                        </a:rPr>
                        <a:t>美</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17III</a:t>
                      </a:r>
                      <a:r>
                        <a:rPr lang="zh-CN" sz="2000" b="0">
                          <a:solidFill>
                            <a:srgbClr val="FF0000"/>
                          </a:solidFill>
                          <a:ea typeface="宋体" panose="02010600030101010101" pitchFamily="2" charset="-122"/>
                        </a:rPr>
                        <a:t>邀请</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留学生</a:t>
                      </a:r>
                      <a:r>
                        <a:rPr lang="zh-CN" sz="2000" b="0">
                          <a:ea typeface="宋体" panose="02010600030101010101" pitchFamily="2" charset="-122"/>
                        </a:rPr>
                        <a:t>参加校乒乓球比赛（</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18III</a:t>
                      </a:r>
                      <a:r>
                        <a:rPr lang="zh-CN" sz="2000" b="0">
                          <a:solidFill>
                            <a:srgbClr val="FF0000"/>
                          </a:solidFill>
                          <a:ea typeface="宋体" panose="02010600030101010101" pitchFamily="2" charset="-122"/>
                        </a:rPr>
                        <a:t>回信告知</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英国朋友</a:t>
                      </a:r>
                      <a:r>
                        <a:rPr lang="zh-CN" sz="2000" b="0">
                          <a:ea typeface="宋体" panose="02010600030101010101" pitchFamily="2" charset="-122"/>
                        </a:rPr>
                        <a:t>你校学生体育运动的情况（</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a:t>
                      </a:r>
                      <a:r>
                        <a:rPr lang="zh-CN" sz="2000" b="0">
                          <a:solidFill>
                            <a:srgbClr val="FF0000"/>
                          </a:solidFill>
                          <a:ea typeface="宋体" panose="02010600030101010101" pitchFamily="2" charset="-122"/>
                        </a:rPr>
                        <a:t>申请</a:t>
                      </a:r>
                      <a:r>
                        <a:rPr lang="zh-CN" sz="2000" b="0">
                          <a:ea typeface="宋体" panose="02010600030101010101" pitchFamily="2" charset="-122"/>
                        </a:rPr>
                        <a:t>到</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伦敦当地的美术馆</a:t>
                      </a:r>
                      <a:r>
                        <a:rPr lang="zh-CN" sz="2000" b="0">
                          <a:ea typeface="宋体" panose="02010600030101010101" pitchFamily="2" charset="-122"/>
                        </a:rPr>
                        <a:t>当中国画展志愿者（</a:t>
                      </a:r>
                      <a:r>
                        <a:rPr lang="zh-CN" sz="2000" b="0">
                          <a:solidFill>
                            <a:srgbClr val="FF0000"/>
                          </a:solidFill>
                          <a:ea typeface="宋体" panose="02010600030101010101" pitchFamily="2" charset="-122"/>
                        </a:rPr>
                        <a:t>美</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19II</a:t>
                      </a:r>
                      <a:r>
                        <a:rPr lang="zh-CN" sz="2000" b="0">
                          <a:solidFill>
                            <a:srgbClr val="FF0000"/>
                          </a:solidFill>
                          <a:ea typeface="宋体" panose="02010600030101010101" pitchFamily="2" charset="-122"/>
                        </a:rPr>
                        <a:t>告知</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队友Chris</a:t>
                      </a:r>
                      <a:r>
                        <a:rPr lang="zh-CN" sz="2000" b="0">
                          <a:ea typeface="宋体" panose="02010600030101010101" pitchFamily="2" charset="-122"/>
                        </a:rPr>
                        <a:t>排球队近期比赛信息（</a:t>
                      </a:r>
                      <a:r>
                        <a:rPr lang="zh-CN" sz="2000" b="0">
                          <a:solidFill>
                            <a:srgbClr val="FF0000"/>
                          </a:solidFill>
                          <a:ea typeface="宋体" panose="02010600030101010101" pitchFamily="2" charset="-122"/>
                        </a:rPr>
                        <a:t>体</a:t>
                      </a:r>
                      <a:r>
                        <a:rPr lang="en-US" sz="2000" b="0">
                          <a:latin typeface="Calibri" panose="020F0502020204030204" charset="0"/>
                          <a:ea typeface="宋体" panose="02010600030101010101" pitchFamily="2" charset="-122"/>
                        </a:rPr>
                        <a:t>)</a:t>
                      </a:r>
                      <a:endParaRPr lang="en-US" sz="2000" b="0">
                        <a:latin typeface="Calibri" panose="020F0502020204030204" charset="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19III</a:t>
                      </a:r>
                      <a:r>
                        <a:rPr lang="zh-CN" sz="2000" b="0">
                          <a:solidFill>
                            <a:srgbClr val="FF0000"/>
                          </a:solidFill>
                          <a:ea typeface="宋体" panose="02010600030101010101" pitchFamily="2" charset="-122"/>
                        </a:rPr>
                        <a:t>邀请</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英国朋友</a:t>
                      </a:r>
                      <a:r>
                        <a:rPr lang="zh-CN" sz="2000" b="0">
                          <a:ea typeface="宋体" panose="02010600030101010101" pitchFamily="2" charset="-122"/>
                        </a:rPr>
                        <a:t>参加校音乐节</a:t>
                      </a:r>
                      <a:r>
                        <a:rPr lang="zh-CN" sz="2000">
                          <a:ea typeface="宋体" panose="02010600030101010101" pitchFamily="2" charset="-122"/>
                          <a:sym typeface="+mn-ea"/>
                        </a:rPr>
                        <a:t>（</a:t>
                      </a:r>
                      <a:r>
                        <a:rPr lang="zh-CN" sz="2000">
                          <a:solidFill>
                            <a:srgbClr val="FF0000"/>
                          </a:solidFill>
                          <a:ea typeface="宋体" panose="02010600030101010101" pitchFamily="2" charset="-122"/>
                          <a:sym typeface="+mn-ea"/>
                        </a:rPr>
                        <a:t>美</a:t>
                      </a:r>
                      <a:r>
                        <a:rPr lang="zh-CN" sz="2000">
                          <a:ea typeface="宋体" panose="02010600030101010101" pitchFamily="2" charset="-122"/>
                          <a:sym typeface="+mn-ea"/>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英语</a:t>
                      </a:r>
                      <a:r>
                        <a:rPr lang="zh-CN" sz="2000" b="0">
                          <a:solidFill>
                            <a:srgbClr val="FF0000"/>
                          </a:solidFill>
                          <a:ea typeface="宋体" panose="02010600030101010101" pitchFamily="2" charset="-122"/>
                        </a:rPr>
                        <a:t>作文比赛</a:t>
                      </a:r>
                      <a:r>
                        <a:rPr lang="zh-CN" sz="2000" b="0">
                          <a:ea typeface="宋体" panose="02010600030101010101" pitchFamily="2" charset="-122"/>
                        </a:rPr>
                        <a:t>“身边值得尊敬和爱戴的人”（简介和原因）（</a:t>
                      </a:r>
                      <a:r>
                        <a:rPr lang="zh-CN" sz="2000" b="0">
                          <a:solidFill>
                            <a:srgbClr val="FF0000"/>
                          </a:solidFill>
                          <a:ea typeface="宋体" panose="02010600030101010101" pitchFamily="2" charset="-122"/>
                        </a:rPr>
                        <a:t>德</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20II</a:t>
                      </a:r>
                      <a:r>
                        <a:rPr lang="zh-CN" sz="2000" b="0">
                          <a:ea typeface="宋体" panose="02010600030101010101" pitchFamily="2" charset="-122"/>
                        </a:rPr>
                        <a:t>为</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班级英语角</a:t>
                      </a:r>
                      <a:r>
                        <a:rPr lang="zh-CN" sz="2000" b="0">
                          <a:solidFill>
                            <a:srgbClr val="FF0000"/>
                          </a:solidFill>
                          <a:ea typeface="宋体" panose="02010600030101010101" pitchFamily="2" charset="-122"/>
                        </a:rPr>
                        <a:t>介绍</a:t>
                      </a:r>
                      <a:r>
                        <a:rPr lang="zh-CN" sz="2000" b="0">
                          <a:ea typeface="宋体" panose="02010600030101010101" pitchFamily="2" charset="-122"/>
                        </a:rPr>
                        <a:t>农场采摘</a:t>
                      </a:r>
                      <a:r>
                        <a:rPr lang="zh-CN" sz="2000" b="0">
                          <a:solidFill>
                            <a:srgbClr val="FF0000"/>
                          </a:solidFill>
                          <a:ea typeface="宋体" panose="02010600030101010101" pitchFamily="2" charset="-122"/>
                        </a:rPr>
                        <a:t>活动</a:t>
                      </a:r>
                      <a:r>
                        <a:rPr lang="zh-CN" sz="2000" b="0">
                          <a:ea typeface="宋体" panose="02010600030101010101" pitchFamily="2" charset="-122"/>
                        </a:rPr>
                        <a:t>（农场情况，采摘过程，个人感受）（</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20III</a:t>
                      </a:r>
                      <a:r>
                        <a:rPr lang="zh-CN" sz="2000" b="0">
                          <a:solidFill>
                            <a:srgbClr val="FF0000"/>
                          </a:solidFill>
                          <a:ea typeface="宋体" panose="02010600030101010101" pitchFamily="2" charset="-122"/>
                        </a:rPr>
                        <a:t>求助</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外教</a:t>
                      </a:r>
                      <a:r>
                        <a:rPr lang="zh-CN" sz="2000" b="0">
                          <a:ea typeface="宋体" panose="02010600030101010101" pitchFamily="2" charset="-122"/>
                        </a:rPr>
                        <a:t>帮忙指导英语课文改编（剧情简介；指导内容；商定时间地点）（</a:t>
                      </a:r>
                      <a:r>
                        <a:rPr lang="zh-CN" sz="2000" b="0">
                          <a:solidFill>
                            <a:srgbClr val="FF0000"/>
                          </a:solidFill>
                          <a:ea typeface="宋体" panose="02010600030101010101" pitchFamily="2" charset="-122"/>
                        </a:rPr>
                        <a:t>文学语言</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20年新高考卷（山东）为</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校英文报</a:t>
                      </a:r>
                      <a:r>
                        <a:rPr lang="en-US" sz="2000" b="0">
                          <a:latin typeface="宋体" panose="02010600030101010101" pitchFamily="2" charset="-122"/>
                          <a:ea typeface="宋体" panose="02010600030101010101" pitchFamily="2" charset="-122"/>
                          <a:cs typeface="宋体" panose="02010600030101010101" pitchFamily="2" charset="-122"/>
                        </a:rPr>
                        <a:t>写</a:t>
                      </a:r>
                      <a:r>
                        <a:rPr lang="zh-CN" sz="2000" b="0">
                          <a:solidFill>
                            <a:srgbClr val="FF0000"/>
                          </a:solidFill>
                          <a:ea typeface="宋体" panose="02010600030101010101" pitchFamily="2" charset="-122"/>
                        </a:rPr>
                        <a:t>新闻报道</a:t>
                      </a:r>
                      <a:r>
                        <a:rPr lang="en-US" sz="2000" b="0">
                          <a:latin typeface="宋体" panose="02010600030101010101" pitchFamily="2" charset="-122"/>
                          <a:ea typeface="宋体" panose="02010600030101010101" pitchFamily="2" charset="-122"/>
                          <a:cs typeface="宋体" panose="02010600030101010101" pitchFamily="2" charset="-122"/>
                        </a:rPr>
                        <a:t>；越野赛跑活动（</a:t>
                      </a:r>
                      <a:r>
                        <a:rPr lang="zh-CN" sz="2000" b="0">
                          <a:solidFill>
                            <a:srgbClr val="FF0000"/>
                          </a:solidFill>
                          <a:ea typeface="宋体" panose="02010600030101010101" pitchFamily="2" charset="-122"/>
                        </a:rPr>
                        <a:t>体</a:t>
                      </a:r>
                      <a:r>
                        <a:rPr lang="en-US" sz="2000" b="0">
                          <a:latin typeface="宋体" panose="02010600030101010101" pitchFamily="2" charset="-122"/>
                          <a:ea typeface="宋体" panose="02010600030101010101" pitchFamily="2" charset="-122"/>
                          <a:cs typeface="宋体" panose="02010600030101010101" pitchFamily="2" charset="-122"/>
                        </a:rPr>
                        <a:t>）</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2" name="文本框 1"/>
          <p:cNvSpPr txBox="1"/>
          <p:nvPr/>
        </p:nvSpPr>
        <p:spPr>
          <a:xfrm>
            <a:off x="2115820" y="2156460"/>
            <a:ext cx="592455" cy="645160"/>
          </a:xfrm>
          <a:prstGeom prst="rect">
            <a:avLst/>
          </a:prstGeom>
          <a:noFill/>
          <a:ln>
            <a:solidFill>
              <a:schemeClr val="bg2"/>
            </a:solidFill>
          </a:ln>
        </p:spPr>
        <p:txBody>
          <a:bodyPr wrap="square" rtlCol="0">
            <a:spAutoFit/>
          </a:bodyPr>
          <a:p>
            <a:r>
              <a:rPr lang="zh-CN" altLang="en-US" sz="3600" b="1"/>
              <a:t>体</a:t>
            </a:r>
            <a:endParaRPr lang="zh-CN" altLang="en-US" sz="3600" b="1"/>
          </a:p>
        </p:txBody>
      </p:sp>
      <p:sp>
        <p:nvSpPr>
          <p:cNvPr id="3" name="文本框 2"/>
          <p:cNvSpPr txBox="1"/>
          <p:nvPr/>
        </p:nvSpPr>
        <p:spPr>
          <a:xfrm>
            <a:off x="10412730" y="2156460"/>
            <a:ext cx="592455" cy="645160"/>
          </a:xfrm>
          <a:prstGeom prst="rect">
            <a:avLst/>
          </a:prstGeom>
          <a:noFill/>
          <a:ln>
            <a:solidFill>
              <a:schemeClr val="bg2"/>
            </a:solidFill>
          </a:ln>
        </p:spPr>
        <p:txBody>
          <a:bodyPr wrap="square" rtlCol="0">
            <a:spAutoFit/>
          </a:bodyPr>
          <a:p>
            <a:r>
              <a:rPr lang="zh-CN" altLang="en-US" sz="3600" b="1"/>
              <a:t>体</a:t>
            </a:r>
            <a:endParaRPr lang="zh-CN" altLang="en-US" sz="3600" b="1"/>
          </a:p>
        </p:txBody>
      </p:sp>
      <p:cxnSp>
        <p:nvCxnSpPr>
          <p:cNvPr id="5" name="直接连接符 4"/>
          <p:cNvCxnSpPr/>
          <p:nvPr/>
        </p:nvCxnSpPr>
        <p:spPr>
          <a:xfrm flipV="1">
            <a:off x="1078865" y="5672455"/>
            <a:ext cx="7842250" cy="10160"/>
          </a:xfrm>
          <a:prstGeom prst="line">
            <a:avLst/>
          </a:prstGeom>
          <a:ln w="50800"/>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0" y="0"/>
            <a:ext cx="8644890" cy="521970"/>
          </a:xfrm>
          <a:prstGeom prst="rect">
            <a:avLst/>
          </a:prstGeom>
          <a:noFill/>
        </p:spPr>
        <p:txBody>
          <a:bodyPr wrap="none" rtlCol="0" anchor="t">
            <a:spAutoFit/>
          </a:bodyPr>
          <a:p>
            <a:r>
              <a:rPr lang="en-US" sz="2800">
                <a:latin typeface="Calibri" panose="020F0502020204030204" charset="0"/>
                <a:ea typeface="宋体" panose="02010600030101010101" pitchFamily="2" charset="-122"/>
                <a:sym typeface="+mn-ea"/>
              </a:rPr>
              <a:t>5. </a:t>
            </a:r>
            <a:r>
              <a:rPr lang="zh-CN" sz="2800">
                <a:latin typeface="Calibri" panose="020F0502020204030204" charset="0"/>
                <a:ea typeface="宋体" panose="02010600030101010101" pitchFamily="2" charset="-122"/>
                <a:sym typeface="+mn-ea"/>
              </a:rPr>
              <a:t>高考方向和预测——偏好体美，全面考察</a:t>
            </a:r>
            <a:r>
              <a:rPr lang="zh-CN" sz="2800">
                <a:solidFill>
                  <a:srgbClr val="FF0000"/>
                </a:solidFill>
                <a:latin typeface="Calibri" panose="020F0502020204030204" charset="0"/>
                <a:ea typeface="宋体" panose="02010600030101010101" pitchFamily="2" charset="-122"/>
                <a:sym typeface="+mn-ea"/>
              </a:rPr>
              <a:t>德智体美劳</a:t>
            </a:r>
            <a:endParaRPr lang="zh-CN" altLang="en-US"/>
          </a:p>
        </p:txBody>
      </p:sp>
      <p:graphicFrame>
        <p:nvGraphicFramePr>
          <p:cNvPr id="4" name="表格 3"/>
          <p:cNvGraphicFramePr/>
          <p:nvPr>
            <p:custDataLst>
              <p:tags r:id="rId1"/>
            </p:custDataLst>
          </p:nvPr>
        </p:nvGraphicFramePr>
        <p:xfrm>
          <a:off x="0" y="363220"/>
          <a:ext cx="12192635" cy="2438400"/>
        </p:xfrm>
        <a:graphic>
          <a:graphicData uri="http://schemas.openxmlformats.org/drawingml/2006/table">
            <a:tbl>
              <a:tblPr firstRow="1" bandRow="1">
                <a:tableStyleId>{5940675A-B579-460E-94D1-54222C63F5DA}</a:tableStyleId>
              </a:tblPr>
              <a:tblGrid>
                <a:gridCol w="659765"/>
                <a:gridCol w="995045"/>
                <a:gridCol w="1039495"/>
                <a:gridCol w="1067435"/>
                <a:gridCol w="1163955"/>
                <a:gridCol w="1162050"/>
                <a:gridCol w="1162685"/>
                <a:gridCol w="1163320"/>
                <a:gridCol w="1170940"/>
                <a:gridCol w="1400810"/>
                <a:gridCol w="1207135"/>
              </a:tblGrid>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年份</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2016-10</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2019-06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2020-07山东</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2021-01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写作体裁</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咨询信</a:t>
                      </a:r>
                      <a:r>
                        <a:rPr lang="en-US" sz="2000" b="0">
                          <a:latin typeface="宋体" panose="02010600030101010101" pitchFamily="2" charset="-122"/>
                          <a:ea typeface="宋体" panose="02010600030101010101" pitchFamily="2" charset="-122"/>
                          <a:cs typeface="宋体" panose="02010600030101010101" pitchFamily="2" charset="-122"/>
                        </a:rPr>
                        <a:t>7.75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应聘信</a:t>
                      </a:r>
                      <a:r>
                        <a:rPr lang="en-US" sz="2000" b="0">
                          <a:latin typeface="宋体" panose="02010600030101010101" pitchFamily="2" charset="-122"/>
                          <a:ea typeface="宋体" panose="02010600030101010101" pitchFamily="2" charset="-122"/>
                          <a:cs typeface="宋体" panose="02010600030101010101" pitchFamily="2" charset="-122"/>
                        </a:rPr>
                        <a:t>7.05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求助信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感谢信</a:t>
                      </a:r>
                      <a:r>
                        <a:rPr lang="en-US" sz="2000" b="0">
                          <a:latin typeface="宋体" panose="02010600030101010101" pitchFamily="2" charset="-122"/>
                          <a:ea typeface="宋体" panose="02010600030101010101" pitchFamily="2" charset="-122"/>
                          <a:cs typeface="宋体" panose="02010600030101010101" pitchFamily="2" charset="-122"/>
                        </a:rPr>
                        <a:t>7.85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慰问+告知信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新闻报道</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欢迎辞</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192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背景信息</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作为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交换生</a:t>
                      </a:r>
                      <a:r>
                        <a:rPr lang="en-US" sz="2000" b="0">
                          <a:latin typeface="宋体" panose="02010600030101010101" pitchFamily="2" charset="-122"/>
                          <a:ea typeface="宋体" panose="02010600030101010101" pitchFamily="2" charset="-122"/>
                          <a:cs typeface="宋体" panose="02010600030101010101" pitchFamily="2" charset="-122"/>
                        </a:rPr>
                        <a:t>咨询情况</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爬山</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到家过春节</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应聘志愿者，接待</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国外学生</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钱包遗失，向</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国际航空</a:t>
                      </a:r>
                      <a:r>
                        <a:rPr lang="en-US" sz="2000" b="0">
                          <a:latin typeface="宋体" panose="02010600030101010101" pitchFamily="2" charset="-122"/>
                          <a:ea typeface="宋体" panose="02010600030101010101" pitchFamily="2" charset="-122"/>
                          <a:cs typeface="宋体" panose="02010600030101010101" pitchFamily="2" charset="-122"/>
                        </a:rPr>
                        <a:t>求助</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对将回国的</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表感谢</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中文演讲比赛</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因病回国休假，表慰问</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校英文报</a:t>
                      </a:r>
                      <a:r>
                        <a:rPr lang="en-US" sz="2000" b="0">
                          <a:latin typeface="宋体" panose="02010600030101010101" pitchFamily="2" charset="-122"/>
                          <a:ea typeface="宋体" panose="02010600030101010101" pitchFamily="2" charset="-122"/>
                          <a:cs typeface="宋体" panose="02010600030101010101" pitchFamily="2" charset="-122"/>
                        </a:rPr>
                        <a:t>写报道，越野赛车活动</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外国学生</a:t>
                      </a:r>
                      <a:r>
                        <a:rPr lang="en-US" sz="2000" b="0">
                          <a:latin typeface="宋体" panose="02010600030101010101" pitchFamily="2" charset="-122"/>
                          <a:ea typeface="宋体" panose="02010600030101010101" pitchFamily="2" charset="-122"/>
                          <a:cs typeface="宋体" panose="02010600030101010101" pitchFamily="2" charset="-122"/>
                        </a:rPr>
                        <a:t>访问你校，致欢迎辞</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11" name="表格 10"/>
          <p:cNvGraphicFramePr/>
          <p:nvPr/>
        </p:nvGraphicFramePr>
        <p:xfrm>
          <a:off x="-635" y="2801620"/>
          <a:ext cx="12192635" cy="3399790"/>
        </p:xfrm>
        <a:graphic>
          <a:graphicData uri="http://schemas.openxmlformats.org/drawingml/2006/table">
            <a:tbl>
              <a:tblPr firstRow="1" bandRow="1">
                <a:tableStyleId>{5940675A-B579-460E-94D1-54222C63F5DA}</a:tableStyleId>
              </a:tblPr>
              <a:tblGrid>
                <a:gridCol w="1029970"/>
                <a:gridCol w="11162665"/>
              </a:tblGrid>
              <a:tr h="3399790">
                <a:tc>
                  <a:txBody>
                    <a:bodyPr/>
                    <a:p>
                      <a:pPr indent="0">
                        <a:buNone/>
                      </a:pPr>
                      <a:r>
                        <a:rPr lang="en-US" sz="4000" b="0">
                          <a:latin typeface="宋体" panose="02010600030101010101" pitchFamily="2" charset="-122"/>
                          <a:ea typeface="宋体" panose="02010600030101010101" pitchFamily="2" charset="-122"/>
                          <a:cs typeface="宋体" panose="02010600030101010101" pitchFamily="2" charset="-122"/>
                        </a:rPr>
                        <a:t>高考</a:t>
                      </a:r>
                      <a:endParaRPr lang="en-US" sz="4000" b="0">
                        <a:latin typeface="宋体" panose="02010600030101010101" pitchFamily="2" charset="-122"/>
                        <a:ea typeface="宋体" panose="02010600030101010101" pitchFamily="2" charset="-122"/>
                        <a:cs typeface="宋体" panose="02010600030101010101" pitchFamily="2" charset="-122"/>
                      </a:endParaRPr>
                    </a:p>
                    <a:p>
                      <a:pPr indent="0">
                        <a:buNone/>
                      </a:pPr>
                      <a:r>
                        <a:rPr lang="en-US" sz="4000" b="0">
                          <a:latin typeface="宋体" panose="02010600030101010101" pitchFamily="2" charset="-122"/>
                          <a:ea typeface="宋体" panose="02010600030101010101" pitchFamily="2" charset="-122"/>
                          <a:cs typeface="宋体" panose="02010600030101010101" pitchFamily="2" charset="-122"/>
                        </a:rPr>
                        <a:t>预测</a:t>
                      </a:r>
                      <a:endParaRPr lang="en-US" altLang="en-US" sz="4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1. 开展常见的跨文化交际或交流活动（老外）：语言学习，活动展开，人际交往，国际交流，参观访问</a:t>
                      </a:r>
                      <a:endParaRPr lang="en-US" sz="2400" b="0">
                        <a:latin typeface="宋体" panose="02010600030101010101" pitchFamily="2" charset="-122"/>
                        <a:ea typeface="宋体" panose="02010600030101010101" pitchFamily="2" charset="-122"/>
                        <a:cs typeface="宋体" panose="02010600030101010101" pitchFamily="2" charset="-122"/>
                      </a:endParaRPr>
                    </a:p>
                    <a:p>
                      <a:pPr indent="0">
                        <a:buNone/>
                      </a:pPr>
                      <a:r>
                        <a:rPr lang="en-US" sz="2400" b="0">
                          <a:latin typeface="宋体" panose="02010600030101010101" pitchFamily="2" charset="-122"/>
                          <a:ea typeface="宋体" panose="02010600030101010101" pitchFamily="2" charset="-122"/>
                          <a:cs typeface="宋体" panose="02010600030101010101" pitchFamily="2" charset="-122"/>
                        </a:rPr>
                        <a:t>2.</a:t>
                      </a:r>
                      <a:r>
                        <a:rPr lang="en-US" sz="2400" b="0">
                          <a:solidFill>
                            <a:srgbClr val="FF0000"/>
                          </a:solidFill>
                          <a:latin typeface="宋体" panose="02010600030101010101" pitchFamily="2" charset="-122"/>
                          <a:ea typeface="宋体" panose="02010600030101010101" pitchFamily="2" charset="-122"/>
                          <a:cs typeface="宋体" panose="02010600030101010101" pitchFamily="2" charset="-122"/>
                        </a:rPr>
                        <a:t>未来话语，中国梦的话语建构</a:t>
                      </a:r>
                      <a:r>
                        <a:rPr lang="en-US" sz="2400" b="0">
                          <a:latin typeface="宋体" panose="02010600030101010101" pitchFamily="2" charset="-122"/>
                          <a:ea typeface="宋体" panose="02010600030101010101" pitchFamily="2" charset="-122"/>
                          <a:cs typeface="宋体" panose="02010600030101010101" pitchFamily="2" charset="-122"/>
                        </a:rPr>
                        <a:t>：融入</a:t>
                      </a:r>
                      <a:r>
                        <a:rPr lang="en-US" sz="2400" b="0">
                          <a:solidFill>
                            <a:srgbClr val="FF0000"/>
                          </a:solidFill>
                          <a:latin typeface="宋体" panose="02010600030101010101" pitchFamily="2" charset="-122"/>
                          <a:ea typeface="宋体" panose="02010600030101010101" pitchFamily="2" charset="-122"/>
                          <a:cs typeface="宋体" panose="02010600030101010101" pitchFamily="2" charset="-122"/>
                        </a:rPr>
                        <a:t>中华传统文化</a:t>
                      </a:r>
                      <a:r>
                        <a:rPr lang="en-US" sz="2400" b="0">
                          <a:latin typeface="宋体" panose="02010600030101010101" pitchFamily="2" charset="-122"/>
                          <a:ea typeface="宋体" panose="02010600030101010101" pitchFamily="2" charset="-122"/>
                          <a:cs typeface="宋体" panose="02010600030101010101" pitchFamily="2" charset="-122"/>
                        </a:rPr>
                        <a:t>，体现跨文化交际，重视培育学生中国情怀和国际视野，鼓励其“用英语讲好中国故事，传播优秀传统文化。”</a:t>
                      </a:r>
                      <a:endParaRPr lang="en-US" sz="2400" b="0">
                        <a:latin typeface="宋体" panose="02010600030101010101" pitchFamily="2" charset="-122"/>
                        <a:ea typeface="宋体" panose="02010600030101010101" pitchFamily="2" charset="-122"/>
                        <a:cs typeface="宋体" panose="02010600030101010101" pitchFamily="2" charset="-122"/>
                      </a:endParaRPr>
                    </a:p>
                    <a:p>
                      <a:pPr indent="0">
                        <a:buNone/>
                      </a:pPr>
                      <a:r>
                        <a:rPr lang="en-US" sz="2400" b="0">
                          <a:latin typeface="宋体" panose="02010600030101010101" pitchFamily="2" charset="-122"/>
                          <a:ea typeface="宋体" panose="02010600030101010101" pitchFamily="2" charset="-122"/>
                          <a:cs typeface="宋体" panose="02010600030101010101" pitchFamily="2" charset="-122"/>
                        </a:rPr>
                        <a:t>19全国I</a:t>
                      </a:r>
                      <a:r>
                        <a:rPr lang="zh-CN" sz="2400" b="0">
                          <a:solidFill>
                            <a:srgbClr val="FF0000"/>
                          </a:solidFill>
                          <a:ea typeface="宋体" panose="02010600030101010101" pitchFamily="2" charset="-122"/>
                        </a:rPr>
                        <a:t>申请</a:t>
                      </a:r>
                      <a:r>
                        <a:rPr lang="zh-CN" sz="2400" b="0">
                          <a:ea typeface="宋体" panose="02010600030101010101" pitchFamily="2" charset="-122"/>
                        </a:rPr>
                        <a:t>到</a:t>
                      </a:r>
                      <a:r>
                        <a:rPr lang="zh-CN" sz="2400" b="0">
                          <a:solidFill>
                            <a:srgbClr val="00B0F0"/>
                          </a:solidFill>
                          <a:ea typeface="宋体" panose="02010600030101010101" pitchFamily="2" charset="-122"/>
                        </a:rPr>
                        <a:t>伦敦当地美术馆</a:t>
                      </a:r>
                      <a:r>
                        <a:rPr lang="zh-CN" sz="2400" b="0">
                          <a:ea typeface="宋体" panose="02010600030101010101" pitchFamily="2" charset="-122"/>
                        </a:rPr>
                        <a:t>当</a:t>
                      </a:r>
                      <a:r>
                        <a:rPr lang="zh-CN" sz="2400" b="0">
                          <a:solidFill>
                            <a:srgbClr val="FF0000"/>
                          </a:solidFill>
                          <a:ea typeface="宋体" panose="02010600030101010101" pitchFamily="2" charset="-122"/>
                        </a:rPr>
                        <a:t>中国画展</a:t>
                      </a:r>
                      <a:r>
                        <a:rPr lang="zh-CN" sz="2400" b="0">
                          <a:ea typeface="宋体" panose="02010600030101010101" pitchFamily="2" charset="-122"/>
                        </a:rPr>
                        <a:t>志愿者</a:t>
                      </a:r>
                      <a:endParaRPr lang="zh-CN" sz="2400" b="0">
                        <a:ea typeface="宋体" panose="02010600030101010101" pitchFamily="2" charset="-122"/>
                      </a:endParaRPr>
                    </a:p>
                    <a:p>
                      <a:pPr indent="0">
                        <a:buNone/>
                      </a:pPr>
                      <a:r>
                        <a:rPr lang="en-US" sz="2400" b="0">
                          <a:latin typeface="宋体" panose="02010600030101010101" pitchFamily="2" charset="-122"/>
                          <a:ea typeface="宋体" panose="02010600030101010101" pitchFamily="2" charset="-122"/>
                          <a:cs typeface="宋体" panose="02010600030101010101" pitchFamily="2" charset="-122"/>
                        </a:rPr>
                        <a:t>18全国I</a:t>
                      </a:r>
                      <a:r>
                        <a:rPr lang="zh-CN" sz="2400" b="0">
                          <a:solidFill>
                            <a:srgbClr val="FF0000"/>
                          </a:solidFill>
                          <a:ea typeface="宋体" panose="02010600030101010101" pitchFamily="2" charset="-122"/>
                        </a:rPr>
                        <a:t>告知</a:t>
                      </a:r>
                      <a:r>
                        <a:rPr lang="zh-CN" sz="2400" b="0">
                          <a:solidFill>
                            <a:srgbClr val="00B0F0"/>
                          </a:solidFill>
                          <a:ea typeface="宋体" panose="02010600030101010101" pitchFamily="2" charset="-122"/>
                        </a:rPr>
                        <a:t>新西兰朋友</a:t>
                      </a:r>
                      <a:r>
                        <a:rPr lang="zh-CN" sz="2400" b="0">
                          <a:ea typeface="宋体" panose="02010600030101010101" pitchFamily="2" charset="-122"/>
                        </a:rPr>
                        <a:t>在</a:t>
                      </a:r>
                      <a:r>
                        <a:rPr lang="zh-CN" sz="2400" b="0">
                          <a:solidFill>
                            <a:srgbClr val="FF0000"/>
                          </a:solidFill>
                          <a:ea typeface="宋体" panose="02010600030101010101" pitchFamily="2" charset="-122"/>
                        </a:rPr>
                        <a:t>中国家庭做客的基本习俗</a:t>
                      </a:r>
                      <a:endParaRPr lang="zh-CN" sz="2400" b="0">
                        <a:solidFill>
                          <a:srgbClr val="FF0000"/>
                        </a:solidFill>
                        <a:ea typeface="宋体" panose="02010600030101010101" pitchFamily="2" charset="-122"/>
                      </a:endParaRPr>
                    </a:p>
                    <a:p>
                      <a:pPr indent="0">
                        <a:buNone/>
                      </a:pPr>
                      <a:r>
                        <a:rPr lang="en-US" sz="2400" b="0">
                          <a:latin typeface="宋体" panose="02010600030101010101" pitchFamily="2" charset="-122"/>
                          <a:ea typeface="宋体" panose="02010600030101010101" pitchFamily="2" charset="-122"/>
                          <a:cs typeface="宋体" panose="02010600030101010101" pitchFamily="2" charset="-122"/>
                        </a:rPr>
                        <a:t>17全国I</a:t>
                      </a:r>
                      <a:r>
                        <a:rPr lang="zh-CN" sz="2400" b="0">
                          <a:solidFill>
                            <a:srgbClr val="FF0000"/>
                          </a:solidFill>
                          <a:ea typeface="宋体" panose="02010600030101010101" pitchFamily="2" charset="-122"/>
                        </a:rPr>
                        <a:t>告知</a:t>
                      </a:r>
                      <a:r>
                        <a:rPr lang="zh-CN" sz="2400" b="0">
                          <a:solidFill>
                            <a:srgbClr val="00B0F0"/>
                          </a:solidFill>
                          <a:ea typeface="宋体" panose="02010600030101010101" pitchFamily="2" charset="-122"/>
                        </a:rPr>
                        <a:t>英国朋友</a:t>
                      </a:r>
                      <a:r>
                        <a:rPr lang="zh-CN" sz="2400" b="0">
                          <a:ea typeface="宋体" panose="02010600030101010101" pitchFamily="2" charset="-122"/>
                        </a:rPr>
                        <a:t>下次</a:t>
                      </a:r>
                      <a:r>
                        <a:rPr lang="zh-CN" sz="2400" b="0">
                          <a:solidFill>
                            <a:srgbClr val="FF0000"/>
                          </a:solidFill>
                          <a:ea typeface="宋体" panose="02010600030101010101" pitchFamily="2" charset="-122"/>
                        </a:rPr>
                        <a:t>学习汉语课（唐诗）计划</a:t>
                      </a:r>
                      <a:endParaRPr lang="zh-CN" sz="2400" b="0">
                        <a:solidFill>
                          <a:srgbClr val="FF0000"/>
                        </a:solidFill>
                        <a:ea typeface="宋体" panose="02010600030101010101" pitchFamily="2" charset="-122"/>
                      </a:endParaRPr>
                    </a:p>
                    <a:p>
                      <a:pPr indent="0">
                        <a:buNone/>
                      </a:pPr>
                      <a:r>
                        <a:rPr lang="en-US" sz="2400" b="0">
                          <a:latin typeface="宋体" panose="02010600030101010101" pitchFamily="2" charset="-122"/>
                          <a:ea typeface="宋体" panose="02010600030101010101" pitchFamily="2" charset="-122"/>
                          <a:cs typeface="宋体" panose="02010600030101010101" pitchFamily="2" charset="-122"/>
                        </a:rPr>
                        <a:t>17全国II</a:t>
                      </a:r>
                      <a:r>
                        <a:rPr lang="zh-CN" sz="2400" b="0">
                          <a:solidFill>
                            <a:srgbClr val="FF0000"/>
                          </a:solidFill>
                          <a:ea typeface="宋体" panose="02010600030101010101" pitchFamily="2" charset="-122"/>
                        </a:rPr>
                        <a:t>邀请</a:t>
                      </a:r>
                      <a:r>
                        <a:rPr lang="zh-CN" sz="2400" b="0">
                          <a:solidFill>
                            <a:srgbClr val="00B0F0"/>
                          </a:solidFill>
                          <a:ea typeface="宋体" panose="02010600030101010101" pitchFamily="2" charset="-122"/>
                        </a:rPr>
                        <a:t>外教</a:t>
                      </a:r>
                      <a:r>
                        <a:rPr lang="zh-CN" sz="2400" b="0">
                          <a:ea typeface="宋体" panose="02010600030101010101" pitchFamily="2" charset="-122"/>
                        </a:rPr>
                        <a:t>参加</a:t>
                      </a:r>
                      <a:r>
                        <a:rPr lang="zh-CN" sz="2400" b="0">
                          <a:solidFill>
                            <a:srgbClr val="FF0000"/>
                          </a:solidFill>
                          <a:ea typeface="宋体" panose="02010600030101010101" pitchFamily="2" charset="-122"/>
                        </a:rPr>
                        <a:t>中国剪纸艺术展</a:t>
                      </a:r>
                      <a:endParaRPr lang="zh-CN" altLang="en-US" sz="24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2" name="文本框 11"/>
          <p:cNvSpPr txBox="1"/>
          <p:nvPr/>
        </p:nvSpPr>
        <p:spPr>
          <a:xfrm>
            <a:off x="8471535" y="5074285"/>
            <a:ext cx="3250565" cy="953135"/>
          </a:xfrm>
          <a:prstGeom prst="rect">
            <a:avLst/>
          </a:prstGeom>
          <a:noFill/>
          <a:ln w="9525">
            <a:solidFill>
              <a:schemeClr val="bg2">
                <a:lumMod val="90000"/>
              </a:schemeClr>
            </a:solidFill>
          </a:ln>
        </p:spPr>
        <p:txBody>
          <a:bodyPr wrap="square">
            <a:spAutoFit/>
          </a:bodyPr>
          <a:p>
            <a:pPr indent="0"/>
            <a:r>
              <a:rPr lang="zh-CN" sz="2800" b="1">
                <a:latin typeface="Calibri" panose="020F0502020204030204" charset="0"/>
                <a:ea typeface="宋体" panose="02010600030101010101" pitchFamily="2" charset="-122"/>
              </a:rPr>
              <a:t>回避政治敏感话题；</a:t>
            </a:r>
            <a:endParaRPr lang="zh-CN" sz="2800" b="1">
              <a:latin typeface="Calibri" panose="020F0502020204030204" charset="0"/>
              <a:ea typeface="宋体" panose="02010600030101010101" pitchFamily="2" charset="-122"/>
            </a:endParaRPr>
          </a:p>
          <a:p>
            <a:pPr indent="0"/>
            <a:r>
              <a:rPr lang="zh-CN" sz="2800" b="1">
                <a:latin typeface="Calibri" panose="020F0502020204030204" charset="0"/>
                <a:ea typeface="宋体" panose="02010600030101010101" pitchFamily="2" charset="-122"/>
              </a:rPr>
              <a:t>促进中外文化交流</a:t>
            </a:r>
            <a:endParaRPr lang="zh-CN" altLang="en-US" sz="2800" b="1"/>
          </a:p>
        </p:txBody>
      </p:sp>
      <p:sp>
        <p:nvSpPr>
          <p:cNvPr id="13" name="文本框 12"/>
          <p:cNvSpPr txBox="1"/>
          <p:nvPr/>
        </p:nvSpPr>
        <p:spPr>
          <a:xfrm>
            <a:off x="2862580" y="1104900"/>
            <a:ext cx="1715135" cy="521970"/>
          </a:xfrm>
          <a:prstGeom prst="rect">
            <a:avLst/>
          </a:prstGeom>
          <a:solidFill>
            <a:schemeClr val="bg1">
              <a:lumMod val="75000"/>
            </a:schemeClr>
          </a:solidFill>
        </p:spPr>
        <p:txBody>
          <a:bodyPr wrap="square" rtlCol="0">
            <a:spAutoFit/>
          </a:bodyPr>
          <a:p>
            <a:r>
              <a:rPr lang="zh-CN" altLang="en-US" sz="2800"/>
              <a:t>文化活动</a:t>
            </a:r>
            <a:endParaRPr lang="zh-CN" altLang="en-US" sz="2800"/>
          </a:p>
        </p:txBody>
      </p:sp>
      <p:sp>
        <p:nvSpPr>
          <p:cNvPr id="14" name="文本框 13"/>
          <p:cNvSpPr txBox="1"/>
          <p:nvPr/>
        </p:nvSpPr>
        <p:spPr>
          <a:xfrm>
            <a:off x="7332980" y="889635"/>
            <a:ext cx="931545" cy="953135"/>
          </a:xfrm>
          <a:prstGeom prst="rect">
            <a:avLst/>
          </a:prstGeom>
          <a:solidFill>
            <a:schemeClr val="bg1">
              <a:lumMod val="75000"/>
            </a:schemeClr>
          </a:solidFill>
        </p:spPr>
        <p:txBody>
          <a:bodyPr wrap="square" rtlCol="0">
            <a:spAutoFit/>
          </a:bodyPr>
          <a:p>
            <a:r>
              <a:rPr lang="zh-CN" altLang="en-US" sz="2800"/>
              <a:t>文化活动</a:t>
            </a:r>
            <a:endParaRPr lang="zh-CN" altLang="en-US" sz="2800"/>
          </a:p>
        </p:txBody>
      </p:sp>
      <p:sp>
        <p:nvSpPr>
          <p:cNvPr id="15" name="文本框 14"/>
          <p:cNvSpPr txBox="1"/>
          <p:nvPr/>
        </p:nvSpPr>
        <p:spPr>
          <a:xfrm>
            <a:off x="10477500" y="1104900"/>
            <a:ext cx="1715135" cy="521970"/>
          </a:xfrm>
          <a:prstGeom prst="rect">
            <a:avLst/>
          </a:prstGeom>
          <a:solidFill>
            <a:schemeClr val="bg1">
              <a:lumMod val="75000"/>
            </a:schemeClr>
          </a:solidFill>
        </p:spPr>
        <p:txBody>
          <a:bodyPr wrap="square" rtlCol="0">
            <a:spAutoFit/>
          </a:bodyPr>
          <a:p>
            <a:r>
              <a:rPr lang="zh-CN" altLang="en-US" sz="2800"/>
              <a:t>文化活动</a:t>
            </a:r>
            <a:endParaRPr lang="zh-CN" altLang="en-US" sz="2800"/>
          </a:p>
        </p:txBody>
      </p:sp>
      <p:sp>
        <p:nvSpPr>
          <p:cNvPr id="16" name="文本框 15"/>
          <p:cNvSpPr txBox="1"/>
          <p:nvPr/>
        </p:nvSpPr>
        <p:spPr>
          <a:xfrm>
            <a:off x="8644890" y="889000"/>
            <a:ext cx="931545" cy="953135"/>
          </a:xfrm>
          <a:prstGeom prst="rect">
            <a:avLst/>
          </a:prstGeom>
          <a:solidFill>
            <a:schemeClr val="bg1">
              <a:lumMod val="75000"/>
            </a:schemeClr>
          </a:solidFill>
        </p:spPr>
        <p:txBody>
          <a:bodyPr wrap="square" rtlCol="0">
            <a:spAutoFit/>
          </a:bodyPr>
          <a:p>
            <a:r>
              <a:rPr lang="zh-CN" altLang="en-US" sz="2800"/>
              <a:t>文化活动</a:t>
            </a:r>
            <a:endParaRPr lang="zh-CN" altLang="en-US" sz="2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down)">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down)">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4" grpId="0" bldLvl="0" animBg="1"/>
      <p:bldP spid="16" grpId="0" bldLvl="0" animBg="1"/>
      <p:bldP spid="15" grpId="0" bldLvl="0" animBg="1"/>
      <p:bldP spid="12"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9210" y="201295"/>
            <a:ext cx="12162790" cy="5262245"/>
          </a:xfrm>
          <a:prstGeom prst="rect">
            <a:avLst/>
          </a:prstGeom>
          <a:noFill/>
        </p:spPr>
        <p:txBody>
          <a:bodyPr wrap="square" rtlCol="0">
            <a:spAutoFit/>
          </a:bodyPr>
          <a:p>
            <a:r>
              <a:rPr lang="zh-CN" altLang="en-US" sz="2800"/>
              <a:t>行文应注重作者的意图、情感态度和价值取向，在此基础上强化以下</a:t>
            </a:r>
            <a:r>
              <a:rPr lang="zh-CN" altLang="en-US" sz="2800">
                <a:solidFill>
                  <a:srgbClr val="FF0000"/>
                </a:solidFill>
              </a:rPr>
              <a:t>四个方面内容的高分表达</a:t>
            </a:r>
            <a:r>
              <a:rPr lang="zh-CN" altLang="en-US" sz="2800"/>
              <a:t>：</a:t>
            </a:r>
            <a:endParaRPr lang="zh-CN" altLang="en-US" sz="2800"/>
          </a:p>
          <a:p>
            <a:r>
              <a:rPr lang="zh-CN" altLang="en-US" sz="2800"/>
              <a:t>1. 比赛时间（地点），确保清楚明晰</a:t>
            </a:r>
            <a:endParaRPr lang="zh-CN" altLang="en-US" sz="2800"/>
          </a:p>
          <a:p>
            <a:r>
              <a:rPr lang="zh-CN" altLang="en-US" sz="2800"/>
              <a:t>①The contest is scheduled to take place in school auditorium, at 6:00 p.m. on June 13th and will last for two hours. </a:t>
            </a:r>
            <a:endParaRPr lang="zh-CN" altLang="en-US" sz="2800"/>
          </a:p>
          <a:p>
            <a:r>
              <a:rPr lang="zh-CN" altLang="en-US" sz="2800"/>
              <a:t>2. 演讲话题，提升文化交流</a:t>
            </a:r>
            <a:endParaRPr lang="zh-CN" altLang="en-US" sz="2800"/>
          </a:p>
          <a:p>
            <a:endParaRPr lang="zh-CN" altLang="en-US" sz="2800"/>
          </a:p>
          <a:p>
            <a:r>
              <a:rPr lang="zh-CN" altLang="en-US" sz="2800">
                <a:solidFill>
                  <a:srgbClr val="0000FF"/>
                </a:solidFill>
              </a:rPr>
              <a:t>这个要点开放性很强，但要紧扣第一层级信息“外国学生中文演讲比赛”，演讲的主题应重点考虑跨文化交流以及外国学生用中文讲在中国的故事，这样的主题活动对外国学生有吸引力，最能成功地邀请外国学生参加。同时体现作者的“关注中国文化，具备文化输出和文化交流的意识”。</a:t>
            </a:r>
            <a:endParaRPr lang="zh-CN" altLang="en-US" sz="2800">
              <a:solidFill>
                <a:srgbClr val="0000FF"/>
              </a:solidFill>
            </a:endParaRPr>
          </a:p>
          <a:p>
            <a:endParaRPr lang="zh-CN" altLang="en-US" sz="2800">
              <a:solidFill>
                <a:srgbClr val="0000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 calcmode="lin" valueType="num">
                                      <p:cBhvr>
                                        <p:cTn id="7" dur="1000" fill="hold"/>
                                        <p:tgtEl>
                                          <p:spTgt spid="4">
                                            <p:txEl>
                                              <p:pRg st="2" end="2"/>
                                            </p:txEl>
                                          </p:spTgt>
                                        </p:tgtEl>
                                        <p:attrNameLst>
                                          <p:attrName>ppt_x</p:attrName>
                                        </p:attrNameLst>
                                      </p:cBhvr>
                                      <p:tavLst>
                                        <p:tav tm="0">
                                          <p:val>
                                            <p:strVal val="#ppt_x-.2"/>
                                          </p:val>
                                        </p:tav>
                                        <p:tav tm="100000">
                                          <p:val>
                                            <p:strVal val="#ppt_x"/>
                                          </p:val>
                                        </p:tav>
                                      </p:tavLst>
                                    </p:anim>
                                    <p:anim calcmode="lin" valueType="num">
                                      <p:cBhvr>
                                        <p:cTn id="8" dur="1000" fill="hold"/>
                                        <p:tgtEl>
                                          <p:spTgt spid="4">
                                            <p:txEl>
                                              <p:pRg st="2" end="2"/>
                                            </p:txEl>
                                          </p:spTgt>
                                        </p:tgtEl>
                                        <p:attrNameLst>
                                          <p:attrName>ppt_y</p:attrName>
                                        </p:attrNameLst>
                                      </p:cBhvr>
                                      <p:tavLst>
                                        <p:tav tm="0">
                                          <p:val>
                                            <p:strVal val="#ppt_y"/>
                                          </p:val>
                                        </p:tav>
                                        <p:tav tm="100000">
                                          <p:val>
                                            <p:strVal val="#ppt_y"/>
                                          </p:val>
                                        </p:tav>
                                      </p:tavLst>
                                    </p:anim>
                                    <p:animEffect transition="in" filter="wipe(right)" prLst="gradientSize: 0.1">
                                      <p:cBhvr>
                                        <p:cTn id="9" dur="1000"/>
                                        <p:tgtEl>
                                          <p:spTgt spid="4">
                                            <p:txEl>
                                              <p:pRg st="2" end="2"/>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0" y="0"/>
            <a:ext cx="8769985" cy="521970"/>
          </a:xfrm>
          <a:prstGeom prst="rect">
            <a:avLst/>
          </a:prstGeom>
          <a:noFill/>
          <a:ln w="9525">
            <a:noFill/>
          </a:ln>
        </p:spPr>
        <p:txBody>
          <a:bodyPr wrap="square">
            <a:spAutoFit/>
          </a:bodyPr>
          <a:p>
            <a:pPr indent="0"/>
            <a:r>
              <a:rPr lang="en-US" sz="2800" b="0">
                <a:latin typeface="Calibri" panose="020F0502020204030204" charset="0"/>
                <a:ea typeface="宋体" panose="02010600030101010101" pitchFamily="2" charset="-122"/>
              </a:rPr>
              <a:t>5. </a:t>
            </a:r>
            <a:r>
              <a:rPr lang="zh-CN" sz="2800" b="0">
                <a:latin typeface="Calibri" panose="020F0502020204030204" charset="0"/>
                <a:ea typeface="宋体" panose="02010600030101010101" pitchFamily="2" charset="-122"/>
              </a:rPr>
              <a:t>高考方向和预测——未来话语，中国梦的话语建构</a:t>
            </a:r>
            <a:endParaRPr lang="zh-CN" sz="2800" b="0">
              <a:latin typeface="Calibri" panose="020F0502020204030204" charset="0"/>
              <a:ea typeface="宋体" panose="02010600030101010101" pitchFamily="2" charset="-122"/>
            </a:endParaRPr>
          </a:p>
        </p:txBody>
      </p:sp>
      <p:sp>
        <p:nvSpPr>
          <p:cNvPr id="2" name="文本框 1"/>
          <p:cNvSpPr txBox="1"/>
          <p:nvPr/>
        </p:nvSpPr>
        <p:spPr>
          <a:xfrm>
            <a:off x="0" y="407670"/>
            <a:ext cx="9302115" cy="3169285"/>
          </a:xfrm>
          <a:prstGeom prst="rect">
            <a:avLst/>
          </a:prstGeom>
          <a:noFill/>
          <a:ln w="34925">
            <a:solidFill>
              <a:schemeClr val="accent2"/>
            </a:solidFill>
          </a:ln>
        </p:spPr>
        <p:txBody>
          <a:bodyPr wrap="square">
            <a:spAutoFit/>
          </a:bodyPr>
          <a:p>
            <a:pPr indent="0" algn="just" fontAlgn="auto">
              <a:lnSpc>
                <a:spcPts val="3000"/>
              </a:lnSpc>
            </a:pPr>
            <a:r>
              <a:rPr lang="en-US" sz="3600" b="0">
                <a:latin typeface="Calibri" panose="020F0502020204030204" charset="0"/>
                <a:ea typeface="宋体" panose="02010600030101010101" pitchFamily="2" charset="-122"/>
              </a:rPr>
              <a:t>During your visit, we will do a lot of interesting things together, including </a:t>
            </a:r>
            <a:r>
              <a:rPr lang="en-US" sz="3600" b="0">
                <a:solidFill>
                  <a:srgbClr val="FF0000"/>
                </a:solidFill>
                <a:latin typeface="Calibri" panose="020F0502020204030204" charset="0"/>
                <a:ea typeface="宋体" panose="02010600030101010101" pitchFamily="2" charset="-122"/>
              </a:rPr>
              <a:t>watching</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kungfu</a:t>
            </a:r>
            <a:r>
              <a:rPr lang="en-US" sz="3600" b="0">
                <a:latin typeface="Calibri" panose="020F0502020204030204" charset="0"/>
                <a:ea typeface="宋体" panose="02010600030101010101" pitchFamily="2" charset="-122"/>
              </a:rPr>
              <a:t>, </a:t>
            </a:r>
            <a:r>
              <a:rPr lang="en-US" sz="3600" b="0">
                <a:solidFill>
                  <a:srgbClr val="FF0000"/>
                </a:solidFill>
                <a:latin typeface="Calibri" panose="020F0502020204030204" charset="0"/>
                <a:ea typeface="宋体" panose="02010600030101010101" pitchFamily="2" charset="-122"/>
              </a:rPr>
              <a:t>visiting</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a tea museum</a:t>
            </a:r>
            <a:r>
              <a:rPr lang="en-US" sz="3600" b="0">
                <a:latin typeface="Calibri" panose="020F0502020204030204" charset="0"/>
                <a:ea typeface="宋体" panose="02010600030101010101" pitchFamily="2" charset="-122"/>
              </a:rPr>
              <a:t>,</a:t>
            </a:r>
            <a:r>
              <a:rPr lang="en-US" sz="3600" b="0">
                <a:solidFill>
                  <a:srgbClr val="FF0000"/>
                </a:solidFill>
                <a:latin typeface="Calibri" panose="020F0502020204030204" charset="0"/>
                <a:ea typeface="宋体" panose="02010600030101010101" pitchFamily="2" charset="-122"/>
              </a:rPr>
              <a:t> learning</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ink painting</a:t>
            </a:r>
            <a:r>
              <a:rPr lang="en-US" sz="3600" b="0">
                <a:latin typeface="Calibri" panose="020F0502020204030204" charset="0"/>
                <a:ea typeface="宋体" panose="02010600030101010101" pitchFamily="2" charset="-122"/>
              </a:rPr>
              <a:t>, and </a:t>
            </a:r>
            <a:r>
              <a:rPr lang="en-US" sz="3600" b="0">
                <a:solidFill>
                  <a:srgbClr val="FFC000"/>
                </a:solidFill>
                <a:latin typeface="Calibri" panose="020F0502020204030204" charset="0"/>
                <a:ea typeface="宋体" panose="02010600030101010101" pitchFamily="2" charset="-122"/>
              </a:rPr>
              <a:t>trying different kinds of Chinese food.</a:t>
            </a:r>
            <a:r>
              <a:rPr lang="en-US" sz="3600" b="0">
                <a:latin typeface="Calibri" panose="020F0502020204030204" charset="0"/>
                <a:ea typeface="宋体" panose="02010600030101010101" pitchFamily="2" charset="-122"/>
              </a:rPr>
              <a:t> We will </a:t>
            </a:r>
            <a:r>
              <a:rPr lang="en-US" sz="3600" b="0">
                <a:solidFill>
                  <a:srgbClr val="FFC000"/>
                </a:solidFill>
                <a:latin typeface="Calibri" panose="020F0502020204030204" charset="0"/>
                <a:ea typeface="宋体" panose="02010600030101010101" pitchFamily="2" charset="-122"/>
              </a:rPr>
              <a:t>also take you to an ancient town</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where you will </a:t>
            </a:r>
            <a:r>
              <a:rPr lang="en-US" sz="3600" b="0">
                <a:solidFill>
                  <a:srgbClr val="FF0000"/>
                </a:solidFill>
                <a:latin typeface="Calibri" panose="020F0502020204030204" charset="0"/>
                <a:ea typeface="宋体" panose="02010600030101010101" pitchFamily="2" charset="-122"/>
              </a:rPr>
              <a:t>learn </a:t>
            </a:r>
            <a:r>
              <a:rPr lang="en-US" sz="3600" b="0">
                <a:solidFill>
                  <a:srgbClr val="FFC000"/>
                </a:solidFill>
                <a:latin typeface="Calibri" panose="020F0502020204030204" charset="0"/>
                <a:ea typeface="宋体" panose="02010600030101010101" pitchFamily="2" charset="-122"/>
              </a:rPr>
              <a:t>about the local culture</a:t>
            </a:r>
            <a:r>
              <a:rPr lang="en-US" sz="3600" b="0">
                <a:latin typeface="Calibri" panose="020F0502020204030204" charset="0"/>
                <a:ea typeface="宋体" panose="02010600030101010101" pitchFamily="2" charset="-122"/>
              </a:rPr>
              <a:t>. Finally we really look forward to interacting with you and wish you have a good time here.(</a:t>
            </a:r>
            <a:r>
              <a:rPr lang="zh-CN" sz="3600" b="0">
                <a:latin typeface="Calibri" panose="020F0502020204030204" charset="0"/>
                <a:ea typeface="宋体" panose="02010600030101010101" pitchFamily="2" charset="-122"/>
              </a:rPr>
              <a:t>考试中心范文）</a:t>
            </a:r>
            <a:endParaRPr lang="zh-CN" altLang="en-US" sz="3600"/>
          </a:p>
        </p:txBody>
      </p:sp>
      <p:sp>
        <p:nvSpPr>
          <p:cNvPr id="3" name="文本框 2"/>
          <p:cNvSpPr txBox="1"/>
          <p:nvPr/>
        </p:nvSpPr>
        <p:spPr>
          <a:xfrm>
            <a:off x="635" y="3688715"/>
            <a:ext cx="9301480" cy="3169285"/>
          </a:xfrm>
          <a:prstGeom prst="rect">
            <a:avLst/>
          </a:prstGeom>
          <a:noFill/>
          <a:ln w="41275">
            <a:solidFill>
              <a:schemeClr val="accent2"/>
            </a:solidFill>
          </a:ln>
        </p:spPr>
        <p:txBody>
          <a:bodyPr wrap="square">
            <a:spAutoFit/>
          </a:bodyPr>
          <a:p>
            <a:pPr indent="0" algn="just" fontAlgn="auto">
              <a:lnSpc>
                <a:spcPts val="3000"/>
              </a:lnSpc>
            </a:pPr>
            <a:r>
              <a:rPr lang="en-US" sz="3600" b="0">
                <a:latin typeface="Calibri" panose="020F0502020204030204" charset="0"/>
                <a:ea typeface="宋体" panose="02010600030101010101" pitchFamily="2" charset="-122"/>
              </a:rPr>
              <a:t>After the welcome meeting, we will show you around the school so that you can be more familiar with it.Then you will </a:t>
            </a:r>
            <a:r>
              <a:rPr lang="en-US" sz="3600" b="0">
                <a:solidFill>
                  <a:srgbClr val="FFC000"/>
                </a:solidFill>
                <a:latin typeface="Calibri" panose="020F0502020204030204" charset="0"/>
                <a:ea typeface="宋体" panose="02010600030101010101" pitchFamily="2" charset="-122"/>
              </a:rPr>
              <a:t>attend a Chinese class</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where you can</a:t>
            </a:r>
            <a:r>
              <a:rPr lang="en-US" sz="3600" b="0">
                <a:solidFill>
                  <a:srgbClr val="FF0000"/>
                </a:solidFill>
                <a:latin typeface="Calibri" panose="020F0502020204030204" charset="0"/>
                <a:ea typeface="宋体" panose="02010600030101010101" pitchFamily="2" charset="-122"/>
              </a:rPr>
              <a:t> savour </a:t>
            </a:r>
            <a:r>
              <a:rPr lang="en-US" sz="3600" b="0">
                <a:solidFill>
                  <a:srgbClr val="FFC000"/>
                </a:solidFill>
                <a:latin typeface="Calibri" panose="020F0502020204030204" charset="0"/>
                <a:ea typeface="宋体" panose="02010600030101010101" pitchFamily="2" charset="-122"/>
              </a:rPr>
              <a:t>a dip of the</a:t>
            </a:r>
            <a:r>
              <a:rPr lang="en-US" sz="3600" b="0">
                <a:latin typeface="Calibri" panose="020F0502020204030204" charset="0"/>
                <a:ea typeface="宋体" panose="02010600030101010101" pitchFamily="2" charset="-122"/>
              </a:rPr>
              <a:t> </a:t>
            </a:r>
            <a:r>
              <a:rPr lang="en-US" sz="3600" b="1" u="sng">
                <a:gradFill>
                  <a:gsLst>
                    <a:gs pos="0">
                      <a:srgbClr val="7B32B2"/>
                    </a:gs>
                    <a:gs pos="100000">
                      <a:srgbClr val="401A5D"/>
                    </a:gs>
                  </a:gsLst>
                  <a:lin scaled="0"/>
                </a:gradFill>
                <a:latin typeface="Calibri" panose="020F0502020204030204" charset="0"/>
                <a:ea typeface="宋体" panose="02010600030101010101" pitchFamily="2" charset="-122"/>
              </a:rPr>
              <a:t>beauty</a:t>
            </a:r>
            <a:r>
              <a:rPr lang="en-US" sz="3600" b="1">
                <a:gradFill>
                  <a:gsLst>
                    <a:gs pos="0">
                      <a:srgbClr val="7B32B2"/>
                    </a:gs>
                    <a:gs pos="100000">
                      <a:srgbClr val="401A5D"/>
                    </a:gs>
                  </a:gsLst>
                  <a:lin scaled="0"/>
                </a:gradFill>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of Chinese</a:t>
            </a:r>
            <a:r>
              <a:rPr lang="en-US" sz="3600" b="0">
                <a:latin typeface="Calibri" panose="020F0502020204030204" charset="0"/>
                <a:ea typeface="宋体" panose="02010600030101010101" pitchFamily="2" charset="-122"/>
              </a:rPr>
              <a:t>. At noon, you can </a:t>
            </a:r>
            <a:r>
              <a:rPr lang="en-US" sz="3600" b="0">
                <a:solidFill>
                  <a:srgbClr val="FF0000"/>
                </a:solidFill>
                <a:latin typeface="Calibri" panose="020F0502020204030204" charset="0"/>
                <a:ea typeface="宋体" panose="02010600030101010101" pitchFamily="2" charset="-122"/>
              </a:rPr>
              <a:t>enjoy </a:t>
            </a:r>
            <a:r>
              <a:rPr lang="en-US" sz="3600" b="0">
                <a:solidFill>
                  <a:srgbClr val="FFC000"/>
                </a:solidFill>
                <a:latin typeface="Calibri" panose="020F0502020204030204" charset="0"/>
                <a:ea typeface="宋体" panose="02010600030101010101" pitchFamily="2" charset="-122"/>
              </a:rPr>
              <a:t>some traditional Chinese delicacies.</a:t>
            </a:r>
            <a:r>
              <a:rPr lang="en-US" sz="3600" b="0">
                <a:latin typeface="Calibri" panose="020F0502020204030204" charset="0"/>
                <a:ea typeface="宋体" panose="02010600030101010101" pitchFamily="2" charset="-122"/>
              </a:rPr>
              <a:t>The following hours you will </a:t>
            </a:r>
            <a:r>
              <a:rPr lang="en-US" sz="3600" b="0">
                <a:solidFill>
                  <a:srgbClr val="FF0000"/>
                </a:solidFill>
                <a:latin typeface="Calibri" panose="020F0502020204030204" charset="0"/>
                <a:ea typeface="宋体" panose="02010600030101010101" pitchFamily="2" charset="-122"/>
              </a:rPr>
              <a:t>experience</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paper cutting</a:t>
            </a:r>
            <a:r>
              <a:rPr lang="en-US" sz="3600" b="0">
                <a:latin typeface="Calibri" panose="020F0502020204030204" charset="0"/>
                <a:ea typeface="宋体" panose="02010600030101010101" pitchFamily="2" charset="-122"/>
              </a:rPr>
              <a:t>, </a:t>
            </a:r>
            <a:r>
              <a:rPr lang="en-US" sz="3600" b="0">
                <a:solidFill>
                  <a:srgbClr val="FF0000"/>
                </a:solidFill>
                <a:latin typeface="Calibri" panose="020F0502020204030204" charset="0"/>
                <a:ea typeface="宋体" panose="02010600030101010101" pitchFamily="2" charset="-122"/>
              </a:rPr>
              <a:t>exploring</a:t>
            </a:r>
            <a:r>
              <a:rPr lang="en-US" sz="3600" b="0">
                <a:solidFill>
                  <a:srgbClr val="FFC000"/>
                </a:solidFill>
                <a:latin typeface="Calibri" panose="020F0502020204030204" charset="0"/>
                <a:ea typeface="宋体" panose="02010600030101010101" pitchFamily="2" charset="-122"/>
              </a:rPr>
              <a:t> the</a:t>
            </a:r>
            <a:r>
              <a:rPr lang="en-US" sz="3600" b="1" u="sng">
                <a:gradFill>
                  <a:gsLst>
                    <a:gs pos="0">
                      <a:srgbClr val="7B32B2"/>
                    </a:gs>
                    <a:gs pos="100000">
                      <a:srgbClr val="401A5D"/>
                    </a:gs>
                  </a:gsLst>
                  <a:lin scaled="0"/>
                </a:gradFill>
                <a:latin typeface="Calibri" panose="020F0502020204030204" charset="0"/>
                <a:ea typeface="宋体" panose="02010600030101010101" pitchFamily="2" charset="-122"/>
              </a:rPr>
              <a:t> magic </a:t>
            </a:r>
            <a:r>
              <a:rPr lang="en-US" sz="3600" b="0">
                <a:solidFill>
                  <a:srgbClr val="FFC000"/>
                </a:solidFill>
                <a:latin typeface="Calibri" panose="020F0502020204030204" charset="0"/>
                <a:ea typeface="宋体" panose="02010600030101010101" pitchFamily="2" charset="-122"/>
              </a:rPr>
              <a:t>of Chinese art.</a:t>
            </a:r>
            <a:r>
              <a:rPr lang="en-US" sz="3600" b="0">
                <a:latin typeface="Calibri" panose="020F0502020204030204" charset="0"/>
                <a:ea typeface="宋体" panose="02010600030101010101" pitchFamily="2" charset="-122"/>
              </a:rPr>
              <a:t>(14</a:t>
            </a:r>
            <a:r>
              <a:rPr lang="zh-CN" sz="3600" b="0">
                <a:latin typeface="Calibri" panose="020F0502020204030204" charset="0"/>
                <a:ea typeface="宋体" panose="02010600030101010101" pitchFamily="2" charset="-122"/>
              </a:rPr>
              <a:t>分样卷）</a:t>
            </a:r>
            <a:endParaRPr lang="zh-CN" altLang="en-US" sz="3600"/>
          </a:p>
        </p:txBody>
      </p:sp>
      <p:sp>
        <p:nvSpPr>
          <p:cNvPr id="4" name="文本框 3"/>
          <p:cNvSpPr txBox="1"/>
          <p:nvPr/>
        </p:nvSpPr>
        <p:spPr>
          <a:xfrm>
            <a:off x="9502775" y="582930"/>
            <a:ext cx="2689225" cy="5692775"/>
          </a:xfrm>
          <a:prstGeom prst="rect">
            <a:avLst/>
          </a:prstGeom>
          <a:noFill/>
          <a:ln w="34925">
            <a:solidFill>
              <a:schemeClr val="accent2"/>
            </a:solidFill>
          </a:ln>
        </p:spPr>
        <p:txBody>
          <a:bodyPr wrap="square" rtlCol="0">
            <a:spAutoFit/>
          </a:bodyPr>
          <a:p>
            <a:r>
              <a:rPr lang="zh-CN" altLang="en-US" sz="2800"/>
              <a:t>假如你是李华，下周新西兰学生访问你校，你将作为学生代表</a:t>
            </a:r>
            <a:r>
              <a:rPr lang="zh-CN" altLang="en-US" sz="2800">
                <a:solidFill>
                  <a:srgbClr val="FF0000"/>
                </a:solidFill>
              </a:rPr>
              <a:t>致欢迎词</a:t>
            </a:r>
            <a:r>
              <a:rPr lang="zh-CN" altLang="en-US" sz="2800"/>
              <a:t>。请为此写一篇发言稿，内容包括：</a:t>
            </a:r>
            <a:endParaRPr lang="zh-CN" altLang="en-US" sz="2800"/>
          </a:p>
          <a:p>
            <a:r>
              <a:rPr lang="en-US" altLang="zh-CN" sz="2800"/>
              <a:t>1.</a:t>
            </a:r>
            <a:r>
              <a:rPr lang="zh-CN" altLang="en-US" sz="2800"/>
              <a:t>表示欢迎；</a:t>
            </a:r>
            <a:endParaRPr lang="zh-CN" altLang="en-US" sz="2800"/>
          </a:p>
          <a:p>
            <a:r>
              <a:rPr lang="en-US" altLang="zh-CN" sz="2800"/>
              <a:t>2.</a:t>
            </a:r>
            <a:r>
              <a:rPr lang="zh-CN" altLang="en-US" sz="2800"/>
              <a:t>介绍</a:t>
            </a:r>
            <a:r>
              <a:rPr lang="zh-CN" altLang="en-US" sz="2800">
                <a:solidFill>
                  <a:srgbClr val="FFC000"/>
                </a:solidFill>
              </a:rPr>
              <a:t>活动安排</a:t>
            </a:r>
            <a:r>
              <a:rPr lang="zh-CN" altLang="en-US" sz="2800"/>
              <a:t>；</a:t>
            </a:r>
            <a:r>
              <a:rPr lang="en-US" altLang="zh-CN" sz="2800"/>
              <a:t>3.</a:t>
            </a:r>
            <a:r>
              <a:rPr lang="zh-CN" altLang="en-US" sz="2800"/>
              <a:t>表达祝愿（</a:t>
            </a:r>
            <a:r>
              <a:rPr lang="en-US" altLang="zh-CN" sz="2800"/>
              <a:t>2021</a:t>
            </a:r>
            <a:r>
              <a:rPr lang="zh-CN" altLang="en-US" sz="2800"/>
              <a:t>年</a:t>
            </a:r>
            <a:r>
              <a:rPr lang="en-US" altLang="zh-CN" sz="2800"/>
              <a:t>1</a:t>
            </a:r>
            <a:r>
              <a:rPr lang="zh-CN" altLang="en-US" sz="2800"/>
              <a:t>月浙江高考</a:t>
            </a:r>
            <a:r>
              <a:rPr lang="en-US" altLang="zh-CN" sz="2800"/>
              <a:t>-</a:t>
            </a:r>
            <a:r>
              <a:rPr lang="zh-CN" altLang="en-US" sz="2800"/>
              <a:t>致欢迎词）</a:t>
            </a:r>
            <a:endParaRPr lang="zh-CN" altLang="en-US" sz="280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0" y="-63500"/>
            <a:ext cx="8769985" cy="521970"/>
          </a:xfrm>
          <a:prstGeom prst="rect">
            <a:avLst/>
          </a:prstGeom>
          <a:noFill/>
          <a:ln w="9525">
            <a:noFill/>
          </a:ln>
        </p:spPr>
        <p:txBody>
          <a:bodyPr wrap="square">
            <a:spAutoFit/>
          </a:bodyPr>
          <a:p>
            <a:pPr indent="0"/>
            <a:r>
              <a:rPr lang="en-US" sz="2800" b="0">
                <a:latin typeface="Calibri" panose="020F0502020204030204" charset="0"/>
                <a:ea typeface="宋体" panose="02010600030101010101" pitchFamily="2" charset="-122"/>
              </a:rPr>
              <a:t>5. </a:t>
            </a:r>
            <a:r>
              <a:rPr lang="zh-CN" sz="2800" b="0">
                <a:latin typeface="Calibri" panose="020F0502020204030204" charset="0"/>
                <a:ea typeface="宋体" panose="02010600030101010101" pitchFamily="2" charset="-122"/>
              </a:rPr>
              <a:t>高考方向和预测——偏好体美，全面考察</a:t>
            </a:r>
            <a:r>
              <a:rPr lang="zh-CN" sz="2800" b="0">
                <a:solidFill>
                  <a:srgbClr val="FF0000"/>
                </a:solidFill>
                <a:latin typeface="Calibri" panose="020F0502020204030204" charset="0"/>
                <a:ea typeface="宋体" panose="02010600030101010101" pitchFamily="2" charset="-122"/>
              </a:rPr>
              <a:t>德智体美劳</a:t>
            </a:r>
            <a:endParaRPr lang="zh-CN" altLang="en-US" sz="2800" b="0">
              <a:solidFill>
                <a:srgbClr val="FF0000"/>
              </a:solidFill>
              <a:latin typeface="Calibri" panose="020F0502020204030204" charset="0"/>
              <a:ea typeface="宋体" panose="02010600030101010101" pitchFamily="2" charset="-122"/>
            </a:endParaRPr>
          </a:p>
        </p:txBody>
      </p:sp>
      <p:graphicFrame>
        <p:nvGraphicFramePr>
          <p:cNvPr id="4" name="表格 3"/>
          <p:cNvGraphicFramePr/>
          <p:nvPr>
            <p:custDataLst>
              <p:tags r:id="rId1"/>
            </p:custDataLst>
          </p:nvPr>
        </p:nvGraphicFramePr>
        <p:xfrm>
          <a:off x="0" y="363220"/>
          <a:ext cx="12192635" cy="2438400"/>
        </p:xfrm>
        <a:graphic>
          <a:graphicData uri="http://schemas.openxmlformats.org/drawingml/2006/table">
            <a:tbl>
              <a:tblPr firstRow="1" bandRow="1">
                <a:tableStyleId>{5940675A-B579-460E-94D1-54222C63F5DA}</a:tableStyleId>
              </a:tblPr>
              <a:tblGrid>
                <a:gridCol w="659765"/>
                <a:gridCol w="995045"/>
                <a:gridCol w="1039495"/>
                <a:gridCol w="1067435"/>
                <a:gridCol w="1163955"/>
                <a:gridCol w="1162050"/>
                <a:gridCol w="1162685"/>
                <a:gridCol w="1163320"/>
                <a:gridCol w="1170940"/>
                <a:gridCol w="1400810"/>
                <a:gridCol w="1207135"/>
              </a:tblGrid>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年份</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2016-10</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2019-06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2020-07山东</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2021-01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写作体裁</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咨询信</a:t>
                      </a:r>
                      <a:r>
                        <a:rPr lang="en-US" sz="2000" b="0">
                          <a:latin typeface="宋体" panose="02010600030101010101" pitchFamily="2" charset="-122"/>
                          <a:ea typeface="宋体" panose="02010600030101010101" pitchFamily="2" charset="-122"/>
                          <a:cs typeface="宋体" panose="02010600030101010101" pitchFamily="2" charset="-122"/>
                        </a:rPr>
                        <a:t>7.75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应聘信</a:t>
                      </a:r>
                      <a:r>
                        <a:rPr lang="en-US" sz="2000" b="0">
                          <a:latin typeface="宋体" panose="02010600030101010101" pitchFamily="2" charset="-122"/>
                          <a:ea typeface="宋体" panose="02010600030101010101" pitchFamily="2" charset="-122"/>
                          <a:cs typeface="宋体" panose="02010600030101010101" pitchFamily="2" charset="-122"/>
                        </a:rPr>
                        <a:t>7.05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求助信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感谢信</a:t>
                      </a:r>
                      <a:r>
                        <a:rPr lang="en-US" sz="2000" b="0">
                          <a:latin typeface="宋体" panose="02010600030101010101" pitchFamily="2" charset="-122"/>
                          <a:ea typeface="宋体" panose="02010600030101010101" pitchFamily="2" charset="-122"/>
                          <a:cs typeface="宋体" panose="02010600030101010101" pitchFamily="2" charset="-122"/>
                        </a:rPr>
                        <a:t>7.85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慰问+告知信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新闻报道</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欢迎辞</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192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背景信息</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作为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交换生</a:t>
                      </a:r>
                      <a:r>
                        <a:rPr lang="en-US" sz="2000" b="0">
                          <a:latin typeface="宋体" panose="02010600030101010101" pitchFamily="2" charset="-122"/>
                          <a:ea typeface="宋体" panose="02010600030101010101" pitchFamily="2" charset="-122"/>
                          <a:cs typeface="宋体" panose="02010600030101010101" pitchFamily="2" charset="-122"/>
                        </a:rPr>
                        <a:t>咨询情况</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爬山</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到家过春节</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应聘志愿者，接待</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国外学生</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钱包遗失，向</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国际航空</a:t>
                      </a:r>
                      <a:r>
                        <a:rPr lang="en-US" sz="2000" b="0">
                          <a:latin typeface="宋体" panose="02010600030101010101" pitchFamily="2" charset="-122"/>
                          <a:ea typeface="宋体" panose="02010600030101010101" pitchFamily="2" charset="-122"/>
                          <a:cs typeface="宋体" panose="02010600030101010101" pitchFamily="2" charset="-122"/>
                        </a:rPr>
                        <a:t>求助</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对将回国的</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表感谢</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中文演讲比赛</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因病回国休假，表慰问</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校英文报</a:t>
                      </a:r>
                      <a:r>
                        <a:rPr lang="en-US" sz="2000" b="0">
                          <a:latin typeface="宋体" panose="02010600030101010101" pitchFamily="2" charset="-122"/>
                          <a:ea typeface="宋体" panose="02010600030101010101" pitchFamily="2" charset="-122"/>
                          <a:cs typeface="宋体" panose="02010600030101010101" pitchFamily="2" charset="-122"/>
                        </a:rPr>
                        <a:t>写报道，越野赛车活动</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外国学生</a:t>
                      </a:r>
                      <a:r>
                        <a:rPr lang="en-US" sz="2000" b="0">
                          <a:latin typeface="宋体" panose="02010600030101010101" pitchFamily="2" charset="-122"/>
                          <a:ea typeface="宋体" panose="02010600030101010101" pitchFamily="2" charset="-122"/>
                          <a:cs typeface="宋体" panose="02010600030101010101" pitchFamily="2" charset="-122"/>
                        </a:rPr>
                        <a:t>访问你校，致欢迎辞</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6" name="表格 5"/>
          <p:cNvGraphicFramePr/>
          <p:nvPr/>
        </p:nvGraphicFramePr>
        <p:xfrm>
          <a:off x="-3175" y="2801620"/>
          <a:ext cx="12195175" cy="4004310"/>
        </p:xfrm>
        <a:graphic>
          <a:graphicData uri="http://schemas.openxmlformats.org/drawingml/2006/table">
            <a:tbl>
              <a:tblPr firstRow="1" bandRow="1">
                <a:tableStyleId>{5940675A-B579-460E-94D1-54222C63F5DA}</a:tableStyleId>
              </a:tblPr>
              <a:tblGrid>
                <a:gridCol w="1029970"/>
                <a:gridCol w="11165205"/>
              </a:tblGrid>
              <a:tr h="4004310">
                <a:tc>
                  <a:txBody>
                    <a:bodyPr/>
                    <a:p>
                      <a:pPr indent="0" algn="r">
                        <a:buNone/>
                      </a:pPr>
                      <a:r>
                        <a:rPr lang="en-US" sz="3200" b="0">
                          <a:latin typeface="宋体" panose="02010600030101010101" pitchFamily="2" charset="-122"/>
                          <a:ea typeface="宋体" panose="02010600030101010101" pitchFamily="2" charset="-122"/>
                          <a:cs typeface="宋体" panose="02010600030101010101" pitchFamily="2" charset="-122"/>
                        </a:rPr>
                        <a:t>高考预测</a:t>
                      </a:r>
                      <a:endParaRPr lang="en-US" altLang="en-US" sz="3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开展常见的跨文化交际或交流活动（老外）：语言学习，活动展开，人际交往，国际交流，参观访问考察较全面，偏好</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体美</a:t>
                      </a:r>
                      <a:r>
                        <a:rPr lang="en-US" sz="2000" b="0">
                          <a:latin typeface="宋体" panose="02010600030101010101" pitchFamily="2" charset="-122"/>
                          <a:ea typeface="宋体" panose="02010600030101010101" pitchFamily="2" charset="-122"/>
                          <a:cs typeface="宋体" panose="02010600030101010101" pitchFamily="2" charset="-122"/>
                        </a:rPr>
                        <a:t>：全面考察</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德智体美劳</a:t>
                      </a:r>
                      <a:r>
                        <a:rPr lang="en-US" sz="2000" b="0">
                          <a:latin typeface="宋体" panose="02010600030101010101" pitchFamily="2" charset="-122"/>
                          <a:ea typeface="宋体" panose="02010600030101010101" pitchFamily="2" charset="-122"/>
                          <a:cs typeface="宋体" panose="02010600030101010101" pitchFamily="2" charset="-122"/>
                        </a:rPr>
                        <a:t>，在巩固德育，坚守智育的基础上，加强对健康意识、审美情趣和劳动精神的考察，引导学生的全面发展。</a:t>
                      </a:r>
                      <a:endParaRPr 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16II</a:t>
                      </a:r>
                      <a:r>
                        <a:rPr lang="zh-CN" sz="2000" b="0">
                          <a:ea typeface="宋体" panose="02010600030101010101" pitchFamily="2" charset="-122"/>
                        </a:rPr>
                        <a:t>邀请英国朋友为摄影展提供作品（</a:t>
                      </a:r>
                      <a:r>
                        <a:rPr lang="zh-CN" sz="2000" b="0">
                          <a:solidFill>
                            <a:srgbClr val="FF0000"/>
                          </a:solidFill>
                          <a:ea typeface="宋体" panose="02010600030101010101" pitchFamily="2" charset="-122"/>
                        </a:rPr>
                        <a:t>美</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17III</a:t>
                      </a:r>
                      <a:r>
                        <a:rPr lang="zh-CN" sz="2000" b="0">
                          <a:solidFill>
                            <a:srgbClr val="FF0000"/>
                          </a:solidFill>
                          <a:ea typeface="宋体" panose="02010600030101010101" pitchFamily="2" charset="-122"/>
                        </a:rPr>
                        <a:t>邀请</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留学生</a:t>
                      </a:r>
                      <a:r>
                        <a:rPr lang="zh-CN" sz="2000" b="0">
                          <a:ea typeface="宋体" panose="02010600030101010101" pitchFamily="2" charset="-122"/>
                        </a:rPr>
                        <a:t>参加校乒乓球比赛（</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18III</a:t>
                      </a:r>
                      <a:r>
                        <a:rPr lang="zh-CN" sz="2000" b="0">
                          <a:solidFill>
                            <a:srgbClr val="FF0000"/>
                          </a:solidFill>
                          <a:ea typeface="宋体" panose="02010600030101010101" pitchFamily="2" charset="-122"/>
                        </a:rPr>
                        <a:t>回信告知</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英国朋友</a:t>
                      </a:r>
                      <a:r>
                        <a:rPr lang="zh-CN" sz="2000" b="0">
                          <a:ea typeface="宋体" panose="02010600030101010101" pitchFamily="2" charset="-122"/>
                        </a:rPr>
                        <a:t>你校学生体育运动的情况（</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a:t>
                      </a:r>
                      <a:r>
                        <a:rPr lang="zh-CN" sz="2000" b="0">
                          <a:solidFill>
                            <a:srgbClr val="FF0000"/>
                          </a:solidFill>
                          <a:ea typeface="宋体" panose="02010600030101010101" pitchFamily="2" charset="-122"/>
                        </a:rPr>
                        <a:t>申请</a:t>
                      </a:r>
                      <a:r>
                        <a:rPr lang="zh-CN" sz="2000" b="0">
                          <a:ea typeface="宋体" panose="02010600030101010101" pitchFamily="2" charset="-122"/>
                        </a:rPr>
                        <a:t>到</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伦敦当地的美术馆</a:t>
                      </a:r>
                      <a:r>
                        <a:rPr lang="zh-CN" sz="2000" b="0">
                          <a:ea typeface="宋体" panose="02010600030101010101" pitchFamily="2" charset="-122"/>
                        </a:rPr>
                        <a:t>当中国画展志愿者（</a:t>
                      </a:r>
                      <a:r>
                        <a:rPr lang="zh-CN" sz="2000" b="0">
                          <a:solidFill>
                            <a:srgbClr val="FF0000"/>
                          </a:solidFill>
                          <a:ea typeface="宋体" panose="02010600030101010101" pitchFamily="2" charset="-122"/>
                        </a:rPr>
                        <a:t>美</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19II</a:t>
                      </a:r>
                      <a:r>
                        <a:rPr lang="zh-CN" sz="2000" b="0">
                          <a:solidFill>
                            <a:srgbClr val="FF0000"/>
                          </a:solidFill>
                          <a:ea typeface="宋体" panose="02010600030101010101" pitchFamily="2" charset="-122"/>
                        </a:rPr>
                        <a:t>告知</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队友Chris</a:t>
                      </a:r>
                      <a:r>
                        <a:rPr lang="zh-CN" sz="2000" b="0">
                          <a:ea typeface="宋体" panose="02010600030101010101" pitchFamily="2" charset="-122"/>
                        </a:rPr>
                        <a:t>排球队近期比赛信息（</a:t>
                      </a:r>
                      <a:r>
                        <a:rPr lang="zh-CN" sz="2000" b="0">
                          <a:solidFill>
                            <a:srgbClr val="FF0000"/>
                          </a:solidFill>
                          <a:ea typeface="宋体" panose="02010600030101010101" pitchFamily="2" charset="-122"/>
                        </a:rPr>
                        <a:t>体</a:t>
                      </a:r>
                      <a:r>
                        <a:rPr lang="en-US" sz="2000" b="0">
                          <a:latin typeface="Calibri" panose="020F0502020204030204" charset="0"/>
                          <a:ea typeface="宋体" panose="02010600030101010101" pitchFamily="2" charset="-122"/>
                        </a:rPr>
                        <a:t>)</a:t>
                      </a:r>
                      <a:endParaRPr lang="en-US" sz="2000" b="0">
                        <a:latin typeface="Calibri" panose="020F0502020204030204" charset="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19III</a:t>
                      </a:r>
                      <a:r>
                        <a:rPr lang="zh-CN" sz="2000" b="0">
                          <a:solidFill>
                            <a:srgbClr val="FF0000"/>
                          </a:solidFill>
                          <a:ea typeface="宋体" panose="02010600030101010101" pitchFamily="2" charset="-122"/>
                        </a:rPr>
                        <a:t>邀请</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英国朋友</a:t>
                      </a:r>
                      <a:r>
                        <a:rPr lang="zh-CN" sz="2000" b="0">
                          <a:ea typeface="宋体" panose="02010600030101010101" pitchFamily="2" charset="-122"/>
                        </a:rPr>
                        <a:t>参加校音乐节</a:t>
                      </a:r>
                      <a:r>
                        <a:rPr lang="zh-CN" sz="2000">
                          <a:ea typeface="宋体" panose="02010600030101010101" pitchFamily="2" charset="-122"/>
                          <a:sym typeface="+mn-ea"/>
                        </a:rPr>
                        <a:t>（</a:t>
                      </a:r>
                      <a:r>
                        <a:rPr lang="zh-CN" sz="2000">
                          <a:solidFill>
                            <a:srgbClr val="FF0000"/>
                          </a:solidFill>
                          <a:ea typeface="宋体" panose="02010600030101010101" pitchFamily="2" charset="-122"/>
                          <a:sym typeface="+mn-ea"/>
                        </a:rPr>
                        <a:t>美</a:t>
                      </a:r>
                      <a:r>
                        <a:rPr lang="zh-CN" sz="2000">
                          <a:ea typeface="宋体" panose="02010600030101010101" pitchFamily="2" charset="-122"/>
                          <a:sym typeface="+mn-ea"/>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英语</a:t>
                      </a:r>
                      <a:r>
                        <a:rPr lang="zh-CN" sz="2000" b="0">
                          <a:solidFill>
                            <a:srgbClr val="FF0000"/>
                          </a:solidFill>
                          <a:ea typeface="宋体" panose="02010600030101010101" pitchFamily="2" charset="-122"/>
                        </a:rPr>
                        <a:t>作文比赛</a:t>
                      </a:r>
                      <a:r>
                        <a:rPr lang="zh-CN" sz="2000" b="0">
                          <a:ea typeface="宋体" panose="02010600030101010101" pitchFamily="2" charset="-122"/>
                        </a:rPr>
                        <a:t>“身边值得尊敬和爱戴的人”（简介和原因）（</a:t>
                      </a:r>
                      <a:r>
                        <a:rPr lang="zh-CN" sz="2000" b="0">
                          <a:solidFill>
                            <a:srgbClr val="FF0000"/>
                          </a:solidFill>
                          <a:ea typeface="宋体" panose="02010600030101010101" pitchFamily="2" charset="-122"/>
                        </a:rPr>
                        <a:t>德</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20II</a:t>
                      </a:r>
                      <a:r>
                        <a:rPr lang="zh-CN" sz="2000" b="0">
                          <a:ea typeface="宋体" panose="02010600030101010101" pitchFamily="2" charset="-122"/>
                        </a:rPr>
                        <a:t>为</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班级英语角</a:t>
                      </a:r>
                      <a:r>
                        <a:rPr lang="zh-CN" sz="2000" b="0">
                          <a:solidFill>
                            <a:srgbClr val="FF0000"/>
                          </a:solidFill>
                          <a:ea typeface="宋体" panose="02010600030101010101" pitchFamily="2" charset="-122"/>
                        </a:rPr>
                        <a:t>介绍</a:t>
                      </a:r>
                      <a:r>
                        <a:rPr lang="zh-CN" sz="2000" b="0">
                          <a:ea typeface="宋体" panose="02010600030101010101" pitchFamily="2" charset="-122"/>
                        </a:rPr>
                        <a:t>农场采摘</a:t>
                      </a:r>
                      <a:r>
                        <a:rPr lang="zh-CN" sz="2000" b="0">
                          <a:solidFill>
                            <a:srgbClr val="FF0000"/>
                          </a:solidFill>
                          <a:ea typeface="宋体" panose="02010600030101010101" pitchFamily="2" charset="-122"/>
                        </a:rPr>
                        <a:t>活动</a:t>
                      </a:r>
                      <a:r>
                        <a:rPr lang="zh-CN" sz="2000" b="0">
                          <a:ea typeface="宋体" panose="02010600030101010101" pitchFamily="2" charset="-122"/>
                        </a:rPr>
                        <a:t>（农场情况，采摘过程，个人感受）（</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20III</a:t>
                      </a:r>
                      <a:r>
                        <a:rPr lang="zh-CN" sz="2000" b="0">
                          <a:solidFill>
                            <a:srgbClr val="FF0000"/>
                          </a:solidFill>
                          <a:ea typeface="宋体" panose="02010600030101010101" pitchFamily="2" charset="-122"/>
                        </a:rPr>
                        <a:t>求助</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外教</a:t>
                      </a:r>
                      <a:r>
                        <a:rPr lang="zh-CN" sz="2000" b="0">
                          <a:ea typeface="宋体" panose="02010600030101010101" pitchFamily="2" charset="-122"/>
                        </a:rPr>
                        <a:t>帮忙指导英语课文改编（剧情简介；指导内容；商定时间地点）（</a:t>
                      </a:r>
                      <a:r>
                        <a:rPr lang="zh-CN" sz="2000" b="0">
                          <a:solidFill>
                            <a:srgbClr val="FF0000"/>
                          </a:solidFill>
                          <a:ea typeface="宋体" panose="02010600030101010101" pitchFamily="2" charset="-122"/>
                        </a:rPr>
                        <a:t>文学语言</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20年新高考卷（山东）为</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校英文报</a:t>
                      </a:r>
                      <a:r>
                        <a:rPr lang="en-US" sz="2000" b="0">
                          <a:latin typeface="宋体" panose="02010600030101010101" pitchFamily="2" charset="-122"/>
                          <a:ea typeface="宋体" panose="02010600030101010101" pitchFamily="2" charset="-122"/>
                          <a:cs typeface="宋体" panose="02010600030101010101" pitchFamily="2" charset="-122"/>
                        </a:rPr>
                        <a:t>写</a:t>
                      </a:r>
                      <a:r>
                        <a:rPr lang="zh-CN" sz="2000" b="0">
                          <a:solidFill>
                            <a:srgbClr val="FF0000"/>
                          </a:solidFill>
                          <a:ea typeface="宋体" panose="02010600030101010101" pitchFamily="2" charset="-122"/>
                        </a:rPr>
                        <a:t>新闻报道</a:t>
                      </a:r>
                      <a:r>
                        <a:rPr lang="en-US" sz="2000" b="0">
                          <a:latin typeface="宋体" panose="02010600030101010101" pitchFamily="2" charset="-122"/>
                          <a:ea typeface="宋体" panose="02010600030101010101" pitchFamily="2" charset="-122"/>
                          <a:cs typeface="宋体" panose="02010600030101010101" pitchFamily="2" charset="-122"/>
                        </a:rPr>
                        <a:t>；越野赛跑活动（</a:t>
                      </a:r>
                      <a:r>
                        <a:rPr lang="zh-CN" sz="2000" b="0">
                          <a:solidFill>
                            <a:srgbClr val="FF0000"/>
                          </a:solidFill>
                          <a:ea typeface="宋体" panose="02010600030101010101" pitchFamily="2" charset="-122"/>
                        </a:rPr>
                        <a:t>体</a:t>
                      </a:r>
                      <a:r>
                        <a:rPr lang="en-US" sz="2000" b="0">
                          <a:latin typeface="宋体" panose="02010600030101010101" pitchFamily="2" charset="-122"/>
                          <a:ea typeface="宋体" panose="02010600030101010101" pitchFamily="2" charset="-122"/>
                          <a:cs typeface="宋体" panose="02010600030101010101" pitchFamily="2" charset="-122"/>
                        </a:rPr>
                        <a:t>）</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3" name="文本框 2"/>
          <p:cNvSpPr txBox="1"/>
          <p:nvPr/>
        </p:nvSpPr>
        <p:spPr>
          <a:xfrm>
            <a:off x="10050780" y="975360"/>
            <a:ext cx="1779270" cy="645160"/>
          </a:xfrm>
          <a:prstGeom prst="rect">
            <a:avLst/>
          </a:prstGeom>
          <a:solidFill>
            <a:schemeClr val="tx2">
              <a:lumMod val="20000"/>
              <a:lumOff val="80000"/>
            </a:schemeClr>
          </a:solidFill>
          <a:ln>
            <a:solidFill>
              <a:schemeClr val="bg2"/>
            </a:solidFill>
          </a:ln>
        </p:spPr>
        <p:txBody>
          <a:bodyPr wrap="square" rtlCol="0">
            <a:spAutoFit/>
          </a:bodyPr>
          <a:p>
            <a:r>
              <a:rPr lang="zh-CN" altLang="en-US" sz="3600" b="1"/>
              <a:t>非书信</a:t>
            </a:r>
            <a:endParaRPr lang="zh-CN" altLang="en-US" sz="3600" b="1"/>
          </a:p>
        </p:txBody>
      </p:sp>
      <p:cxnSp>
        <p:nvCxnSpPr>
          <p:cNvPr id="5" name="直接连接符 4"/>
          <p:cNvCxnSpPr/>
          <p:nvPr/>
        </p:nvCxnSpPr>
        <p:spPr>
          <a:xfrm flipV="1">
            <a:off x="1078865" y="5672455"/>
            <a:ext cx="7842250" cy="10160"/>
          </a:xfrm>
          <a:prstGeom prst="line">
            <a:avLst/>
          </a:prstGeom>
          <a:ln w="50800"/>
        </p:spPr>
        <p:style>
          <a:lnRef idx="1">
            <a:schemeClr val="accent1"/>
          </a:lnRef>
          <a:fillRef idx="0">
            <a:schemeClr val="accent1"/>
          </a:fillRef>
          <a:effectRef idx="0">
            <a:schemeClr val="accent1"/>
          </a:effectRef>
          <a:fontRef idx="minor">
            <a:schemeClr val="tx1"/>
          </a:fontRef>
        </p:style>
      </p:cxnSp>
      <p:sp>
        <p:nvSpPr>
          <p:cNvPr id="7" name="内容占位符 6"/>
          <p:cNvSpPr>
            <a:spLocks noGrp="1"/>
          </p:cNvSpPr>
          <p:nvPr>
            <p:ph idx="1"/>
          </p:nvPr>
        </p:nvSpPr>
        <p:spPr>
          <a:xfrm>
            <a:off x="7467600" y="3435985"/>
            <a:ext cx="4725035" cy="1922780"/>
          </a:xfrm>
          <a:solidFill>
            <a:schemeClr val="bg2"/>
          </a:solidFill>
          <a:ln w="34925">
            <a:solidFill>
              <a:schemeClr val="accent2"/>
            </a:solidFill>
          </a:ln>
        </p:spPr>
        <p:txBody>
          <a:bodyPr>
            <a:normAutofit fontScale="80000"/>
          </a:bodyPr>
          <a:p>
            <a:pPr marL="0" indent="0" fontAlgn="auto">
              <a:lnSpc>
                <a:spcPts val="2000"/>
              </a:lnSpc>
              <a:spcBef>
                <a:spcPts val="0"/>
              </a:spcBef>
              <a:buNone/>
            </a:pPr>
            <a:endParaRPr lang="zh-CN" altLang="en-US" sz="2665"/>
          </a:p>
          <a:p>
            <a:pPr indent="0" fontAlgn="auto">
              <a:lnSpc>
                <a:spcPts val="2000"/>
              </a:lnSpc>
              <a:spcBef>
                <a:spcPts val="0"/>
              </a:spcBef>
            </a:pPr>
            <a:r>
              <a:rPr lang="zh-CN" altLang="en-US" sz="2665"/>
              <a:t>1.邀请信和告知信备受命题者喜爱</a:t>
            </a:r>
            <a:endParaRPr lang="zh-CN" altLang="en-US" sz="2665"/>
          </a:p>
          <a:p>
            <a:pPr indent="0" fontAlgn="auto">
              <a:lnSpc>
                <a:spcPts val="2000"/>
              </a:lnSpc>
              <a:spcBef>
                <a:spcPts val="0"/>
              </a:spcBef>
            </a:pPr>
            <a:r>
              <a:rPr lang="zh-CN" altLang="en-US" sz="2665"/>
              <a:t>2.五年内未考：建议信；道歉信；祝贺信；通知</a:t>
            </a:r>
            <a:endParaRPr lang="zh-CN" altLang="en-US" sz="2665"/>
          </a:p>
          <a:p>
            <a:pPr indent="0" fontAlgn="auto">
              <a:lnSpc>
                <a:spcPts val="2000"/>
              </a:lnSpc>
              <a:spcBef>
                <a:spcPts val="0"/>
              </a:spcBef>
            </a:pPr>
            <a:r>
              <a:rPr lang="zh-CN" altLang="en-US" sz="2665"/>
              <a:t>发言稿  投诉信？（演讲？欢迎  欢送）</a:t>
            </a:r>
            <a:endParaRPr lang="zh-CN" altLang="en-US" sz="2665"/>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7">
                                            <p:bg/>
                                          </p:spTgt>
                                        </p:tgtEl>
                                        <p:attrNameLst>
                                          <p:attrName>style.visibility</p:attrName>
                                        </p:attrNameLst>
                                      </p:cBhvr>
                                      <p:to>
                                        <p:strVal val="visible"/>
                                      </p:to>
                                    </p:set>
                                    <p:animEffect transition="in" filter="wipe(down)">
                                      <p:cBhvr>
                                        <p:cTn id="17" dur="500"/>
                                        <p:tgtEl>
                                          <p:spTgt spid="7">
                                            <p:bg/>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7">
                                            <p:txEl>
                                              <p:pRg st="1" end="1"/>
                                            </p:txEl>
                                          </p:spTgt>
                                        </p:tgtEl>
                                        <p:attrNameLst>
                                          <p:attrName>style.visibility</p:attrName>
                                        </p:attrNameLst>
                                      </p:cBhvr>
                                      <p:to>
                                        <p:strVal val="visible"/>
                                      </p:to>
                                    </p:set>
                                    <p:animEffect transition="in" filter="wipe(down)">
                                      <p:cBhvr>
                                        <p:cTn id="22" dur="500"/>
                                        <p:tgtEl>
                                          <p:spTgt spid="7">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animEffect transition="in" filter="wipe(down)">
                                      <p:cBhvr>
                                        <p:cTn id="27" dur="500"/>
                                        <p:tgtEl>
                                          <p:spTgt spid="7">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7">
                                            <p:txEl>
                                              <p:pRg st="3" end="3"/>
                                            </p:txEl>
                                          </p:spTgt>
                                        </p:tgtEl>
                                        <p:attrNameLst>
                                          <p:attrName>style.visibility</p:attrName>
                                        </p:attrNameLst>
                                      </p:cBhvr>
                                      <p:to>
                                        <p:strVal val="visible"/>
                                      </p:to>
                                    </p:set>
                                    <p:animEffect transition="in" filter="wipe(down)">
                                      <p:cBhvr>
                                        <p:cTn id="3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7" grpId="0" animBg="1"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内容占位符 3"/>
          <p:cNvSpPr/>
          <p:nvPr>
            <p:ph idx="1"/>
          </p:nvPr>
        </p:nvSpPr>
        <p:spPr>
          <a:xfrm>
            <a:off x="0" y="0"/>
            <a:ext cx="11943715" cy="3914140"/>
          </a:xfrm>
        </p:spPr>
        <p:txBody>
          <a:bodyPr>
            <a:normAutofit lnSpcReduction="10000"/>
          </a:bodyPr>
          <a:p>
            <a:pPr marL="0" indent="0">
              <a:buNone/>
            </a:pPr>
            <a:r>
              <a:rPr lang="zh-CN" altLang="en-US"/>
              <a:t>6.应用文考前30天备考策略——熟能生巧，胸有成竹</a:t>
            </a:r>
            <a:endParaRPr lang="zh-CN" altLang="en-US"/>
          </a:p>
          <a:p>
            <a:pPr marL="0" indent="0">
              <a:buNone/>
            </a:pPr>
            <a:r>
              <a:rPr lang="zh-CN" altLang="en-US"/>
              <a:t>典型主题活动时间、地点、主题、内容的重点记忆（10个）</a:t>
            </a:r>
            <a:endParaRPr lang="zh-CN" altLang="en-US"/>
          </a:p>
          <a:p>
            <a:pPr marL="0" indent="0">
              <a:buNone/>
            </a:pPr>
            <a:r>
              <a:rPr lang="zh-CN" altLang="en-US"/>
              <a:t>1）文化交流中</a:t>
            </a:r>
            <a:r>
              <a:rPr lang="zh-CN" altLang="en-US">
                <a:solidFill>
                  <a:srgbClr val="FF0000"/>
                </a:solidFill>
              </a:rPr>
              <a:t>个人特长</a:t>
            </a:r>
            <a:r>
              <a:rPr lang="zh-CN" altLang="en-US"/>
              <a:t>或</a:t>
            </a:r>
            <a:r>
              <a:rPr lang="zh-CN" altLang="en-US">
                <a:solidFill>
                  <a:srgbClr val="FF0000"/>
                </a:solidFill>
              </a:rPr>
              <a:t>志愿者</a:t>
            </a:r>
            <a:r>
              <a:rPr lang="zh-CN" altLang="en-US"/>
              <a:t>的自荐、</a:t>
            </a:r>
            <a:r>
              <a:rPr lang="zh-CN" altLang="en-US">
                <a:solidFill>
                  <a:schemeClr val="accent4"/>
                </a:solidFill>
              </a:rPr>
              <a:t>推荐、招聘</a:t>
            </a:r>
            <a:endParaRPr lang="zh-CN" altLang="en-US">
              <a:solidFill>
                <a:schemeClr val="accent4"/>
              </a:solidFill>
            </a:endParaRPr>
          </a:p>
          <a:p>
            <a:pPr marL="0" indent="0">
              <a:buNone/>
            </a:pPr>
            <a:r>
              <a:rPr lang="zh-CN" altLang="en-US"/>
              <a:t>2）旅行或文体活动求助、</a:t>
            </a:r>
            <a:r>
              <a:rPr lang="zh-CN" altLang="en-US">
                <a:solidFill>
                  <a:schemeClr val="accent4"/>
                </a:solidFill>
              </a:rPr>
              <a:t>建议、致歉</a:t>
            </a:r>
            <a:r>
              <a:rPr lang="zh-CN" altLang="en-US"/>
              <a:t>、感谢</a:t>
            </a:r>
            <a:endParaRPr lang="zh-CN" altLang="en-US"/>
          </a:p>
          <a:p>
            <a:pPr marL="0" indent="0">
              <a:buNone/>
            </a:pPr>
            <a:r>
              <a:rPr lang="zh-CN" altLang="en-US"/>
              <a:t>3）户外活动、</a:t>
            </a:r>
            <a:r>
              <a:rPr lang="zh-CN" altLang="en-US">
                <a:solidFill>
                  <a:srgbClr val="FF0000"/>
                </a:solidFill>
              </a:rPr>
              <a:t>环保</a:t>
            </a:r>
            <a:r>
              <a:rPr lang="zh-CN" altLang="en-US"/>
              <a:t>或</a:t>
            </a:r>
            <a:r>
              <a:rPr lang="zh-CN" altLang="en-US">
                <a:solidFill>
                  <a:srgbClr val="FF0000"/>
                </a:solidFill>
              </a:rPr>
              <a:t>劳动</a:t>
            </a:r>
            <a:r>
              <a:rPr lang="zh-CN" altLang="en-US"/>
              <a:t>报道、邀请</a:t>
            </a:r>
            <a:endParaRPr lang="zh-CN" altLang="en-US"/>
          </a:p>
          <a:p>
            <a:pPr marL="0" indent="0">
              <a:buNone/>
            </a:pPr>
            <a:r>
              <a:rPr lang="zh-CN" altLang="en-US"/>
              <a:t>4）学校（跨文化）文化活动或</a:t>
            </a:r>
            <a:r>
              <a:rPr lang="zh-CN" altLang="en-US">
                <a:solidFill>
                  <a:srgbClr val="FF0000"/>
                </a:solidFill>
              </a:rPr>
              <a:t>志愿者活动</a:t>
            </a:r>
            <a:r>
              <a:rPr lang="zh-CN" altLang="en-US"/>
              <a:t>的邀请、</a:t>
            </a:r>
            <a:r>
              <a:rPr lang="zh-CN" altLang="en-US">
                <a:solidFill>
                  <a:schemeClr val="accent4"/>
                </a:solidFill>
              </a:rPr>
              <a:t>通知</a:t>
            </a:r>
            <a:endParaRPr lang="zh-CN" altLang="en-US">
              <a:solidFill>
                <a:schemeClr val="accent4"/>
              </a:solidFill>
            </a:endParaRPr>
          </a:p>
          <a:p>
            <a:pPr marL="0" indent="0">
              <a:buNone/>
            </a:pPr>
            <a:r>
              <a:rPr lang="zh-CN" altLang="en-US"/>
              <a:t>5）传统文化活动交流中国画展、剪纸、唐诗宋词的告知</a:t>
            </a:r>
            <a:r>
              <a:rPr lang="zh-CN" altLang="en-US">
                <a:solidFill>
                  <a:schemeClr val="accent4"/>
                </a:solidFill>
              </a:rPr>
              <a:t>安排</a:t>
            </a:r>
            <a:r>
              <a:rPr lang="zh-CN" altLang="en-US"/>
              <a:t>......</a:t>
            </a:r>
            <a:endParaRPr lang="zh-CN" altLang="en-US"/>
          </a:p>
        </p:txBody>
      </p:sp>
      <p:graphicFrame>
        <p:nvGraphicFramePr>
          <p:cNvPr id="5" name="表格 4"/>
          <p:cNvGraphicFramePr/>
          <p:nvPr>
            <p:custDataLst>
              <p:tags r:id="rId1"/>
            </p:custDataLst>
          </p:nvPr>
        </p:nvGraphicFramePr>
        <p:xfrm>
          <a:off x="0" y="3306445"/>
          <a:ext cx="11278235" cy="1798955"/>
        </p:xfrm>
        <a:graphic>
          <a:graphicData uri="http://schemas.openxmlformats.org/drawingml/2006/table">
            <a:tbl>
              <a:tblPr firstRow="1" bandRow="1">
                <a:tableStyleId>{5940675A-B579-460E-94D1-54222C63F5DA}</a:tableStyleId>
              </a:tblPr>
              <a:tblGrid>
                <a:gridCol w="11278235"/>
              </a:tblGrid>
              <a:tr h="1798955">
                <a:tc>
                  <a:txBody>
                    <a:bodyPr/>
                    <a:p>
                      <a:pPr indent="0">
                        <a:buNone/>
                      </a:pPr>
                      <a:r>
                        <a:rPr lang="en-US" sz="2800" b="0">
                          <a:latin typeface="宋体" panose="02010600030101010101" pitchFamily="2" charset="-122"/>
                          <a:ea typeface="宋体" panose="02010600030101010101" pitchFamily="2" charset="-122"/>
                          <a:cs typeface="宋体" panose="02010600030101010101" pitchFamily="2" charset="-122"/>
                        </a:rPr>
                        <a:t>假定你是李华，你的新西兰朋友Leo准备来中国学习，他来信向你咨询有关</a:t>
                      </a:r>
                      <a:r>
                        <a:rPr lang="en-US" sz="2800" b="0">
                          <a:solidFill>
                            <a:srgbClr val="FF0000"/>
                          </a:solidFill>
                          <a:latin typeface="宋体" panose="02010600030101010101" pitchFamily="2" charset="-122"/>
                          <a:ea typeface="宋体" panose="02010600030101010101" pitchFamily="2" charset="-122"/>
                          <a:cs typeface="宋体" panose="02010600030101010101" pitchFamily="2" charset="-122"/>
                        </a:rPr>
                        <a:t>学习汉语的建议</a:t>
                      </a:r>
                      <a:r>
                        <a:rPr lang="en-US" sz="2800" b="0">
                          <a:latin typeface="宋体" panose="02010600030101010101" pitchFamily="2" charset="-122"/>
                          <a:ea typeface="宋体" panose="02010600030101010101" pitchFamily="2" charset="-122"/>
                          <a:cs typeface="宋体" panose="02010600030101010101" pitchFamily="2" charset="-122"/>
                        </a:rPr>
                        <a:t>。请用英语给他写一封回信。内容包括：1.表示欢迎  2.</a:t>
                      </a:r>
                      <a:r>
                        <a:rPr lang="en-US" sz="2800" b="0">
                          <a:solidFill>
                            <a:srgbClr val="FF0000"/>
                          </a:solidFill>
                          <a:latin typeface="宋体" panose="02010600030101010101" pitchFamily="2" charset="-122"/>
                          <a:ea typeface="宋体" panose="02010600030101010101" pitchFamily="2" charset="-122"/>
                          <a:cs typeface="宋体" panose="02010600030101010101" pitchFamily="2" charset="-122"/>
                        </a:rPr>
                        <a:t>提出建议</a:t>
                      </a:r>
                      <a:r>
                        <a:rPr lang="en-US" sz="2800" b="0">
                          <a:latin typeface="宋体" panose="02010600030101010101" pitchFamily="2" charset="-122"/>
                          <a:ea typeface="宋体" panose="02010600030101010101" pitchFamily="2" charset="-122"/>
                          <a:cs typeface="宋体" panose="02010600030101010101" pitchFamily="2" charset="-122"/>
                        </a:rPr>
                        <a:t>  3.表达期待(2020学年第二学期五校联考试题  学军中学</a:t>
                      </a:r>
                      <a:r>
                        <a:rPr lang="zh-CN" altLang="en-US" sz="2800" b="0">
                          <a:latin typeface="宋体" panose="02010600030101010101" pitchFamily="2" charset="-122"/>
                          <a:ea typeface="宋体" panose="02010600030101010101" pitchFamily="2" charset="-122"/>
                          <a:cs typeface="宋体" panose="02010600030101010101" pitchFamily="2" charset="-122"/>
                        </a:rPr>
                        <a:t>）</a:t>
                      </a:r>
                      <a:endParaRPr lang="zh-CN"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6" name="表格 5"/>
          <p:cNvGraphicFramePr/>
          <p:nvPr/>
        </p:nvGraphicFramePr>
        <p:xfrm>
          <a:off x="0" y="5151120"/>
          <a:ext cx="11277600" cy="1706880"/>
        </p:xfrm>
        <a:graphic>
          <a:graphicData uri="http://schemas.openxmlformats.org/drawingml/2006/table">
            <a:tbl>
              <a:tblPr firstRow="1" bandRow="1">
                <a:tableStyleId>{5940675A-B579-460E-94D1-54222C63F5DA}</a:tableStyleId>
              </a:tblPr>
              <a:tblGrid>
                <a:gridCol w="11277600"/>
              </a:tblGrid>
              <a:tr h="1706880">
                <a:tc>
                  <a:txBody>
                    <a:bodyPr/>
                    <a:p>
                      <a:pPr indent="0" algn="just">
                        <a:buNone/>
                      </a:pPr>
                      <a:r>
                        <a:rPr lang="en-US" sz="2800" b="0">
                          <a:latin typeface="宋体" panose="02010600030101010101" pitchFamily="2" charset="-122"/>
                          <a:ea typeface="宋体" panose="02010600030101010101" pitchFamily="2" charset="-122"/>
                          <a:cs typeface="宋体" panose="02010600030101010101" pitchFamily="2" charset="-122"/>
                        </a:rPr>
                        <a:t>假如你是李华，你的英国笔友Tom 准备拍摄一个</a:t>
                      </a:r>
                      <a:r>
                        <a:rPr lang="en-US" sz="2800" b="0">
                          <a:solidFill>
                            <a:srgbClr val="FF0000"/>
                          </a:solidFill>
                          <a:latin typeface="宋体" panose="02010600030101010101" pitchFamily="2" charset="-122"/>
                          <a:ea typeface="宋体" panose="02010600030101010101" pitchFamily="2" charset="-122"/>
                          <a:cs typeface="宋体" panose="02010600030101010101" pitchFamily="2" charset="-122"/>
                        </a:rPr>
                        <a:t>“Hello, China</a:t>
                      </a:r>
                      <a:r>
                        <a:rPr lang="en-US" sz="2800" b="0">
                          <a:solidFill>
                            <a:srgbClr val="FF0000"/>
                          </a:solidFill>
                          <a:latin typeface="Calibri" panose="020F0502020204030204" charset="0"/>
                          <a:cs typeface="Calibri" panose="020F0502020204030204" charset="0"/>
                        </a:rPr>
                        <a:t>”</a:t>
                      </a:r>
                      <a:r>
                        <a:rPr lang="en-US" sz="2800" b="0">
                          <a:latin typeface="宋体" panose="02010600030101010101" pitchFamily="2" charset="-122"/>
                          <a:ea typeface="宋体" panose="02010600030101010101" pitchFamily="2" charset="-122"/>
                          <a:cs typeface="宋体" panose="02010600030101010101" pitchFamily="2" charset="-122"/>
                        </a:rPr>
                        <a:t>的短视频，他写信请你帮忙策划主题，使视频更好地体现中国元素。请你用英文写一封回信，内容包括：1.拍摄主题  2.</a:t>
                      </a:r>
                      <a:r>
                        <a:rPr lang="en-US" sz="2800" b="0">
                          <a:solidFill>
                            <a:srgbClr val="FF0000"/>
                          </a:solidFill>
                          <a:latin typeface="宋体" panose="02010600030101010101" pitchFamily="2" charset="-122"/>
                          <a:ea typeface="宋体" panose="02010600030101010101" pitchFamily="2" charset="-122"/>
                          <a:cs typeface="宋体" panose="02010600030101010101" pitchFamily="2" charset="-122"/>
                        </a:rPr>
                        <a:t>推荐原因</a:t>
                      </a:r>
                      <a:r>
                        <a:rPr lang="en-US" sz="2800" b="0">
                          <a:latin typeface="宋体" panose="02010600030101010101" pitchFamily="2" charset="-122"/>
                          <a:ea typeface="宋体" panose="02010600030101010101" pitchFamily="2" charset="-122"/>
                          <a:cs typeface="宋体" panose="02010600030101010101" pitchFamily="2" charset="-122"/>
                        </a:rPr>
                        <a:t>3.表达祝愿（2021年5月嵊州二模）</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838200" y="263525"/>
            <a:ext cx="10515600" cy="4351338"/>
          </a:xfrm>
        </p:spPr>
        <p:txBody>
          <a:bodyPr>
            <a:noAutofit/>
          </a:bodyPr>
          <a:p>
            <a:pPr marL="0" indent="0">
              <a:buNone/>
            </a:pPr>
            <a:r>
              <a:rPr lang="zh-CN" altLang="en-US" sz="3600"/>
              <a:t>6.应用文考前30天备考策略——熟能生巧，胸有成竹</a:t>
            </a:r>
            <a:endParaRPr lang="zh-CN" altLang="en-US" sz="3600"/>
          </a:p>
          <a:p>
            <a:pPr marL="0" indent="0">
              <a:buNone/>
            </a:pPr>
            <a:r>
              <a:rPr lang="zh-CN" altLang="en-US" sz="3600">
                <a:solidFill>
                  <a:srgbClr val="FF0000"/>
                </a:solidFill>
              </a:rPr>
              <a:t>审题的专项训练</a:t>
            </a:r>
            <a:endParaRPr lang="zh-CN" altLang="en-US" sz="3600">
              <a:solidFill>
                <a:srgbClr val="FF0000"/>
              </a:solidFill>
            </a:endParaRPr>
          </a:p>
          <a:p>
            <a:pPr marL="0" indent="0">
              <a:buNone/>
            </a:pPr>
            <a:r>
              <a:rPr lang="zh-CN" altLang="en-US" sz="3600"/>
              <a:t>1）4个要点（合理拓展，语意连贯，彰显思维）</a:t>
            </a:r>
            <a:endParaRPr lang="zh-CN" altLang="en-US" sz="3600"/>
          </a:p>
          <a:p>
            <a:pPr marL="0" indent="0">
              <a:buNone/>
            </a:pPr>
            <a:r>
              <a:rPr lang="zh-CN" altLang="en-US" sz="3600"/>
              <a:t>2）共情能力，角色代入，内容要点服从于角色</a:t>
            </a:r>
            <a:endParaRPr lang="zh-CN" altLang="en-US" sz="3600"/>
          </a:p>
          <a:p>
            <a:pPr marL="0" indent="0">
              <a:buNone/>
            </a:pPr>
            <a:r>
              <a:rPr lang="zh-CN" altLang="en-US" sz="3600"/>
              <a:t>3）格式不能出错，时间地点的表达</a:t>
            </a:r>
            <a:endParaRPr lang="zh-CN" altLang="en-US" sz="3600"/>
          </a:p>
          <a:p>
            <a:pPr marL="0" indent="0">
              <a:buNone/>
            </a:pPr>
            <a:r>
              <a:rPr lang="zh-CN" altLang="en-US" sz="3600"/>
              <a:t>4）跨文化意识，传播中华文化的能力</a:t>
            </a:r>
            <a:endParaRPr lang="zh-CN" altLang="en-US" sz="3600"/>
          </a:p>
          <a:p>
            <a:pPr marL="0" indent="0">
              <a:buNone/>
            </a:pPr>
            <a:r>
              <a:rPr lang="zh-CN" altLang="en-US" sz="3600"/>
              <a:t>5）体现社会主义核心价值观的新课标”立德树人“的育人目标</a:t>
            </a:r>
            <a:endParaRPr lang="zh-CN" altLang="en-US" sz="3600"/>
          </a:p>
          <a:p>
            <a:pPr marL="0" indent="0">
              <a:buNone/>
            </a:pPr>
            <a:endParaRPr lang="zh-CN" altLang="en-US" sz="360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0" y="635"/>
            <a:ext cx="12191365" cy="6857365"/>
          </a:xfrm>
        </p:spPr>
        <p:txBody>
          <a:bodyPr>
            <a:noAutofit/>
          </a:bodyPr>
          <a:p>
            <a:pPr marL="0" indent="0" fontAlgn="auto">
              <a:lnSpc>
                <a:spcPts val="2500"/>
              </a:lnSpc>
              <a:buNone/>
            </a:pPr>
            <a:r>
              <a:rPr lang="zh-CN" altLang="en-US" sz="3100">
                <a:solidFill>
                  <a:schemeClr val="accent4"/>
                </a:solidFill>
                <a:latin typeface="Times New Roman" panose="02020603050405020304" charset="0"/>
                <a:cs typeface="Times New Roman" panose="02020603050405020304" charset="0"/>
              </a:rPr>
              <a:t>6.应用文考前30天备考策略——熟能生巧，胸有成竹</a:t>
            </a:r>
            <a:endParaRPr lang="zh-CN" altLang="en-US" sz="3100">
              <a:solidFill>
                <a:schemeClr val="accent4"/>
              </a:solidFill>
              <a:latin typeface="Times New Roman" panose="02020603050405020304" charset="0"/>
              <a:cs typeface="Times New Roman" panose="02020603050405020304" charset="0"/>
            </a:endParaRPr>
          </a:p>
          <a:p>
            <a:pPr fontAlgn="auto">
              <a:lnSpc>
                <a:spcPts val="2500"/>
              </a:lnSpc>
            </a:pPr>
            <a:r>
              <a:rPr lang="zh-CN" altLang="en-US" sz="3100">
                <a:solidFill>
                  <a:srgbClr val="FF0000"/>
                </a:solidFill>
                <a:latin typeface="Times New Roman" panose="02020603050405020304" charset="0"/>
                <a:cs typeface="Times New Roman" panose="02020603050405020304" charset="0"/>
              </a:rPr>
              <a:t>称呼语</a:t>
            </a:r>
            <a:r>
              <a:rPr lang="zh-CN" altLang="en-US" sz="3100">
                <a:latin typeface="Times New Roman" panose="02020603050405020304" charset="0"/>
                <a:cs typeface="Times New Roman" panose="02020603050405020304" charset="0"/>
              </a:rPr>
              <a:t>、开头、结尾和落款的套路</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latin typeface="Times New Roman" panose="02020603050405020304" charset="0"/>
                <a:cs typeface="Times New Roman" panose="02020603050405020304" charset="0"/>
              </a:rPr>
              <a:t>信件邮件：</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latin typeface="Times New Roman" panose="02020603050405020304" charset="0"/>
                <a:cs typeface="Times New Roman" panose="02020603050405020304" charset="0"/>
              </a:rPr>
              <a:t>熟悉的朋友（Dear+first name)但要注意的是， “Mr/Ms.+名字”是不规范的写法，不应该使用Mr. Jason或 Ms. Sara</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solidFill>
                  <a:schemeClr val="accent4"/>
                </a:solidFill>
                <a:latin typeface="Times New Roman" panose="02020603050405020304" charset="0"/>
                <a:cs typeface="Times New Roman" panose="02020603050405020304" charset="0"/>
              </a:rPr>
              <a:t>Dear James/Sara,</a:t>
            </a:r>
            <a:endParaRPr lang="zh-CN" altLang="en-US" sz="3100">
              <a:solidFill>
                <a:schemeClr val="accent4"/>
              </a:solidFill>
              <a:latin typeface="Times New Roman" panose="02020603050405020304" charset="0"/>
              <a:cs typeface="Times New Roman" panose="02020603050405020304" charset="0"/>
            </a:endParaRPr>
          </a:p>
          <a:p>
            <a:pPr fontAlgn="auto">
              <a:lnSpc>
                <a:spcPts val="2500"/>
              </a:lnSpc>
            </a:pPr>
            <a:r>
              <a:rPr lang="zh-CN" altLang="en-US" sz="3100">
                <a:latin typeface="Times New Roman" panose="02020603050405020304" charset="0"/>
                <a:cs typeface="Times New Roman" panose="02020603050405020304" charset="0"/>
              </a:rPr>
              <a:t>第一次发邮件联系对方（最为妥当的方式使用“Dear Mr./Ms. +对方姓氏family name.不知道已婚或者未婚的女士，一律用Ms. 最为稳妥）</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solidFill>
                  <a:schemeClr val="accent4"/>
                </a:solidFill>
                <a:latin typeface="Times New Roman" panose="02020603050405020304" charset="0"/>
                <a:cs typeface="Times New Roman" panose="02020603050405020304" charset="0"/>
              </a:rPr>
              <a:t>Dear Mr Bennet/Ms white/Miss Ellis,</a:t>
            </a:r>
            <a:endParaRPr lang="zh-CN" altLang="en-US" sz="3100">
              <a:solidFill>
                <a:schemeClr val="accent4"/>
              </a:solidFill>
              <a:latin typeface="Times New Roman" panose="02020603050405020304" charset="0"/>
              <a:cs typeface="Times New Roman" panose="02020603050405020304" charset="0"/>
            </a:endParaRPr>
          </a:p>
          <a:p>
            <a:pPr fontAlgn="auto">
              <a:lnSpc>
                <a:spcPts val="2500"/>
              </a:lnSpc>
            </a:pPr>
            <a:r>
              <a:rPr lang="zh-CN" altLang="en-US" sz="3100">
                <a:latin typeface="Times New Roman" panose="02020603050405020304" charset="0"/>
                <a:cs typeface="Times New Roman" panose="02020603050405020304" charset="0"/>
              </a:rPr>
              <a:t>不知道对方的姓名（但知道对方的头衔、身份，使用 “Dear +title”来称呼对方，这样也显得非常礼貌）</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solidFill>
                  <a:schemeClr val="accent4"/>
                </a:solidFill>
                <a:latin typeface="Times New Roman" panose="02020603050405020304" charset="0"/>
                <a:cs typeface="Times New Roman" panose="02020603050405020304" charset="0"/>
              </a:rPr>
              <a:t>Dear Teacher/Editor/Headmaster/Manager,</a:t>
            </a:r>
            <a:endParaRPr lang="zh-CN" altLang="en-US" sz="3100">
              <a:solidFill>
                <a:schemeClr val="accent4"/>
              </a:solidFill>
              <a:latin typeface="Times New Roman" panose="02020603050405020304" charset="0"/>
              <a:cs typeface="Times New Roman" panose="02020603050405020304" charset="0"/>
            </a:endParaRPr>
          </a:p>
          <a:p>
            <a:pPr fontAlgn="auto">
              <a:lnSpc>
                <a:spcPts val="2500"/>
              </a:lnSpc>
            </a:pPr>
            <a:r>
              <a:rPr lang="zh-CN" altLang="en-US" sz="3100">
                <a:latin typeface="Times New Roman" panose="02020603050405020304" charset="0"/>
                <a:cs typeface="Times New Roman" panose="02020603050405020304" charset="0"/>
              </a:rPr>
              <a:t>至相关人员、敬启者、致有关人士（无法确定对方身份和具体称呼时候才使用）</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solidFill>
                  <a:schemeClr val="accent4"/>
                </a:solidFill>
                <a:latin typeface="Times New Roman" panose="02020603050405020304" charset="0"/>
                <a:cs typeface="Times New Roman" panose="02020603050405020304" charset="0"/>
              </a:rPr>
              <a:t>Dear Sir or Madam,</a:t>
            </a:r>
            <a:endParaRPr lang="zh-CN" altLang="en-US" sz="3100">
              <a:solidFill>
                <a:schemeClr val="accent4"/>
              </a:solidFill>
              <a:latin typeface="Times New Roman" panose="02020603050405020304" charset="0"/>
              <a:cs typeface="Times New Roman" panose="02020603050405020304" charset="0"/>
            </a:endParaRPr>
          </a:p>
          <a:p>
            <a:pPr fontAlgn="auto">
              <a:lnSpc>
                <a:spcPts val="2500"/>
              </a:lnSpc>
            </a:pPr>
            <a:r>
              <a:rPr lang="zh-CN" altLang="en-US" sz="3100">
                <a:solidFill>
                  <a:schemeClr val="accent4"/>
                </a:solidFill>
                <a:latin typeface="Times New Roman" panose="02020603050405020304" charset="0"/>
                <a:cs typeface="Times New Roman" panose="02020603050405020304" charset="0"/>
              </a:rPr>
              <a:t>To whom it may concern,</a:t>
            </a:r>
            <a:endParaRPr lang="zh-CN" altLang="en-US" sz="3100">
              <a:solidFill>
                <a:schemeClr val="accent4"/>
              </a:solidFill>
              <a:latin typeface="Times New Roman" panose="02020603050405020304" charset="0"/>
              <a:cs typeface="Times New Roman" panose="02020603050405020304" charset="0"/>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5" y="0"/>
            <a:ext cx="12191365" cy="6594475"/>
          </a:xfrm>
        </p:spPr>
        <p:txBody>
          <a:bodyPr>
            <a:noAutofit/>
          </a:bodyPr>
          <a:p>
            <a:pPr marL="0" indent="0" fontAlgn="auto">
              <a:lnSpc>
                <a:spcPts val="2000"/>
              </a:lnSpc>
              <a:buNone/>
            </a:pPr>
            <a:r>
              <a:rPr lang="zh-CN" altLang="en-US" sz="3200">
                <a:latin typeface="Times New Roman" panose="02020603050405020304" charset="0"/>
                <a:cs typeface="Times New Roman" panose="02020603050405020304" charset="0"/>
              </a:rPr>
              <a:t>6.应用文考前30天备考策略——熟能生巧，胸有成竹</a:t>
            </a:r>
            <a:endParaRPr lang="zh-CN" altLang="en-US" sz="3200">
              <a:latin typeface="Times New Roman" panose="02020603050405020304" charset="0"/>
              <a:cs typeface="Times New Roman" panose="02020603050405020304" charset="0"/>
            </a:endParaRPr>
          </a:p>
          <a:p>
            <a:pPr indent="0" fontAlgn="auto">
              <a:lnSpc>
                <a:spcPts val="2000"/>
              </a:lnSpc>
            </a:pPr>
            <a:r>
              <a:rPr lang="zh-CN" altLang="en-US" sz="3200">
                <a:solidFill>
                  <a:srgbClr val="FF0000"/>
                </a:solidFill>
                <a:latin typeface="Times New Roman" panose="02020603050405020304" charset="0"/>
                <a:cs typeface="Times New Roman" panose="02020603050405020304" charset="0"/>
              </a:rPr>
              <a:t>称呼语</a:t>
            </a:r>
            <a:r>
              <a:rPr lang="zh-CN" altLang="en-US" sz="3200">
                <a:latin typeface="Times New Roman" panose="02020603050405020304" charset="0"/>
                <a:cs typeface="Times New Roman" panose="02020603050405020304" charset="0"/>
              </a:rPr>
              <a:t>、开头、结尾和落款的套路</a:t>
            </a:r>
            <a:endParaRPr lang="zh-CN" altLang="en-US" sz="3200">
              <a:latin typeface="Times New Roman" panose="02020603050405020304" charset="0"/>
              <a:cs typeface="Times New Roman" panose="02020603050405020304" charset="0"/>
            </a:endParaRPr>
          </a:p>
          <a:p>
            <a:pPr indent="0" fontAlgn="auto">
              <a:lnSpc>
                <a:spcPts val="2000"/>
              </a:lnSpc>
            </a:pPr>
            <a:r>
              <a:rPr lang="zh-CN" altLang="en-US" sz="3200">
                <a:solidFill>
                  <a:schemeClr val="accent1"/>
                </a:solidFill>
                <a:latin typeface="Times New Roman" panose="02020603050405020304" charset="0"/>
                <a:cs typeface="Times New Roman" panose="02020603050405020304" charset="0"/>
              </a:rPr>
              <a:t>致词</a:t>
            </a:r>
            <a:endParaRPr lang="zh-CN" altLang="en-US" sz="3200">
              <a:solidFill>
                <a:schemeClr val="accent1"/>
              </a:solidFill>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Good evening, dear teachers and fellow students!</a:t>
            </a:r>
            <a:endParaRPr lang="zh-CN" altLang="en-US" sz="3200">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Dear American friends,/Dear fellow students,/Ladies and gentleman.</a:t>
            </a:r>
            <a:endParaRPr lang="zh-CN" altLang="en-US" sz="3200">
              <a:latin typeface="Times New Roman" panose="02020603050405020304" charset="0"/>
              <a:cs typeface="Times New Roman" panose="02020603050405020304" charset="0"/>
            </a:endParaRPr>
          </a:p>
          <a:p>
            <a:pPr algn="l" fontAlgn="auto">
              <a:lnSpc>
                <a:spcPts val="2000"/>
              </a:lnSpc>
              <a:buClrTx/>
              <a:buSzTx/>
            </a:pPr>
            <a:r>
              <a:rPr lang="zh-CN" altLang="en-US" sz="3200">
                <a:solidFill>
                  <a:schemeClr val="accent1"/>
                </a:solidFill>
                <a:latin typeface="Times New Roman" panose="02020603050405020304" charset="0"/>
                <a:cs typeface="Times New Roman" panose="02020603050405020304" charset="0"/>
              </a:rPr>
              <a:t>招聘信</a:t>
            </a:r>
            <a:endParaRPr lang="zh-CN" altLang="en-US" sz="3200">
              <a:solidFill>
                <a:schemeClr val="accent1"/>
              </a:solidFill>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Volunteer wanted</a:t>
            </a:r>
            <a:endParaRPr lang="zh-CN" altLang="en-US" sz="3200">
              <a:latin typeface="Times New Roman" panose="02020603050405020304" charset="0"/>
              <a:cs typeface="Times New Roman" panose="02020603050405020304" charset="0"/>
            </a:endParaRPr>
          </a:p>
          <a:p>
            <a:pPr algn="l" fontAlgn="auto">
              <a:lnSpc>
                <a:spcPts val="2000"/>
              </a:lnSpc>
              <a:buClrTx/>
              <a:buSzTx/>
            </a:pPr>
            <a:r>
              <a:rPr lang="zh-CN" altLang="en-US" sz="3200">
                <a:solidFill>
                  <a:schemeClr val="accent1"/>
                </a:solidFill>
                <a:latin typeface="Times New Roman" panose="02020603050405020304" charset="0"/>
                <a:cs typeface="Times New Roman" panose="02020603050405020304" charset="0"/>
              </a:rPr>
              <a:t>书面通知</a:t>
            </a:r>
            <a:endParaRPr lang="zh-CN" altLang="en-US" sz="3200">
              <a:solidFill>
                <a:schemeClr val="accent1"/>
              </a:solidFill>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Notice</a:t>
            </a:r>
            <a:endParaRPr lang="zh-CN" altLang="en-US" sz="3200">
              <a:latin typeface="Times New Roman" panose="02020603050405020304" charset="0"/>
              <a:cs typeface="Times New Roman" panose="02020603050405020304" charset="0"/>
            </a:endParaRPr>
          </a:p>
          <a:p>
            <a:pPr algn="l" fontAlgn="auto">
              <a:lnSpc>
                <a:spcPts val="2000"/>
              </a:lnSpc>
              <a:buClrTx/>
              <a:buSzTx/>
            </a:pPr>
            <a:r>
              <a:rPr lang="zh-CN" altLang="en-US" sz="3200">
                <a:solidFill>
                  <a:schemeClr val="accent1"/>
                </a:solidFill>
                <a:latin typeface="Times New Roman" panose="02020603050405020304" charset="0"/>
                <a:cs typeface="Times New Roman" panose="02020603050405020304" charset="0"/>
              </a:rPr>
              <a:t>口头通知</a:t>
            </a:r>
            <a:endParaRPr lang="zh-CN" altLang="en-US" sz="3200">
              <a:solidFill>
                <a:schemeClr val="accent1"/>
              </a:solidFill>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Announcement</a:t>
            </a:r>
            <a:endParaRPr lang="zh-CN" altLang="en-US" sz="3200">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Hello,everybody/everyone./Ladies and gentleman.May I have your attention, please? I have an announcement to make.</a:t>
            </a:r>
            <a:endParaRPr lang="zh-CN" altLang="en-US" sz="3200">
              <a:latin typeface="Times New Roman" panose="02020603050405020304" charset="0"/>
              <a:cs typeface="Times New Roman" panose="02020603050405020304" charset="0"/>
            </a:endParaRPr>
          </a:p>
          <a:p>
            <a:pPr algn="l" fontAlgn="auto">
              <a:lnSpc>
                <a:spcPts val="2000"/>
              </a:lnSpc>
              <a:buClrTx/>
              <a:buSzTx/>
            </a:pPr>
            <a:r>
              <a:rPr lang="zh-CN" altLang="en-US" sz="3200">
                <a:solidFill>
                  <a:schemeClr val="accent1"/>
                </a:solidFill>
                <a:latin typeface="Times New Roman" panose="02020603050405020304" charset="0"/>
                <a:cs typeface="Times New Roman" panose="02020603050405020304" charset="0"/>
              </a:rPr>
              <a:t>海报</a:t>
            </a:r>
            <a:endParaRPr lang="zh-CN" altLang="en-US" sz="3200">
              <a:solidFill>
                <a:schemeClr val="accent1"/>
              </a:solidFill>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English Corner, Learner’s Garden</a:t>
            </a:r>
            <a:endParaRPr lang="zh-CN" altLang="en-US" sz="3200">
              <a:latin typeface="Times New Roman" panose="02020603050405020304" charset="0"/>
              <a:cs typeface="Times New Roman" panose="02020603050405020304" charset="0"/>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0" y="228600"/>
            <a:ext cx="12192000" cy="5948680"/>
          </a:xfrm>
        </p:spPr>
        <p:txBody>
          <a:bodyPr>
            <a:normAutofit/>
          </a:bodyPr>
          <a:p>
            <a:pPr marL="0" indent="0" fontAlgn="auto">
              <a:lnSpc>
                <a:spcPts val="2000"/>
              </a:lnSpc>
              <a:buNone/>
            </a:pPr>
            <a:r>
              <a:rPr lang="zh-CN" altLang="en-US" sz="3200">
                <a:latin typeface="Times New Roman" panose="02020603050405020304" charset="0"/>
                <a:cs typeface="Times New Roman" panose="02020603050405020304" charset="0"/>
              </a:rPr>
              <a:t>应用文考前30天备考策略——熟能生巧，胸有成竹</a:t>
            </a: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称呼语、开头、结尾和</a:t>
            </a:r>
            <a:r>
              <a:rPr lang="zh-CN" altLang="en-US" sz="3200">
                <a:gradFill>
                  <a:gsLst>
                    <a:gs pos="0">
                      <a:srgbClr val="FE4444"/>
                    </a:gs>
                    <a:gs pos="100000">
                      <a:srgbClr val="832B2B"/>
                    </a:gs>
                  </a:gsLst>
                  <a:lin scaled="0"/>
                </a:gradFill>
                <a:latin typeface="Times New Roman" panose="02020603050405020304" charset="0"/>
                <a:cs typeface="Times New Roman" panose="02020603050405020304" charset="0"/>
              </a:rPr>
              <a:t>落款</a:t>
            </a:r>
            <a:r>
              <a:rPr lang="zh-CN" altLang="en-US" sz="3200">
                <a:latin typeface="Times New Roman" panose="02020603050405020304" charset="0"/>
                <a:cs typeface="Times New Roman" panose="02020603050405020304" charset="0"/>
              </a:rPr>
              <a:t>的套路</a:t>
            </a: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solidFill>
                  <a:schemeClr val="accent1"/>
                </a:solidFill>
                <a:latin typeface="Times New Roman" panose="02020603050405020304" charset="0"/>
                <a:cs typeface="Times New Roman" panose="02020603050405020304" charset="0"/>
              </a:rPr>
              <a:t>书面通知</a:t>
            </a:r>
            <a:endParaRPr lang="zh-CN" altLang="en-US" sz="3200">
              <a:solidFill>
                <a:schemeClr val="accent1"/>
              </a:solidFill>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The Students’ Union</a:t>
            </a: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October 10, 2020</a:t>
            </a:r>
            <a:endParaRPr lang="zh-CN" altLang="en-US" sz="3200">
              <a:latin typeface="Times New Roman" panose="02020603050405020304" charset="0"/>
              <a:cs typeface="Times New Roman" panose="02020603050405020304" charset="0"/>
            </a:endParaRPr>
          </a:p>
          <a:p>
            <a:pPr marL="0" indent="0" fontAlgn="auto">
              <a:lnSpc>
                <a:spcPts val="2000"/>
              </a:lnSpc>
              <a:buNone/>
            </a:pPr>
            <a:endParaRPr lang="zh-CN" altLang="en-US" sz="3200">
              <a:latin typeface="Times New Roman" panose="02020603050405020304" charset="0"/>
              <a:cs typeface="Times New Roman" panose="02020603050405020304" charset="0"/>
            </a:endParaRPr>
          </a:p>
          <a:p>
            <a:pPr marL="0" algn="l" fontAlgn="auto">
              <a:lnSpc>
                <a:spcPts val="2000"/>
              </a:lnSpc>
              <a:buClrTx/>
              <a:buSzTx/>
              <a:buNone/>
            </a:pPr>
            <a:r>
              <a:rPr lang="zh-CN" altLang="en-US" sz="3200">
                <a:solidFill>
                  <a:schemeClr val="accent1"/>
                </a:solidFill>
                <a:latin typeface="Times New Roman" panose="02020603050405020304" charset="0"/>
                <a:cs typeface="Times New Roman" panose="02020603050405020304" charset="0"/>
              </a:rPr>
              <a:t>信件邮件：</a:t>
            </a:r>
            <a:endParaRPr lang="zh-CN" altLang="en-US" sz="3200">
              <a:solidFill>
                <a:schemeClr val="accent1"/>
              </a:solidFill>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Yours respectfully,                  此致敬礼</a:t>
            </a: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Li Hua                             写给长辈上级</a:t>
            </a:r>
            <a:endParaRPr lang="zh-CN" altLang="en-US" sz="3200">
              <a:latin typeface="Times New Roman" panose="02020603050405020304" charset="0"/>
              <a:cs typeface="Times New Roman" panose="02020603050405020304" charset="0"/>
            </a:endParaRPr>
          </a:p>
          <a:p>
            <a:pPr marL="0" indent="0" fontAlgn="auto">
              <a:lnSpc>
                <a:spcPts val="2000"/>
              </a:lnSpc>
              <a:buNone/>
            </a:pP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Yours cordially/faithfully/genuinely,  真诚的/热忱的/忠诚的</a:t>
            </a: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Li Hua                          写给商务/平辈朋友</a:t>
            </a:r>
            <a:endParaRPr lang="zh-CN" altLang="en-US" sz="3200">
              <a:latin typeface="Times New Roman" panose="02020603050405020304" charset="0"/>
              <a:cs typeface="Times New Roman" panose="02020603050405020304" charset="0"/>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168910" y="0"/>
            <a:ext cx="10243185" cy="521970"/>
          </a:xfrm>
          <a:prstGeom prst="rect">
            <a:avLst/>
          </a:prstGeom>
          <a:noFill/>
          <a:ln w="9525">
            <a:noFill/>
          </a:ln>
        </p:spPr>
        <p:txBody>
          <a:bodyPr wrap="square">
            <a:spAutoFit/>
          </a:bodyPr>
          <a:p>
            <a:pPr indent="0"/>
            <a:r>
              <a:rPr lang="zh-CN" sz="2800" b="1">
                <a:latin typeface="Calibri" panose="020F0502020204030204" charset="0"/>
                <a:ea typeface="宋体" panose="02010600030101010101" pitchFamily="2" charset="-122"/>
              </a:rPr>
              <a:t>八次高考读后续写：</a:t>
            </a:r>
            <a:r>
              <a:rPr lang="zh-CN" sz="2800" b="1">
                <a:solidFill>
                  <a:schemeClr val="accent4"/>
                </a:solidFill>
                <a:latin typeface="Calibri" panose="020F0502020204030204" charset="0"/>
                <a:ea typeface="宋体" panose="02010600030101010101" pitchFamily="2" charset="-122"/>
              </a:rPr>
              <a:t>对比分析</a:t>
            </a:r>
            <a:endParaRPr lang="zh-CN" altLang="en-US" sz="2800" b="1">
              <a:solidFill>
                <a:schemeClr val="accent4"/>
              </a:solidFill>
              <a:latin typeface="Calibri" panose="020F0502020204030204" charset="0"/>
              <a:ea typeface="宋体" panose="02010600030101010101" pitchFamily="2" charset="-122"/>
            </a:endParaRPr>
          </a:p>
        </p:txBody>
      </p:sp>
      <p:graphicFrame>
        <p:nvGraphicFramePr>
          <p:cNvPr id="4" name="表格 3"/>
          <p:cNvGraphicFramePr/>
          <p:nvPr>
            <p:custDataLst>
              <p:tags r:id="rId1"/>
            </p:custDataLst>
          </p:nvPr>
        </p:nvGraphicFramePr>
        <p:xfrm>
          <a:off x="168910" y="574675"/>
          <a:ext cx="11854180" cy="6283325"/>
        </p:xfrm>
        <a:graphic>
          <a:graphicData uri="http://schemas.openxmlformats.org/drawingml/2006/table">
            <a:tbl>
              <a:tblPr firstRow="1" bandRow="1">
                <a:tableStyleId>{5940675A-B579-460E-94D1-54222C63F5DA}</a:tableStyleId>
              </a:tblPr>
              <a:tblGrid>
                <a:gridCol w="819785"/>
                <a:gridCol w="1203960"/>
                <a:gridCol w="1428115"/>
                <a:gridCol w="1622425"/>
                <a:gridCol w="1431925"/>
                <a:gridCol w="1391285"/>
                <a:gridCol w="1394460"/>
                <a:gridCol w="1313815"/>
                <a:gridCol w="1248410"/>
              </a:tblGrid>
              <a:tr h="731520">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考试时间</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2016.10</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2017.06</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2017.10</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2018.06</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2020.01</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2020.07</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2020.07（山东）</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2021.01</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r>
              <a:tr h="796925">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主旨大意</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丛林逃生</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狼口脱险</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健忘妈妈旅行记</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父子寻路</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为狗找伴</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和北极熊面对面</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度过经济难关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南瓜卡头</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r>
              <a:tr h="731520">
                <a:tc rowSpan="2">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篇章结构</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概括-具体</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r>
              <a:tr h="365760">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gridSpan="8">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“冲突-危机-解决模式”是读后续写常见的叙事结构</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731520">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主题语境</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人与自然</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人与自然</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人与社会</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人与自然</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人与社会</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人与自然</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人与社会</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人与社会</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r>
              <a:tr h="1463040">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场景特点</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丛林、直升机、外套</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夏日下午、自行车、汽车等</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开车旅行探亲、沿途风光</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农场、河流、兔子、骑马</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人与狗的互相陪伴</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营地、直升机、相机</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经济危机、社区、爆米花</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厨房、相机</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r>
              <a:tr h="731520">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情感态度</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友情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人间真情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r>
              <a:tr h="502920">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思维特点</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gridSpan="8">
                  <a:txBody>
                    <a:bodyPr/>
                    <a:p>
                      <a:pPr indent="0">
                        <a:buNone/>
                      </a:pPr>
                      <a:r>
                        <a:rPr lang="en-US" sz="2400" b="1">
                          <a:solidFill>
                            <a:srgbClr val="FF0000"/>
                          </a:solidFill>
                          <a:latin typeface="宋体" panose="02010600030101010101" pitchFamily="2" charset="-122"/>
                          <a:ea typeface="宋体" panose="02010600030101010101" pitchFamily="2" charset="-122"/>
                          <a:cs typeface="宋体" panose="02010600030101010101" pitchFamily="2" charset="-122"/>
                        </a:rPr>
                        <a:t>平衡</a:t>
                      </a:r>
                      <a:r>
                        <a:rPr lang="en-US" sz="2400" b="1">
                          <a:solidFill>
                            <a:schemeClr val="accent4"/>
                          </a:solidFill>
                          <a:latin typeface="宋体" panose="02010600030101010101" pitchFamily="2" charset="-122"/>
                          <a:ea typeface="宋体" panose="02010600030101010101" pitchFamily="2" charset="-122"/>
                          <a:cs typeface="宋体" panose="02010600030101010101" pitchFamily="2" charset="-122"/>
                        </a:rPr>
                        <a:t>限定性与开放性、逻辑思维与创造性思维、理顺与顺理的关系</a:t>
                      </a:r>
                      <a:endParaRPr lang="en-US" altLang="en-US" sz="2400" b="1">
                        <a:solidFill>
                          <a:schemeClr val="accent4"/>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bl>
          </a:graphicData>
        </a:graphic>
      </p:graphicFrame>
      <p:sp>
        <p:nvSpPr>
          <p:cNvPr id="6" name="圆角矩形 5"/>
          <p:cNvSpPr/>
          <p:nvPr/>
        </p:nvSpPr>
        <p:spPr>
          <a:xfrm>
            <a:off x="9471025" y="3124835"/>
            <a:ext cx="2552065" cy="780415"/>
          </a:xfrm>
          <a:prstGeom prst="roundRect">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0" y="0"/>
            <a:ext cx="9879965" cy="521970"/>
          </a:xfrm>
          <a:prstGeom prst="rect">
            <a:avLst/>
          </a:prstGeom>
          <a:noFill/>
          <a:ln w="9525">
            <a:noFill/>
          </a:ln>
        </p:spPr>
        <p:txBody>
          <a:bodyPr wrap="square">
            <a:spAutoFit/>
          </a:bodyPr>
          <a:p>
            <a:pPr indent="0"/>
            <a:r>
              <a:rPr lang="en-US" sz="2800" b="0">
                <a:solidFill>
                  <a:schemeClr val="accent4"/>
                </a:solidFill>
                <a:latin typeface="Calibri" panose="020F0502020204030204" charset="0"/>
                <a:ea typeface="宋体" panose="02010600030101010101" pitchFamily="2" charset="-122"/>
              </a:rPr>
              <a:t>1. </a:t>
            </a:r>
            <a:r>
              <a:rPr lang="zh-CN" sz="2800" b="0">
                <a:solidFill>
                  <a:schemeClr val="accent4"/>
                </a:solidFill>
                <a:latin typeface="Calibri" panose="020F0502020204030204" charset="0"/>
                <a:ea typeface="宋体" panose="02010600030101010101" pitchFamily="2" charset="-122"/>
              </a:rPr>
              <a:t>构建写作支架</a:t>
            </a:r>
            <a:r>
              <a:rPr lang="en-US" sz="2800" b="0">
                <a:solidFill>
                  <a:schemeClr val="accent4"/>
                </a:solidFill>
                <a:latin typeface="Calibri" panose="020F0502020204030204" charset="0"/>
                <a:ea typeface="宋体" panose="02010600030101010101" pitchFamily="2" charset="-122"/>
              </a:rPr>
              <a:t>- </a:t>
            </a:r>
            <a:r>
              <a:rPr lang="zh-CN" sz="2800" b="0">
                <a:solidFill>
                  <a:schemeClr val="accent4"/>
                </a:solidFill>
                <a:latin typeface="Calibri" panose="020F0502020204030204" charset="0"/>
                <a:ea typeface="宋体" panose="02010600030101010101" pitchFamily="2" charset="-122"/>
              </a:rPr>
              <a:t>“点线面”快速构思法（</a:t>
            </a:r>
            <a:r>
              <a:rPr lang="en-US" sz="2800" b="0">
                <a:solidFill>
                  <a:schemeClr val="accent4"/>
                </a:solidFill>
                <a:latin typeface="Calibri" panose="020F0502020204030204" charset="0"/>
                <a:ea typeface="宋体" panose="02010600030101010101" pitchFamily="2" charset="-122"/>
              </a:rPr>
              <a:t>202007</a:t>
            </a:r>
            <a:r>
              <a:rPr lang="zh-CN" sz="2800" b="0">
                <a:solidFill>
                  <a:schemeClr val="accent4"/>
                </a:solidFill>
                <a:latin typeface="Calibri" panose="020F0502020204030204" charset="0"/>
                <a:ea typeface="宋体" panose="02010600030101010101" pitchFamily="2" charset="-122"/>
              </a:rPr>
              <a:t>高考）</a:t>
            </a:r>
            <a:endParaRPr lang="zh-CN" altLang="en-US" sz="2800" b="0">
              <a:solidFill>
                <a:schemeClr val="accent4"/>
              </a:solidFill>
              <a:latin typeface="Calibri" panose="020F0502020204030204" charset="0"/>
              <a:ea typeface="宋体" panose="02010600030101010101" pitchFamily="2" charset="-122"/>
            </a:endParaRPr>
          </a:p>
        </p:txBody>
      </p:sp>
      <p:graphicFrame>
        <p:nvGraphicFramePr>
          <p:cNvPr id="4" name="表格 3"/>
          <p:cNvGraphicFramePr/>
          <p:nvPr>
            <p:custDataLst>
              <p:tags r:id="rId1"/>
            </p:custDataLst>
          </p:nvPr>
        </p:nvGraphicFramePr>
        <p:xfrm>
          <a:off x="0" y="949960"/>
          <a:ext cx="12192000" cy="5908675"/>
        </p:xfrm>
        <a:graphic>
          <a:graphicData uri="http://schemas.openxmlformats.org/drawingml/2006/table">
            <a:tbl>
              <a:tblPr firstRow="1" bandRow="1">
                <a:tableStyleId>{5940675A-B579-460E-94D1-54222C63F5DA}</a:tableStyleId>
              </a:tblPr>
              <a:tblGrid>
                <a:gridCol w="601345"/>
                <a:gridCol w="2275840"/>
                <a:gridCol w="5311775"/>
                <a:gridCol w="4003040"/>
              </a:tblGrid>
              <a:tr h="567690">
                <a:tc gridSpan="2">
                  <a:txBody>
                    <a:bodyPr/>
                    <a:p>
                      <a:pPr indent="0">
                        <a:buNone/>
                      </a:pPr>
                      <a:r>
                        <a:rPr lang="en-US" sz="2800" b="0">
                          <a:latin typeface="Calibri" panose="020F0502020204030204" charset="0"/>
                          <a:cs typeface="Calibri" panose="020F0502020204030204" charset="0"/>
                        </a:rPr>
                        <a:t>①</a:t>
                      </a:r>
                      <a:r>
                        <a:rPr lang="zh-CN" sz="2800" b="0">
                          <a:ea typeface="宋体" panose="02010600030101010101" pitchFamily="2" charset="-122"/>
                        </a:rPr>
                        <a:t>时空线（明线）</a:t>
                      </a:r>
                      <a:endParaRPr lang="en-US" altLang="en-US" sz="2800" b="0">
                        <a:latin typeface="Calibri" panose="020F0502020204030204" charset="0"/>
                        <a:ea typeface="Calibri" panose="020F0502020204030204" charset="0"/>
                        <a:cs typeface="Calibri" panose="020F0502020204030204"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a:txBody>
                    <a:bodyPr/>
                    <a:p>
                      <a:pPr indent="0">
                        <a:buNone/>
                      </a:pPr>
                      <a:r>
                        <a:rPr lang="en-US" sz="2800" b="0">
                          <a:latin typeface="Calibri" panose="020F0502020204030204" charset="0"/>
                          <a:cs typeface="Calibri" panose="020F0502020204030204" charset="0"/>
                        </a:rPr>
                        <a:t>②</a:t>
                      </a:r>
                      <a:r>
                        <a:rPr lang="zh-CN" sz="2800" b="0">
                          <a:ea typeface="宋体" panose="02010600030101010101" pitchFamily="2" charset="-122"/>
                        </a:rPr>
                        <a:t>情节线（明线）</a:t>
                      </a:r>
                      <a:endParaRPr lang="en-US" altLang="en-US" sz="2800" b="0">
                        <a:latin typeface="Calibri" panose="020F0502020204030204" charset="0"/>
                        <a:ea typeface="Calibri" panose="020F0502020204030204" charset="0"/>
                        <a:cs typeface="Calibri" panose="020F0502020204030204"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algn="l">
                        <a:buClrTx/>
                        <a:buSzTx/>
                        <a:buFontTx/>
                        <a:buNone/>
                      </a:pPr>
                      <a:r>
                        <a:rPr lang="en-US" sz="2800" b="1">
                          <a:solidFill>
                            <a:srgbClr val="FF0000"/>
                          </a:solidFill>
                          <a:latin typeface="宋体" panose="02010600030101010101" pitchFamily="2" charset="-122"/>
                          <a:ea typeface="宋体" panose="02010600030101010101" pitchFamily="2" charset="-122"/>
                          <a:cs typeface="宋体" panose="02010600030101010101" pitchFamily="2" charset="-122"/>
                        </a:rPr>
                        <a:t>③情感线（暗线）</a:t>
                      </a:r>
                      <a:endParaRPr lang="en-US" sz="2800" b="1">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350010">
                <a:tc gridSpan="2">
                  <a:txBody>
                    <a:bodyPr/>
                    <a:p>
                      <a:pPr indent="0" fontAlgn="auto">
                        <a:lnSpc>
                          <a:spcPts val="2500"/>
                        </a:lnSpc>
                        <a:buNone/>
                      </a:pPr>
                      <a:r>
                        <a:rPr lang="en-US" sz="2800" b="0">
                          <a:latin typeface="宋体" panose="02010600030101010101" pitchFamily="2" charset="-122"/>
                          <a:ea typeface="宋体" panose="02010600030101010101" pitchFamily="2" charset="-122"/>
                          <a:cs typeface="宋体" panose="02010600030101010101" pitchFamily="2" charset="-122"/>
                        </a:rPr>
                        <a:t>时空：fall空间：a research camp</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a:txBody>
                    <a:bodyPr/>
                    <a:p>
                      <a:pPr indent="0" fontAlgn="auto">
                        <a:lnSpc>
                          <a:spcPts val="2500"/>
                        </a:lnSpc>
                        <a:buNone/>
                      </a:pPr>
                      <a:r>
                        <a:rPr lang="en-US" sz="2800" b="0">
                          <a:latin typeface="宋体" panose="02010600030101010101" pitchFamily="2" charset="-122"/>
                          <a:ea typeface="宋体" panose="02010600030101010101" pitchFamily="2" charset="-122"/>
                          <a:cs typeface="宋体" panose="02010600030101010101" pitchFamily="2" charset="-122"/>
                        </a:rPr>
                        <a:t>人物：</a:t>
                      </a:r>
                      <a:r>
                        <a:rPr lang="en-US" sz="2800" b="0" u="sng">
                          <a:latin typeface="宋体" panose="02010600030101010101" pitchFamily="2" charset="-122"/>
                          <a:ea typeface="宋体" panose="02010600030101010101" pitchFamily="2" charset="-122"/>
                          <a:cs typeface="宋体" panose="02010600030101010101" pitchFamily="2" charset="-122"/>
                        </a:rPr>
                        <a:t>Elli</a:t>
                      </a:r>
                      <a:r>
                        <a:rPr lang="en-US" sz="2800" b="0">
                          <a:latin typeface="宋体" panose="02010600030101010101" pitchFamily="2" charset="-122"/>
                          <a:ea typeface="宋体" panose="02010600030101010101" pitchFamily="2" charset="-122"/>
                          <a:cs typeface="宋体" panose="02010600030101010101" pitchFamily="2" charset="-122"/>
                        </a:rPr>
                        <a:t>  I;polar bear事物：</a:t>
                      </a:r>
                      <a:r>
                        <a:rPr lang="en-US" sz="2800" b="0" u="sng">
                          <a:latin typeface="宋体" panose="02010600030101010101" pitchFamily="2" charset="-122"/>
                          <a:ea typeface="宋体" panose="02010600030101010101" pitchFamily="2" charset="-122"/>
                          <a:cs typeface="宋体" panose="02010600030101010101" pitchFamily="2" charset="-122"/>
                        </a:rPr>
                        <a:t>pictures，camera,bread,fence,noises,spray</a:t>
                      </a:r>
                      <a:r>
                        <a:rPr lang="en-US" sz="2800" b="0">
                          <a:latin typeface="宋体" panose="02010600030101010101" pitchFamily="2" charset="-122"/>
                          <a:ea typeface="宋体" panose="02010600030101010101" pitchFamily="2" charset="-122"/>
                          <a:cs typeface="宋体" panose="02010600030101010101" pitchFamily="2" charset="-122"/>
                        </a:rPr>
                        <a:t>动作：</a:t>
                      </a:r>
                      <a:r>
                        <a:rPr lang="en-US" sz="2800" b="0" u="sng">
                          <a:latin typeface="宋体" panose="02010600030101010101" pitchFamily="2" charset="-122"/>
                          <a:ea typeface="宋体" panose="02010600030101010101" pitchFamily="2" charset="-122"/>
                          <a:cs typeface="宋体" panose="02010600030101010101" pitchFamily="2" charset="-122"/>
                        </a:rPr>
                        <a:t>photograph,ran</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800" b="1">
                          <a:solidFill>
                            <a:srgbClr val="FF0000"/>
                          </a:solidFill>
                          <a:latin typeface="宋体" panose="02010600030101010101" pitchFamily="2" charset="-122"/>
                          <a:ea typeface="宋体" panose="02010600030101010101" pitchFamily="2" charset="-122"/>
                          <a:cs typeface="宋体" panose="02010600030101010101" pitchFamily="2" charset="-122"/>
                        </a:rPr>
                        <a:t>情感态度价值观：safe</a:t>
                      </a:r>
                      <a:endParaRPr lang="en-US" altLang="en-US" sz="2800" b="1">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70000">
                <a:tc rowSpan="2">
                  <a:txBody>
                    <a:bodyPr/>
                    <a:p>
                      <a:pPr indent="0">
                        <a:buNone/>
                      </a:pPr>
                      <a:r>
                        <a:rPr lang="en-US" sz="2800" b="0">
                          <a:latin typeface="宋体" panose="02010600030101010101" pitchFamily="2" charset="-122"/>
                          <a:ea typeface="宋体" panose="02010600030101010101" pitchFamily="2" charset="-122"/>
                          <a:cs typeface="宋体" panose="02010600030101010101" pitchFamily="2" charset="-122"/>
                        </a:rPr>
                        <a:t>问题链</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800" b="0">
                          <a:latin typeface="宋体" panose="02010600030101010101" pitchFamily="2" charset="-122"/>
                          <a:ea typeface="宋体" panose="02010600030101010101" pitchFamily="2" charset="-122"/>
                          <a:cs typeface="宋体" panose="02010600030101010101" pitchFamily="2" charset="-122"/>
                        </a:rPr>
                        <a:t>第一段</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2">
                  <a:txBody>
                    <a:bodyPr/>
                    <a:p>
                      <a:pPr indent="0" fontAlgn="auto">
                        <a:lnSpc>
                          <a:spcPts val="2500"/>
                        </a:lnSpc>
                        <a:buNone/>
                      </a:pPr>
                      <a:r>
                        <a:rPr lang="en-US" sz="2800" b="0">
                          <a:latin typeface="宋体" panose="02010600030101010101" pitchFamily="2" charset="-122"/>
                          <a:ea typeface="宋体" panose="02010600030101010101" pitchFamily="2" charset="-122"/>
                          <a:cs typeface="宋体" panose="02010600030101010101" pitchFamily="2" charset="-122"/>
                        </a:rPr>
                        <a:t>A few minutes later,</a:t>
                      </a:r>
                      <a:r>
                        <a:rPr lang="en-US" sz="2800" b="0" u="sng">
                          <a:latin typeface="宋体" panose="02010600030101010101" pitchFamily="2" charset="-122"/>
                          <a:ea typeface="宋体" panose="02010600030101010101" pitchFamily="2" charset="-122"/>
                          <a:cs typeface="宋体" panose="02010600030101010101" pitchFamily="2" charset="-122"/>
                        </a:rPr>
                        <a:t>the bear </a:t>
                      </a:r>
                      <a:r>
                        <a:rPr lang="en-US" sz="2800" b="0">
                          <a:latin typeface="宋体" panose="02010600030101010101" pitchFamily="2" charset="-122"/>
                          <a:ea typeface="宋体" panose="02010600030101010101" pitchFamily="2" charset="-122"/>
                          <a:cs typeface="宋体" panose="02010600030101010101" pitchFamily="2" charset="-122"/>
                        </a:rPr>
                        <a:t>headed back to our camp.</a:t>
                      </a:r>
                      <a:endParaRPr lang="en-US" sz="2800" b="0">
                        <a:latin typeface="宋体" panose="02010600030101010101" pitchFamily="2" charset="-122"/>
                        <a:ea typeface="宋体" panose="02010600030101010101" pitchFamily="2" charset="-122"/>
                        <a:cs typeface="宋体" panose="02010600030101010101" pitchFamily="2" charset="-122"/>
                      </a:endParaRPr>
                    </a:p>
                    <a:p>
                      <a:pPr indent="0" fontAlgn="auto">
                        <a:lnSpc>
                          <a:spcPts val="2500"/>
                        </a:lnSpc>
                        <a:buNone/>
                      </a:pP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How</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 did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the bear</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 feel after being sprayed?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What actions </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would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the bear</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 take?</a:t>
                      </a:r>
                      <a:endPar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endParaRPr>
                    </a:p>
                    <a:p>
                      <a:pPr indent="0" fontAlgn="auto">
                        <a:lnSpc>
                          <a:spcPts val="2500"/>
                        </a:lnSpc>
                        <a:buNone/>
                      </a:pP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How did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my wife Elli</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 and I feel and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what danger </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had we encountered?</a:t>
                      </a:r>
                      <a:endParaRPr lang="en-US" altLang="en-US" sz="2800" b="0">
                        <a:solidFill>
                          <a:schemeClr val="accent4"/>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952500">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a:txBody>
                    <a:bodyPr/>
                    <a:p>
                      <a:pPr indent="0">
                        <a:buNone/>
                      </a:pPr>
                      <a:r>
                        <a:rPr lang="en-US" sz="2800" b="0">
                          <a:latin typeface="宋体" panose="02010600030101010101" pitchFamily="2" charset="-122"/>
                          <a:ea typeface="宋体" panose="02010600030101010101" pitchFamily="2" charset="-122"/>
                          <a:cs typeface="宋体" panose="02010600030101010101" pitchFamily="2" charset="-122"/>
                        </a:rPr>
                        <a:t>第二段</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2">
                  <a:txBody>
                    <a:bodyPr/>
                    <a:p>
                      <a:pPr indent="0" fontAlgn="auto">
                        <a:lnSpc>
                          <a:spcPts val="2500"/>
                        </a:lnSpc>
                        <a:buNone/>
                      </a:pPr>
                      <a:r>
                        <a:rPr lang="en-US" sz="2800" b="0">
                          <a:latin typeface="宋体" panose="02010600030101010101" pitchFamily="2" charset="-122"/>
                          <a:ea typeface="宋体" panose="02010600030101010101" pitchFamily="2" charset="-122"/>
                          <a:cs typeface="宋体" panose="02010600030101010101" pitchFamily="2" charset="-122"/>
                        </a:rPr>
                        <a:t>At that </a:t>
                      </a:r>
                      <a:r>
                        <a:rPr lang="en-US" sz="2800" b="0" u="sng">
                          <a:latin typeface="宋体" panose="02010600030101010101" pitchFamily="2" charset="-122"/>
                          <a:ea typeface="宋体" panose="02010600030101010101" pitchFamily="2" charset="-122"/>
                          <a:cs typeface="宋体" panose="02010600030101010101" pitchFamily="2" charset="-122"/>
                        </a:rPr>
                        <a:t>very moment</a:t>
                      </a:r>
                      <a:r>
                        <a:rPr lang="en-US" sz="2800" b="0">
                          <a:latin typeface="宋体" panose="02010600030101010101" pitchFamily="2" charset="-122"/>
                          <a:ea typeface="宋体" panose="02010600030101010101" pitchFamily="2" charset="-122"/>
                          <a:cs typeface="宋体" panose="02010600030101010101" pitchFamily="2" charset="-122"/>
                        </a:rPr>
                        <a:t>, the </a:t>
                      </a:r>
                      <a:r>
                        <a:rPr lang="en-US" sz="2800" b="0" u="sng">
                          <a:latin typeface="宋体" panose="02010600030101010101" pitchFamily="2" charset="-122"/>
                          <a:ea typeface="宋体" panose="02010600030101010101" pitchFamily="2" charset="-122"/>
                          <a:cs typeface="宋体" panose="02010600030101010101" pitchFamily="2" charset="-122"/>
                        </a:rPr>
                        <a:t>helicopter</a:t>
                      </a:r>
                      <a:r>
                        <a:rPr lang="en-US" sz="2800" b="0">
                          <a:latin typeface="宋体" panose="02010600030101010101" pitchFamily="2" charset="-122"/>
                          <a:ea typeface="宋体" panose="02010600030101010101" pitchFamily="2" charset="-122"/>
                          <a:cs typeface="宋体" panose="02010600030101010101" pitchFamily="2" charset="-122"/>
                        </a:rPr>
                        <a:t> arrived.</a:t>
                      </a:r>
                      <a:endParaRPr lang="en-US" sz="2800" b="0">
                        <a:latin typeface="宋体" panose="02010600030101010101" pitchFamily="2" charset="-122"/>
                        <a:ea typeface="宋体" panose="02010600030101010101" pitchFamily="2" charset="-122"/>
                        <a:cs typeface="宋体" panose="02010600030101010101" pitchFamily="2" charset="-122"/>
                      </a:endParaRPr>
                    </a:p>
                    <a:p>
                      <a:pPr indent="0" fontAlgn="auto">
                        <a:lnSpc>
                          <a:spcPts val="2500"/>
                        </a:lnSpc>
                        <a:buNone/>
                      </a:pP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What responses would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the bear </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make to the helicopter?</a:t>
                      </a:r>
                      <a:endPar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endParaRPr>
                    </a:p>
                    <a:p>
                      <a:pPr indent="0" fontAlgn="auto">
                        <a:lnSpc>
                          <a:spcPts val="2500"/>
                        </a:lnSpc>
                        <a:buNone/>
                      </a:pP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Where Elli and I rescued?How did we feel then?</a:t>
                      </a:r>
                      <a:endParaRPr lang="en-US" altLang="en-US" sz="2800" b="0">
                        <a:solidFill>
                          <a:schemeClr val="accent4"/>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815975">
                <a:tc gridSpan="2">
                  <a:txBody>
                    <a:bodyPr/>
                    <a:p>
                      <a:pPr indent="0">
                        <a:buNone/>
                      </a:pPr>
                      <a:r>
                        <a:rPr lang="en-US" sz="2800" b="0">
                          <a:latin typeface="宋体" panose="02010600030101010101" pitchFamily="2" charset="-122"/>
                          <a:ea typeface="宋体" panose="02010600030101010101" pitchFamily="2" charset="-122"/>
                          <a:cs typeface="宋体" panose="02010600030101010101" pitchFamily="2" charset="-122"/>
                        </a:rPr>
                        <a:t>呼应点</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gridSpan="2">
                  <a:txBody>
                    <a:bodyPr/>
                    <a:p>
                      <a:pPr indent="0" fontAlgn="auto">
                        <a:lnSpc>
                          <a:spcPts val="2500"/>
                        </a:lnSpc>
                        <a:buNone/>
                      </a:pPr>
                      <a:r>
                        <a:rPr lang="en-US" sz="2800" b="0">
                          <a:latin typeface="宋体" panose="02010600030101010101" pitchFamily="2" charset="-122"/>
                          <a:ea typeface="宋体" panose="02010600030101010101" pitchFamily="2" charset="-122"/>
                          <a:cs typeface="宋体" panose="02010600030101010101" pitchFamily="2" charset="-122"/>
                        </a:rPr>
                        <a:t>Taking pictures of polar bear is </a:t>
                      </a:r>
                      <a:r>
                        <a:rPr lang="en-US" sz="2800" b="1">
                          <a:solidFill>
                            <a:srgbClr val="FF0000"/>
                          </a:solidFill>
                          <a:latin typeface="宋体" panose="02010600030101010101" pitchFamily="2" charset="-122"/>
                          <a:ea typeface="宋体" panose="02010600030101010101" pitchFamily="2" charset="-122"/>
                          <a:cs typeface="宋体" panose="02010600030101010101" pitchFamily="2" charset="-122"/>
                        </a:rPr>
                        <a:t>amazing</a:t>
                      </a:r>
                      <a:r>
                        <a:rPr lang="en-US" sz="2800" b="0">
                          <a:latin typeface="宋体" panose="02010600030101010101" pitchFamily="2" charset="-122"/>
                          <a:ea typeface="宋体" panose="02010600030101010101" pitchFamily="2" charset="-122"/>
                          <a:cs typeface="宋体" panose="02010600030101010101" pitchFamily="2" charset="-122"/>
                        </a:rPr>
                        <a:t> but also </a:t>
                      </a:r>
                      <a:r>
                        <a:rPr lang="en-US" sz="2800" b="1">
                          <a:solidFill>
                            <a:srgbClr val="FF0000"/>
                          </a:solidFill>
                          <a:latin typeface="宋体" panose="02010600030101010101" pitchFamily="2" charset="-122"/>
                          <a:ea typeface="宋体" panose="02010600030101010101" pitchFamily="2" charset="-122"/>
                          <a:cs typeface="宋体" panose="02010600030101010101" pitchFamily="2" charset="-122"/>
                        </a:rPr>
                        <a:t>dangerous.</a:t>
                      </a:r>
                      <a:endParaRPr lang="en-US" sz="2800" b="1">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bl>
          </a:graphicData>
        </a:graphic>
      </p:graphicFrame>
      <p:sp>
        <p:nvSpPr>
          <p:cNvPr id="5" name="文本框 4"/>
          <p:cNvSpPr txBox="1"/>
          <p:nvPr/>
        </p:nvSpPr>
        <p:spPr>
          <a:xfrm>
            <a:off x="3556000" y="4408805"/>
            <a:ext cx="5080000" cy="414020"/>
          </a:xfrm>
          <a:prstGeom prst="rect">
            <a:avLst/>
          </a:prstGeom>
          <a:noFill/>
          <a:ln w="9525">
            <a:noFill/>
          </a:ln>
        </p:spPr>
        <p:txBody>
          <a:bodyPr>
            <a:spAutoFit/>
          </a:bodyPr>
          <a:p>
            <a:pPr indent="0"/>
            <a:r>
              <a:rPr lang="en-US" sz="1050" b="0">
                <a:latin typeface="Calibri" panose="020F0502020204030204" charset="0"/>
                <a:ea typeface="宋体" panose="02010600030101010101" pitchFamily="2" charset="-122"/>
                <a:cs typeface="Times New Roman" panose="02020603050405020304" charset="0"/>
              </a:rPr>
              <a:t> </a:t>
            </a:r>
            <a:endParaRPr lang="zh-CN" altLang="en-US"/>
          </a:p>
        </p:txBody>
      </p:sp>
      <p:cxnSp>
        <p:nvCxnSpPr>
          <p:cNvPr id="6" name="直接箭头连接符 5"/>
          <p:cNvCxnSpPr/>
          <p:nvPr/>
        </p:nvCxnSpPr>
        <p:spPr>
          <a:xfrm flipH="1">
            <a:off x="5372100" y="3108325"/>
            <a:ext cx="1504950" cy="36195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flipH="1">
            <a:off x="6705600" y="3032125"/>
            <a:ext cx="361950" cy="857250"/>
          </a:xfrm>
          <a:prstGeom prst="straightConnector1">
            <a:avLst/>
          </a:prstGeom>
          <a:ln w="34925">
            <a:tailEnd type="arrow"/>
          </a:ln>
        </p:spPr>
        <p:style>
          <a:lnRef idx="1">
            <a:schemeClr val="accent1"/>
          </a:lnRef>
          <a:fillRef idx="0">
            <a:schemeClr val="accent1"/>
          </a:fillRef>
          <a:effectRef idx="0">
            <a:schemeClr val="accent1"/>
          </a:effectRef>
          <a:fontRef idx="minor">
            <a:schemeClr val="tx1"/>
          </a:fontRef>
        </p:style>
      </p:cxnSp>
      <p:cxnSp>
        <p:nvCxnSpPr>
          <p:cNvPr id="8" name="直接箭头连接符 7"/>
          <p:cNvCxnSpPr/>
          <p:nvPr/>
        </p:nvCxnSpPr>
        <p:spPr>
          <a:xfrm>
            <a:off x="4305300" y="3984625"/>
            <a:ext cx="647700" cy="17145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nvCxnSpPr>
        <p:spPr>
          <a:xfrm flipV="1">
            <a:off x="5353050" y="4403725"/>
            <a:ext cx="4305300" cy="66675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p:nvPr/>
        </p:nvCxnSpPr>
        <p:spPr>
          <a:xfrm flipH="1">
            <a:off x="7448550" y="4918075"/>
            <a:ext cx="971550" cy="2667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flipH="1">
            <a:off x="6686550" y="4918075"/>
            <a:ext cx="1949450" cy="857250"/>
          </a:xfrm>
          <a:prstGeom prst="straightConnector1">
            <a:avLst/>
          </a:prstGeom>
          <a:ln w="4445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down)">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文本框 3"/>
          <p:cNvSpPr txBox="1"/>
          <p:nvPr/>
        </p:nvSpPr>
        <p:spPr>
          <a:xfrm>
            <a:off x="384902" y="194723"/>
            <a:ext cx="7866256" cy="523220"/>
          </a:xfrm>
          <a:prstGeom prst="rect">
            <a:avLst/>
          </a:prstGeom>
          <a:noFill/>
        </p:spPr>
        <p:txBody>
          <a:bodyPr wrap="none" rtlCol="0">
            <a:spAutoFit/>
          </a:bodyPr>
          <a:lstStyle/>
          <a:p>
            <a:r>
              <a:rPr lang="en-US" altLang="zh-CN" sz="2800" b="1" dirty="0">
                <a:solidFill>
                  <a:schemeClr val="accent4">
                    <a:lumMod val="60000"/>
                    <a:lumOff val="40000"/>
                  </a:schemeClr>
                </a:solidFill>
              </a:rPr>
              <a:t>2. </a:t>
            </a:r>
            <a:r>
              <a:rPr lang="zh-CN" altLang="en-US" sz="2800" b="1" dirty="0">
                <a:solidFill>
                  <a:schemeClr val="accent4">
                    <a:lumMod val="60000"/>
                    <a:lumOff val="40000"/>
                  </a:schemeClr>
                </a:solidFill>
              </a:rPr>
              <a:t>解读叙事元素，推进情节逻辑（</a:t>
            </a:r>
            <a:r>
              <a:rPr lang="en-US" altLang="zh-CN" sz="2800" b="1" dirty="0">
                <a:solidFill>
                  <a:schemeClr val="accent4">
                    <a:lumMod val="60000"/>
                    <a:lumOff val="40000"/>
                  </a:schemeClr>
                </a:solidFill>
              </a:rPr>
              <a:t>202001</a:t>
            </a:r>
            <a:r>
              <a:rPr lang="zh-CN" altLang="en-US" sz="2800" b="1" dirty="0">
                <a:solidFill>
                  <a:schemeClr val="accent4">
                    <a:lumMod val="60000"/>
                    <a:lumOff val="40000"/>
                  </a:schemeClr>
                </a:solidFill>
              </a:rPr>
              <a:t>高考）</a:t>
            </a:r>
            <a:endParaRPr lang="zh-CN" altLang="en-US" sz="2800" b="1" dirty="0">
              <a:solidFill>
                <a:schemeClr val="accent4">
                  <a:lumMod val="60000"/>
                  <a:lumOff val="40000"/>
                </a:schemeClr>
              </a:solidFill>
            </a:endParaRPr>
          </a:p>
        </p:txBody>
      </p:sp>
      <p:sp>
        <p:nvSpPr>
          <p:cNvPr id="5" name="文本框 4"/>
          <p:cNvSpPr txBox="1"/>
          <p:nvPr/>
        </p:nvSpPr>
        <p:spPr>
          <a:xfrm>
            <a:off x="1094084" y="911254"/>
            <a:ext cx="2593980" cy="523220"/>
          </a:xfrm>
          <a:prstGeom prst="rect">
            <a:avLst/>
          </a:prstGeom>
          <a:noFill/>
        </p:spPr>
        <p:txBody>
          <a:bodyPr wrap="none" rtlCol="0">
            <a:spAutoFit/>
          </a:bodyPr>
          <a:lstStyle/>
          <a:p>
            <a:r>
              <a:rPr lang="en-US" altLang="zh-CN" sz="2800" dirty="0">
                <a:solidFill>
                  <a:schemeClr val="bg1"/>
                </a:solidFill>
                <a:latin typeface="Arial Black" panose="020B0A04020102020204" pitchFamily="34" charset="0"/>
              </a:rPr>
              <a:t>components</a:t>
            </a:r>
            <a:endParaRPr lang="zh-CN" altLang="en-US" sz="2800" dirty="0">
              <a:solidFill>
                <a:schemeClr val="bg1"/>
              </a:solidFill>
              <a:latin typeface="Arial Black" panose="020B0A04020102020204" pitchFamily="34" charset="0"/>
            </a:endParaRPr>
          </a:p>
        </p:txBody>
      </p:sp>
      <p:cxnSp>
        <p:nvCxnSpPr>
          <p:cNvPr id="7" name="直接箭头连接符 6"/>
          <p:cNvCxnSpPr/>
          <p:nvPr/>
        </p:nvCxnSpPr>
        <p:spPr>
          <a:xfrm>
            <a:off x="3822664" y="1172864"/>
            <a:ext cx="748146" cy="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4860399" y="902609"/>
            <a:ext cx="1659429" cy="523220"/>
          </a:xfrm>
          <a:prstGeom prst="rect">
            <a:avLst/>
          </a:prstGeom>
          <a:noFill/>
        </p:spPr>
        <p:txBody>
          <a:bodyPr wrap="none" rtlCol="0">
            <a:spAutoFit/>
          </a:bodyPr>
          <a:lstStyle/>
          <a:p>
            <a:r>
              <a:rPr lang="en-US" altLang="zh-CN" sz="2800" dirty="0">
                <a:solidFill>
                  <a:schemeClr val="bg1"/>
                </a:solidFill>
                <a:latin typeface="Arial Black" panose="020B0A04020102020204" pitchFamily="34" charset="0"/>
              </a:rPr>
              <a:t>implant</a:t>
            </a:r>
            <a:endParaRPr lang="zh-CN" altLang="en-US" sz="2800" dirty="0">
              <a:solidFill>
                <a:schemeClr val="bg1"/>
              </a:solidFill>
              <a:latin typeface="Arial Black" panose="020B0A04020102020204" pitchFamily="34" charset="0"/>
            </a:endParaRPr>
          </a:p>
        </p:txBody>
      </p:sp>
      <p:cxnSp>
        <p:nvCxnSpPr>
          <p:cNvPr id="9" name="直接箭头连接符 8"/>
          <p:cNvCxnSpPr/>
          <p:nvPr/>
        </p:nvCxnSpPr>
        <p:spPr>
          <a:xfrm>
            <a:off x="6619702" y="1176468"/>
            <a:ext cx="748146" cy="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7467722" y="885029"/>
            <a:ext cx="2595582" cy="523220"/>
          </a:xfrm>
          <a:prstGeom prst="rect">
            <a:avLst/>
          </a:prstGeom>
          <a:noFill/>
        </p:spPr>
        <p:txBody>
          <a:bodyPr wrap="none" rtlCol="0">
            <a:spAutoFit/>
          </a:bodyPr>
          <a:lstStyle/>
          <a:p>
            <a:r>
              <a:rPr lang="en-US" altLang="zh-CN" sz="2800" dirty="0">
                <a:solidFill>
                  <a:schemeClr val="bg1"/>
                </a:solidFill>
                <a:latin typeface="Arial Black" panose="020B0A04020102020204" pitchFamily="34" charset="0"/>
              </a:rPr>
              <a:t>composition</a:t>
            </a:r>
            <a:endParaRPr lang="zh-CN" altLang="en-US" sz="2800" dirty="0">
              <a:solidFill>
                <a:schemeClr val="bg1"/>
              </a:solidFill>
              <a:latin typeface="Arial Black" panose="020B0A04020102020204" pitchFamily="34" charset="0"/>
            </a:endParaRPr>
          </a:p>
        </p:txBody>
      </p:sp>
      <p:sp>
        <p:nvSpPr>
          <p:cNvPr id="11" name="文本框 10"/>
          <p:cNvSpPr txBox="1"/>
          <p:nvPr/>
        </p:nvSpPr>
        <p:spPr>
          <a:xfrm>
            <a:off x="0" y="4753576"/>
            <a:ext cx="12192000" cy="707886"/>
          </a:xfrm>
          <a:prstGeom prst="rect">
            <a:avLst/>
          </a:prstGeom>
          <a:solidFill>
            <a:schemeClr val="bg1">
              <a:lumMod val="50000"/>
            </a:schemeClr>
          </a:solidFill>
        </p:spPr>
        <p:txBody>
          <a:bodyPr wrap="square" rtlCol="0">
            <a:spAutoFit/>
          </a:bodyPr>
          <a:lstStyle/>
          <a:p>
            <a:r>
              <a:rPr lang="zh-CN" altLang="en-US" sz="4000" b="1" dirty="0">
                <a:solidFill>
                  <a:schemeClr val="bg1"/>
                </a:solidFill>
              </a:rPr>
              <a:t>                  </a:t>
            </a:r>
            <a:r>
              <a:rPr lang="zh-CN" altLang="en-US" sz="4000" b="1" u="sng" dirty="0">
                <a:solidFill>
                  <a:schemeClr val="bg1"/>
                </a:solidFill>
              </a:rPr>
              <a:t>理顺</a:t>
            </a:r>
            <a:r>
              <a:rPr lang="zh-CN" altLang="en-US" sz="4000" b="1" dirty="0">
                <a:solidFill>
                  <a:schemeClr val="bg1"/>
                </a:solidFill>
              </a:rPr>
              <a:t>叙事元素，</a:t>
            </a:r>
            <a:r>
              <a:rPr lang="zh-CN" altLang="en-US" sz="4000" b="1" u="sng" dirty="0">
                <a:solidFill>
                  <a:schemeClr val="bg1"/>
                </a:solidFill>
              </a:rPr>
              <a:t>顺理</a:t>
            </a:r>
            <a:r>
              <a:rPr lang="zh-CN" altLang="en-US" sz="4000" b="1" dirty="0">
                <a:solidFill>
                  <a:schemeClr val="bg1"/>
                </a:solidFill>
              </a:rPr>
              <a:t>协同成章</a:t>
            </a:r>
            <a:endParaRPr lang="zh-CN" altLang="en-US" sz="4000" b="1" dirty="0">
              <a:solidFill>
                <a:schemeClr val="bg1"/>
              </a:solidFill>
            </a:endParaRPr>
          </a:p>
        </p:txBody>
      </p:sp>
      <p:sp>
        <p:nvSpPr>
          <p:cNvPr id="12" name="右箭头 11"/>
          <p:cNvSpPr/>
          <p:nvPr/>
        </p:nvSpPr>
        <p:spPr>
          <a:xfrm>
            <a:off x="687186" y="1243240"/>
            <a:ext cx="11132902" cy="24390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文本框 12"/>
          <p:cNvSpPr txBox="1"/>
          <p:nvPr/>
        </p:nvSpPr>
        <p:spPr>
          <a:xfrm>
            <a:off x="687185" y="1842390"/>
            <a:ext cx="10537285" cy="461665"/>
          </a:xfrm>
          <a:prstGeom prst="rect">
            <a:avLst/>
          </a:prstGeom>
          <a:solidFill>
            <a:srgbClr val="FF0000"/>
          </a:solidFill>
        </p:spPr>
        <p:txBody>
          <a:bodyPr wrap="square" rtlCol="0">
            <a:spAutoFit/>
          </a:bodyPr>
          <a:lstStyle/>
          <a:p>
            <a:r>
              <a:rPr lang="zh-CN" altLang="en-US" sz="2400" b="1" dirty="0">
                <a:latin typeface="Arial Black" panose="020B0A04020102020204" pitchFamily="34" charset="0"/>
              </a:rPr>
              <a:t>  故事背景 </a:t>
            </a:r>
            <a:r>
              <a:rPr lang="en-US" altLang="zh-CN" sz="2400" dirty="0">
                <a:latin typeface="Arial Black" panose="020B0A04020102020204" pitchFamily="34" charset="0"/>
              </a:rPr>
              <a:t>setting     </a:t>
            </a:r>
            <a:r>
              <a:rPr lang="zh-CN" altLang="en-US" sz="2400" b="1" dirty="0">
                <a:latin typeface="Arial Black" panose="020B0A04020102020204" pitchFamily="34" charset="0"/>
              </a:rPr>
              <a:t>人物性格 </a:t>
            </a:r>
            <a:r>
              <a:rPr lang="en-US" altLang="zh-CN" sz="2400" dirty="0">
                <a:latin typeface="Arial Black" panose="020B0A04020102020204" pitchFamily="34" charset="0"/>
              </a:rPr>
              <a:t>personal character</a:t>
            </a:r>
            <a:endParaRPr lang="zh-CN" altLang="en-US" sz="2400" dirty="0">
              <a:latin typeface="Arial Black" panose="020B0A04020102020204" pitchFamily="34" charset="0"/>
            </a:endParaRPr>
          </a:p>
        </p:txBody>
      </p:sp>
      <p:sp>
        <p:nvSpPr>
          <p:cNvPr id="14" name="文本框 13"/>
          <p:cNvSpPr txBox="1"/>
          <p:nvPr/>
        </p:nvSpPr>
        <p:spPr>
          <a:xfrm>
            <a:off x="687183" y="2276531"/>
            <a:ext cx="10537275" cy="461665"/>
          </a:xfrm>
          <a:prstGeom prst="rect">
            <a:avLst/>
          </a:prstGeom>
          <a:solidFill>
            <a:srgbClr val="92D050"/>
          </a:solidFill>
        </p:spPr>
        <p:txBody>
          <a:bodyPr wrap="square" rtlCol="0">
            <a:spAutoFit/>
          </a:bodyPr>
          <a:lstStyle/>
          <a:p>
            <a:r>
              <a:rPr lang="zh-CN" altLang="en-US" sz="2400" b="1" dirty="0">
                <a:latin typeface="Arial Black" panose="020B0A04020102020204" pitchFamily="34" charset="0"/>
              </a:rPr>
              <a:t>  冲突</a:t>
            </a:r>
            <a:r>
              <a:rPr lang="zh-CN" altLang="en-US" sz="2400" dirty="0">
                <a:latin typeface="Arial Black" panose="020B0A04020102020204" pitchFamily="34" charset="0"/>
              </a:rPr>
              <a:t> </a:t>
            </a:r>
            <a:r>
              <a:rPr lang="en-US" altLang="zh-CN" sz="2400" dirty="0">
                <a:latin typeface="Arial Black" panose="020B0A04020102020204" pitchFamily="34" charset="0"/>
              </a:rPr>
              <a:t>conflict          </a:t>
            </a:r>
            <a:r>
              <a:rPr lang="zh-CN" altLang="en-US" sz="2400" b="1" dirty="0">
                <a:latin typeface="Arial Black" panose="020B0A04020102020204" pitchFamily="34" charset="0"/>
              </a:rPr>
              <a:t>铺垫</a:t>
            </a:r>
            <a:r>
              <a:rPr lang="zh-CN" altLang="en-US" sz="2400" dirty="0">
                <a:latin typeface="Arial Black" panose="020B0A04020102020204" pitchFamily="34" charset="0"/>
              </a:rPr>
              <a:t> </a:t>
            </a:r>
            <a:r>
              <a:rPr lang="en-US" altLang="zh-CN" sz="2400" dirty="0">
                <a:latin typeface="Arial Black" panose="020B0A04020102020204" pitchFamily="34" charset="0"/>
              </a:rPr>
              <a:t>foreshadowing</a:t>
            </a:r>
            <a:endParaRPr lang="zh-CN" altLang="en-US" sz="2400" dirty="0">
              <a:latin typeface="Arial Black" panose="020B0A04020102020204" pitchFamily="34" charset="0"/>
            </a:endParaRPr>
          </a:p>
        </p:txBody>
      </p:sp>
      <p:sp>
        <p:nvSpPr>
          <p:cNvPr id="15" name="文本框 14"/>
          <p:cNvSpPr txBox="1"/>
          <p:nvPr/>
        </p:nvSpPr>
        <p:spPr>
          <a:xfrm>
            <a:off x="599211" y="2639812"/>
            <a:ext cx="7716116" cy="461665"/>
          </a:xfrm>
          <a:prstGeom prst="rect">
            <a:avLst/>
          </a:prstGeom>
          <a:noFill/>
        </p:spPr>
        <p:txBody>
          <a:bodyPr wrap="square" rtlCol="0">
            <a:spAutoFit/>
          </a:bodyPr>
          <a:lstStyle/>
          <a:p>
            <a:r>
              <a:rPr lang="zh-CN" altLang="en-US" sz="2400" b="1" dirty="0">
                <a:latin typeface="Arial Black" panose="020B0A04020102020204" pitchFamily="34" charset="0"/>
              </a:rPr>
              <a:t>   悬念 </a:t>
            </a:r>
            <a:r>
              <a:rPr lang="en-US" altLang="zh-CN" sz="2400" dirty="0">
                <a:latin typeface="Arial Black" panose="020B0A04020102020204" pitchFamily="34" charset="0"/>
              </a:rPr>
              <a:t>suspense       </a:t>
            </a:r>
            <a:r>
              <a:rPr lang="zh-CN" altLang="en-US" sz="2400" b="1" dirty="0">
                <a:latin typeface="Arial Black" panose="020B0A04020102020204" pitchFamily="34" charset="0"/>
              </a:rPr>
              <a:t>首尾呼应 </a:t>
            </a:r>
            <a:r>
              <a:rPr lang="en-US" altLang="zh-CN" sz="2400" dirty="0" err="1">
                <a:latin typeface="Arial Black" panose="020B0A04020102020204" pitchFamily="34" charset="0"/>
              </a:rPr>
              <a:t>inclusio</a:t>
            </a:r>
            <a:endParaRPr lang="zh-CN" altLang="en-US" sz="2400" dirty="0">
              <a:latin typeface="Arial Black" panose="020B0A04020102020204" pitchFamily="34" charset="0"/>
            </a:endParaRPr>
          </a:p>
        </p:txBody>
      </p:sp>
      <p:cxnSp>
        <p:nvCxnSpPr>
          <p:cNvPr id="17" name="直接连接符 16"/>
          <p:cNvCxnSpPr/>
          <p:nvPr/>
        </p:nvCxnSpPr>
        <p:spPr>
          <a:xfrm>
            <a:off x="3822664" y="2738196"/>
            <a:ext cx="0" cy="333543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2635480" y="5999213"/>
            <a:ext cx="2374368" cy="523220"/>
          </a:xfrm>
          <a:prstGeom prst="rect">
            <a:avLst/>
          </a:prstGeom>
          <a:solidFill>
            <a:srgbClr val="FF0000"/>
          </a:solidFill>
        </p:spPr>
        <p:txBody>
          <a:bodyPr wrap="none" rtlCol="0">
            <a:spAutoFit/>
          </a:bodyPr>
          <a:lstStyle/>
          <a:p>
            <a:r>
              <a:rPr lang="en-US" altLang="zh-CN" sz="2800" dirty="0">
                <a:solidFill>
                  <a:schemeClr val="bg1"/>
                </a:solidFill>
                <a:latin typeface="Arial Black" panose="020B0A04020102020204" pitchFamily="34" charset="0"/>
              </a:rPr>
              <a:t>component</a:t>
            </a:r>
            <a:endParaRPr lang="zh-CN" altLang="en-US" sz="2800" dirty="0">
              <a:solidFill>
                <a:schemeClr val="bg1"/>
              </a:solidFill>
              <a:latin typeface="Arial Black" panose="020B0A04020102020204" pitchFamily="34" charset="0"/>
            </a:endParaRPr>
          </a:p>
        </p:txBody>
      </p:sp>
      <p:cxnSp>
        <p:nvCxnSpPr>
          <p:cNvPr id="19" name="直接连接符 18"/>
          <p:cNvCxnSpPr/>
          <p:nvPr/>
        </p:nvCxnSpPr>
        <p:spPr>
          <a:xfrm>
            <a:off x="8536029" y="2745581"/>
            <a:ext cx="0" cy="319382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7938267" y="2233582"/>
            <a:ext cx="1659429" cy="523220"/>
          </a:xfrm>
          <a:prstGeom prst="rect">
            <a:avLst/>
          </a:prstGeom>
          <a:noFill/>
        </p:spPr>
        <p:txBody>
          <a:bodyPr wrap="none" rtlCol="0">
            <a:spAutoFit/>
          </a:bodyPr>
          <a:lstStyle/>
          <a:p>
            <a:r>
              <a:rPr lang="en-US" altLang="zh-CN" sz="2800" dirty="0">
                <a:latin typeface="Arial Black" panose="020B0A04020102020204" pitchFamily="34" charset="0"/>
              </a:rPr>
              <a:t>implant</a:t>
            </a:r>
            <a:endParaRPr lang="zh-CN" altLang="en-US" sz="2800" dirty="0">
              <a:latin typeface="Arial Black" panose="020B0A04020102020204" pitchFamily="34" charset="0"/>
            </a:endParaRPr>
          </a:p>
        </p:txBody>
      </p:sp>
      <p:sp>
        <p:nvSpPr>
          <p:cNvPr id="21" name="文本框 20"/>
          <p:cNvSpPr txBox="1"/>
          <p:nvPr/>
        </p:nvSpPr>
        <p:spPr>
          <a:xfrm>
            <a:off x="7323249" y="5952408"/>
            <a:ext cx="2595582" cy="523220"/>
          </a:xfrm>
          <a:prstGeom prst="rect">
            <a:avLst/>
          </a:prstGeom>
          <a:solidFill>
            <a:schemeClr val="accent1"/>
          </a:solidFill>
        </p:spPr>
        <p:txBody>
          <a:bodyPr wrap="none" rtlCol="0">
            <a:spAutoFit/>
          </a:bodyPr>
          <a:lstStyle/>
          <a:p>
            <a:r>
              <a:rPr lang="en-US" altLang="zh-CN" sz="2800" dirty="0">
                <a:solidFill>
                  <a:schemeClr val="bg1"/>
                </a:solidFill>
                <a:latin typeface="Arial Black" panose="020B0A04020102020204" pitchFamily="34" charset="0"/>
              </a:rPr>
              <a:t>composition</a:t>
            </a:r>
            <a:endParaRPr lang="zh-CN" altLang="en-US" sz="2800" dirty="0">
              <a:solidFill>
                <a:schemeClr val="bg1"/>
              </a:solidFill>
              <a:latin typeface="Arial Black" panose="020B0A04020102020204" pitchFamily="34" charset="0"/>
            </a:endParaRPr>
          </a:p>
        </p:txBody>
      </p:sp>
      <p:cxnSp>
        <p:nvCxnSpPr>
          <p:cNvPr id="3" name="直接连接符 2"/>
          <p:cNvCxnSpPr/>
          <p:nvPr/>
        </p:nvCxnSpPr>
        <p:spPr>
          <a:xfrm flipV="1">
            <a:off x="327171" y="731951"/>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3572401" y="4753576"/>
            <a:ext cx="6094602" cy="707886"/>
          </a:xfrm>
          <a:prstGeom prst="rect">
            <a:avLst/>
          </a:prstGeom>
          <a:noFill/>
        </p:spPr>
        <p:txBody>
          <a:bodyPr wrap="square">
            <a:spAutoFit/>
          </a:bodyPr>
          <a:lstStyle/>
          <a:p>
            <a:r>
              <a:rPr kumimoji="0" lang="zh-CN" altLang="en-US" sz="4000" b="1" i="0" u="none" strike="noStrike" kern="1200" cap="none" spc="0" normalizeH="0" baseline="0" noProof="0" dirty="0">
                <a:ln>
                  <a:noFill/>
                </a:ln>
                <a:solidFill>
                  <a:srgbClr val="FF0000"/>
                </a:solidFill>
                <a:effectLst/>
                <a:uLnTx/>
                <a:uFillTx/>
                <a:latin typeface="等线" panose="02010600030101010101" charset="-122"/>
                <a:ea typeface="等线" panose="02010600030101010101" charset="-122"/>
                <a:cs typeface="+mn-cs"/>
              </a:rPr>
              <a:t>叙事元素</a:t>
            </a:r>
            <a:endParaRPr lang="zh-CN" altLang="en-US"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left)">
                                      <p:cBhvr>
                                        <p:cTn id="37" dur="5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14"/>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0" nodeType="clickEffect">
                                  <p:stCondLst>
                                    <p:cond delay="0"/>
                                  </p:stCondLst>
                                  <p:childTnLst>
                                    <p:set>
                                      <p:cBhvr>
                                        <p:cTn id="53" dur="1" fill="hold">
                                          <p:stCondLst>
                                            <p:cond delay="0"/>
                                          </p:stCondLst>
                                        </p:cTn>
                                        <p:tgtEl>
                                          <p:spTgt spid="20"/>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22" presetClass="entr" presetSubtype="1" fill="hold" nodeType="click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wipe(up)">
                                      <p:cBhvr>
                                        <p:cTn id="58" dur="500"/>
                                        <p:tgtEl>
                                          <p:spTgt spid="17"/>
                                        </p:tgtEl>
                                      </p:cBhvr>
                                    </p:animEffec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8"/>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22" presetClass="entr" presetSubtype="1" fill="hold" nodeType="click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wipe(up)">
                                      <p:cBhvr>
                                        <p:cTn id="67" dur="500"/>
                                        <p:tgtEl>
                                          <p:spTgt spid="19"/>
                                        </p:tgtEl>
                                      </p:cBhvr>
                                    </p:animEffec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10" grpId="0"/>
      <p:bldP spid="11" grpId="0" bldLvl="0" animBg="1"/>
      <p:bldP spid="12" grpId="0" bldLvl="0" animBg="1"/>
      <p:bldP spid="13" grpId="0" bldLvl="0" animBg="1"/>
      <p:bldP spid="14" grpId="0" bldLvl="0" animBg="1"/>
      <p:bldP spid="15" grpId="0"/>
      <p:bldP spid="18" grpId="0" bldLvl="0" animBg="1"/>
      <p:bldP spid="20" grpId="0"/>
      <p:bldP spid="21" grpId="0" bldLvl="0" animBg="1"/>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3495" y="285115"/>
            <a:ext cx="12145010" cy="5692775"/>
          </a:xfrm>
          <a:prstGeom prst="rect">
            <a:avLst/>
          </a:prstGeom>
          <a:noFill/>
        </p:spPr>
        <p:txBody>
          <a:bodyPr wrap="square" rtlCol="0">
            <a:spAutoFit/>
          </a:bodyPr>
          <a:p>
            <a:r>
              <a:rPr lang="zh-CN" altLang="en-US" sz="2800">
                <a:latin typeface="Times New Roman" panose="02020603050405020304" charset="0"/>
                <a:cs typeface="Times New Roman" panose="02020603050405020304" charset="0"/>
              </a:rPr>
              <a:t>①All contestants are expected to deliver their speeches about “Doing right things or doing things right” which is truly interesting and challenging for every candidate. </a:t>
            </a:r>
            <a:endParaRPr lang="zh-CN" altLang="en-US" sz="2800">
              <a:latin typeface="Times New Roman" panose="02020603050405020304" charset="0"/>
              <a:cs typeface="Times New Roman" panose="02020603050405020304" charset="0"/>
            </a:endParaRPr>
          </a:p>
          <a:p>
            <a:endParaRPr lang="zh-CN" altLang="en-US" sz="2800">
              <a:latin typeface="Times New Roman" panose="02020603050405020304" charset="0"/>
              <a:cs typeface="Times New Roman" panose="02020603050405020304" charset="0"/>
            </a:endParaRPr>
          </a:p>
          <a:p>
            <a:r>
              <a:rPr lang="zh-CN" altLang="en-US" sz="2800">
                <a:latin typeface="Times New Roman" panose="02020603050405020304" charset="0"/>
                <a:cs typeface="Times New Roman" panose="02020603050405020304" charset="0"/>
              </a:rPr>
              <a:t>②Aiming to promote mutual understandings between various cultures</a:t>
            </a:r>
            <a:r>
              <a:rPr lang="en-US" altLang="zh-CN" sz="2800">
                <a:latin typeface="Times New Roman" panose="02020603050405020304" charset="0"/>
                <a:cs typeface="Times New Roman" panose="02020603050405020304" charset="0"/>
              </a:rPr>
              <a:t> </a:t>
            </a:r>
            <a:r>
              <a:rPr lang="zh-CN" altLang="en-US" sz="2800">
                <a:latin typeface="Times New Roman" panose="02020603050405020304" charset="0"/>
                <a:cs typeface="Times New Roman" panose="02020603050405020304" charset="0"/>
              </a:rPr>
              <a:t>the topic of the speech “My story with China”, allows participants to demonstrate their oral Chinese skills as well as share amazing experiences in China.</a:t>
            </a:r>
            <a:endParaRPr lang="zh-CN" altLang="en-US" sz="2800">
              <a:latin typeface="Times New Roman" panose="02020603050405020304" charset="0"/>
              <a:cs typeface="Times New Roman" panose="02020603050405020304" charset="0"/>
            </a:endParaRPr>
          </a:p>
          <a:p>
            <a:endParaRPr lang="zh-CN" altLang="en-US" sz="2800">
              <a:latin typeface="Times New Roman" panose="02020603050405020304" charset="0"/>
              <a:cs typeface="Times New Roman" panose="02020603050405020304" charset="0"/>
            </a:endParaRPr>
          </a:p>
          <a:p>
            <a:r>
              <a:rPr lang="zh-CN" altLang="en-US" sz="2800">
                <a:latin typeface="Times New Roman" panose="02020603050405020304" charset="0"/>
                <a:cs typeface="Times New Roman" panose="02020603050405020304" charset="0"/>
              </a:rPr>
              <a:t>③With the topic of savoring the abiding glamour of China, the competition aims to render Chinese lovers a terrific platform to demonstrate their talent. Since you have a keen interest and profound understanding in China</a:t>
            </a:r>
            <a:r>
              <a:rPr lang="en-US" altLang="zh-CN" sz="2800">
                <a:latin typeface="Times New Roman" panose="02020603050405020304" charset="0"/>
                <a:cs typeface="Times New Roman" panose="02020603050405020304" charset="0"/>
              </a:rPr>
              <a:t>, </a:t>
            </a:r>
            <a:r>
              <a:rPr lang="zh-CN" altLang="en-US" sz="2800">
                <a:latin typeface="Times New Roman" panose="02020603050405020304" charset="0"/>
                <a:cs typeface="Times New Roman" panose="02020603050405020304" charset="0"/>
              </a:rPr>
              <a:t>I</a:t>
            </a:r>
            <a:r>
              <a:rPr lang="en-US" altLang="zh-CN" sz="2800">
                <a:latin typeface="Times New Roman" panose="02020603050405020304" charset="0"/>
                <a:cs typeface="Times New Roman" panose="02020603050405020304" charset="0"/>
              </a:rPr>
              <a:t> believe</a:t>
            </a:r>
            <a:r>
              <a:rPr lang="zh-CN" altLang="en-US" sz="2800">
                <a:latin typeface="Times New Roman" panose="02020603050405020304" charset="0"/>
                <a:cs typeface="Times New Roman" panose="02020603050405020304" charset="0"/>
              </a:rPr>
              <a:t> that you'll show your extraordinary performance.</a:t>
            </a:r>
            <a:endParaRPr lang="zh-CN" altLang="en-US" sz="2800">
              <a:latin typeface="Times New Roman" panose="02020603050405020304" charset="0"/>
              <a:cs typeface="Times New Roman" panose="02020603050405020304" charset="0"/>
            </a:endParaRPr>
          </a:p>
          <a:p>
            <a:endParaRPr lang="zh-CN" altLang="en-US" sz="2800">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 calcmode="lin" valueType="num">
                                      <p:cBhvr>
                                        <p:cTn id="7" dur="1000" fill="hold"/>
                                        <p:tgtEl>
                                          <p:spTgt spid="4">
                                            <p:txEl>
                                              <p:pRg st="2" end="2"/>
                                            </p:txEl>
                                          </p:spTgt>
                                        </p:tgtEl>
                                        <p:attrNameLst>
                                          <p:attrName>ppt_x</p:attrName>
                                        </p:attrNameLst>
                                      </p:cBhvr>
                                      <p:tavLst>
                                        <p:tav tm="0">
                                          <p:val>
                                            <p:strVal val="#ppt_x-.2"/>
                                          </p:val>
                                        </p:tav>
                                        <p:tav tm="100000">
                                          <p:val>
                                            <p:strVal val="#ppt_x"/>
                                          </p:val>
                                        </p:tav>
                                      </p:tavLst>
                                    </p:anim>
                                    <p:anim calcmode="lin" valueType="num">
                                      <p:cBhvr>
                                        <p:cTn id="8" dur="1000" fill="hold"/>
                                        <p:tgtEl>
                                          <p:spTgt spid="4">
                                            <p:txEl>
                                              <p:pRg st="2" end="2"/>
                                            </p:txEl>
                                          </p:spTgt>
                                        </p:tgtEl>
                                        <p:attrNameLst>
                                          <p:attrName>ppt_y</p:attrName>
                                        </p:attrNameLst>
                                      </p:cBhvr>
                                      <p:tavLst>
                                        <p:tav tm="0">
                                          <p:val>
                                            <p:strVal val="#ppt_y"/>
                                          </p:val>
                                        </p:tav>
                                        <p:tav tm="100000">
                                          <p:val>
                                            <p:strVal val="#ppt_y"/>
                                          </p:val>
                                        </p:tav>
                                      </p:tavLst>
                                    </p:anim>
                                    <p:animEffect transition="in" filter="wipe(right)" prLst="gradientSize: 0.1">
                                      <p:cBhvr>
                                        <p:cTn id="9" dur="1000"/>
                                        <p:tgtEl>
                                          <p:spTgt spid="4">
                                            <p:txEl>
                                              <p:pRg st="2" end="2"/>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nodeType="clickEffect">
                                  <p:stCondLst>
                                    <p:cond delay="0"/>
                                  </p:stCondLst>
                                  <p:childTnLst>
                                    <p:set>
                                      <p:cBhvr>
                                        <p:cTn id="13" dur="1" fill="hold">
                                          <p:stCondLst>
                                            <p:cond delay="0"/>
                                          </p:stCondLst>
                                        </p:cTn>
                                        <p:tgtEl>
                                          <p:spTgt spid="4">
                                            <p:txEl>
                                              <p:pRg st="4" end="4"/>
                                            </p:txEl>
                                          </p:spTgt>
                                        </p:tgtEl>
                                        <p:attrNameLst>
                                          <p:attrName>style.visibility</p:attrName>
                                        </p:attrNameLst>
                                      </p:cBhvr>
                                      <p:to>
                                        <p:strVal val="visible"/>
                                      </p:to>
                                    </p:set>
                                    <p:animEffect transition="in" filter="blinds(horizontal)">
                                      <p:cBhvr>
                                        <p:cTn id="14"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477518" y="586665"/>
          <a:ext cx="11451246" cy="4814454"/>
        </p:xfrm>
        <a:graphic>
          <a:graphicData uri="http://schemas.openxmlformats.org/drawingml/2006/table">
            <a:tbl>
              <a:tblPr firstRow="1" bandRow="1">
                <a:tableStyleId>{5C22544A-7EE6-4342-B048-85BDC9FD1C3A}</a:tableStyleId>
              </a:tblPr>
              <a:tblGrid>
                <a:gridCol w="3891282"/>
                <a:gridCol w="7559964"/>
              </a:tblGrid>
              <a:tr h="577727">
                <a:tc>
                  <a:txBody>
                    <a:bodyPr/>
                    <a:lstStyle/>
                    <a:p>
                      <a:endParaRPr lang="zh-CN" altLang="en-US" dirty="0"/>
                    </a:p>
                  </a:txBody>
                  <a:tcPr/>
                </a:tc>
                <a:tc>
                  <a:txBody>
                    <a:bodyPr/>
                    <a:lstStyle/>
                    <a:p>
                      <a:endParaRPr lang="zh-CN" altLang="en-US" dirty="0"/>
                    </a:p>
                  </a:txBody>
                  <a:tcPr/>
                </a:tc>
              </a:tr>
              <a:tr h="1396386">
                <a:tc>
                  <a:txBody>
                    <a:bodyPr/>
                    <a:lstStyle/>
                    <a:p>
                      <a:endParaRPr lang="zh-CN" altLang="en-US"/>
                    </a:p>
                  </a:txBody>
                  <a:tcPr/>
                </a:tc>
                <a:tc>
                  <a:txBody>
                    <a:bodyPr/>
                    <a:lstStyle/>
                    <a:p>
                      <a:endParaRPr lang="zh-CN" altLang="en-US" dirty="0"/>
                    </a:p>
                  </a:txBody>
                  <a:tcPr/>
                </a:tc>
              </a:tr>
              <a:tr h="732755">
                <a:tc>
                  <a:txBody>
                    <a:bodyPr/>
                    <a:lstStyle/>
                    <a:p>
                      <a:endParaRPr lang="zh-CN" altLang="en-US" dirty="0"/>
                    </a:p>
                  </a:txBody>
                  <a:tcPr/>
                </a:tc>
                <a:tc>
                  <a:txBody>
                    <a:bodyPr/>
                    <a:lstStyle/>
                    <a:p>
                      <a:endParaRPr lang="zh-CN" altLang="en-US" dirty="0"/>
                    </a:p>
                  </a:txBody>
                  <a:tcPr/>
                </a:tc>
              </a:tr>
              <a:tr h="711200">
                <a:tc>
                  <a:txBody>
                    <a:bodyPr/>
                    <a:lstStyle/>
                    <a:p>
                      <a:endParaRPr lang="zh-CN" altLang="en-US"/>
                    </a:p>
                  </a:txBody>
                  <a:tcPr/>
                </a:tc>
                <a:tc>
                  <a:txBody>
                    <a:bodyPr/>
                    <a:lstStyle/>
                    <a:p>
                      <a:endParaRPr lang="zh-CN" altLang="en-US" dirty="0"/>
                    </a:p>
                  </a:txBody>
                  <a:tcPr/>
                </a:tc>
              </a:tr>
              <a:tr h="1396386">
                <a:tc>
                  <a:txBody>
                    <a:bodyPr/>
                    <a:lstStyle/>
                    <a:p>
                      <a:endParaRPr lang="zh-CN" altLang="en-US" dirty="0"/>
                    </a:p>
                  </a:txBody>
                  <a:tcPr/>
                </a:tc>
                <a:tc>
                  <a:txBody>
                    <a:bodyPr/>
                    <a:lstStyle/>
                    <a:p>
                      <a:endParaRPr lang="zh-CN" altLang="en-US" dirty="0"/>
                    </a:p>
                  </a:txBody>
                  <a:tcPr/>
                </a:tc>
              </a:tr>
            </a:tbl>
          </a:graphicData>
        </a:graphic>
      </p:graphicFrame>
      <p:sp>
        <p:nvSpPr>
          <p:cNvPr id="4" name="文本框 3"/>
          <p:cNvSpPr txBox="1"/>
          <p:nvPr/>
        </p:nvSpPr>
        <p:spPr>
          <a:xfrm>
            <a:off x="1054364" y="617693"/>
            <a:ext cx="2464136" cy="461665"/>
          </a:xfrm>
          <a:prstGeom prst="rect">
            <a:avLst/>
          </a:prstGeom>
          <a:noFill/>
        </p:spPr>
        <p:txBody>
          <a:bodyPr wrap="none" rtlCol="0">
            <a:spAutoFit/>
          </a:bodyPr>
          <a:lstStyle/>
          <a:p>
            <a:r>
              <a:rPr lang="zh-CN" altLang="en-US" sz="2400" b="1" dirty="0"/>
              <a:t>故事背景 </a:t>
            </a:r>
            <a:r>
              <a:rPr lang="en-US" altLang="zh-CN" sz="2400" b="1" dirty="0"/>
              <a:t>setting</a:t>
            </a:r>
            <a:endParaRPr lang="zh-CN" altLang="en-US" sz="2400" b="1" dirty="0"/>
          </a:p>
        </p:txBody>
      </p:sp>
      <p:sp>
        <p:nvSpPr>
          <p:cNvPr id="5" name="文本框 4"/>
          <p:cNvSpPr txBox="1"/>
          <p:nvPr/>
        </p:nvSpPr>
        <p:spPr>
          <a:xfrm>
            <a:off x="4460471" y="647807"/>
            <a:ext cx="2961067" cy="369332"/>
          </a:xfrm>
          <a:prstGeom prst="rect">
            <a:avLst/>
          </a:prstGeom>
          <a:noFill/>
        </p:spPr>
        <p:txBody>
          <a:bodyPr wrap="none" rtlCol="0">
            <a:spAutoFit/>
          </a:bodyPr>
          <a:lstStyle/>
          <a:p>
            <a:r>
              <a:rPr lang="en-US" altLang="zh-CN" b="1" dirty="0">
                <a:latin typeface="Times New Roman" panose="02020603050405020304" charset="0"/>
                <a:cs typeface="Times New Roman" panose="02020603050405020304" charset="0"/>
              </a:rPr>
              <a:t>out of town to the university</a:t>
            </a:r>
            <a:endParaRPr lang="zh-CN" altLang="en-US" b="1" dirty="0">
              <a:latin typeface="Times New Roman" panose="02020603050405020304" charset="0"/>
              <a:cs typeface="Times New Roman" panose="02020603050405020304" charset="0"/>
            </a:endParaRPr>
          </a:p>
        </p:txBody>
      </p:sp>
      <p:sp>
        <p:nvSpPr>
          <p:cNvPr id="6" name="文本框 5"/>
          <p:cNvSpPr txBox="1"/>
          <p:nvPr/>
        </p:nvSpPr>
        <p:spPr>
          <a:xfrm>
            <a:off x="906086" y="1494324"/>
            <a:ext cx="2760692" cy="830997"/>
          </a:xfrm>
          <a:prstGeom prst="rect">
            <a:avLst/>
          </a:prstGeom>
          <a:noFill/>
        </p:spPr>
        <p:txBody>
          <a:bodyPr wrap="none" rtlCol="0">
            <a:spAutoFit/>
          </a:bodyPr>
          <a:lstStyle/>
          <a:p>
            <a:r>
              <a:rPr lang="zh-CN" altLang="en-US" dirty="0"/>
              <a:t>         </a:t>
            </a:r>
            <a:r>
              <a:rPr lang="zh-CN" altLang="en-US" sz="2400" b="1" dirty="0"/>
              <a:t>人物性格</a:t>
            </a:r>
            <a:endParaRPr lang="en-US" altLang="zh-CN" sz="2400" b="1" dirty="0"/>
          </a:p>
          <a:p>
            <a:r>
              <a:rPr lang="en-US" altLang="zh-CN" sz="2400" b="1" dirty="0"/>
              <a:t>personal character</a:t>
            </a:r>
            <a:endParaRPr lang="zh-CN" altLang="en-US" sz="2400" b="1" dirty="0"/>
          </a:p>
        </p:txBody>
      </p:sp>
      <p:sp>
        <p:nvSpPr>
          <p:cNvPr id="7" name="文本框 6"/>
          <p:cNvSpPr txBox="1"/>
          <p:nvPr/>
        </p:nvSpPr>
        <p:spPr>
          <a:xfrm>
            <a:off x="4433144" y="1212827"/>
            <a:ext cx="7327055" cy="1200329"/>
          </a:xfrm>
          <a:prstGeom prst="rect">
            <a:avLst/>
          </a:prstGeom>
          <a:noFill/>
        </p:spPr>
        <p:txBody>
          <a:bodyPr wrap="square" rtlCol="0">
            <a:spAutoFit/>
          </a:bodyPr>
          <a:lstStyle/>
          <a:p>
            <a:r>
              <a:rPr lang="en-US" altLang="zh-CN" b="1" dirty="0">
                <a:latin typeface="Times New Roman" panose="02020603050405020304" charset="0"/>
                <a:cs typeface="Times New Roman" panose="02020603050405020304" charset="0"/>
              </a:rPr>
              <a:t>He bent down to </a:t>
            </a:r>
            <a:r>
              <a:rPr lang="en-US" altLang="zh-CN" b="1" dirty="0">
                <a:solidFill>
                  <a:srgbClr val="FF0000"/>
                </a:solidFill>
                <a:latin typeface="Times New Roman" panose="02020603050405020304" charset="0"/>
                <a:cs typeface="Times New Roman" panose="02020603050405020304" charset="0"/>
              </a:rPr>
              <a:t>hug his old friend</a:t>
            </a:r>
            <a:r>
              <a:rPr lang="en-US" altLang="zh-CN" b="1" dirty="0">
                <a:latin typeface="Times New Roman" panose="02020603050405020304" charset="0"/>
                <a:cs typeface="Times New Roman" panose="02020603050405020304" charset="0"/>
              </a:rPr>
              <a:t> goodbye. He stood up, </a:t>
            </a:r>
            <a:r>
              <a:rPr lang="en-US" altLang="zh-CN" b="1" dirty="0">
                <a:solidFill>
                  <a:srgbClr val="FF0000"/>
                </a:solidFill>
                <a:latin typeface="Times New Roman" panose="02020603050405020304" charset="0"/>
                <a:cs typeface="Times New Roman" panose="02020603050405020304" charset="0"/>
              </a:rPr>
              <a:t>hugged his parents</a:t>
            </a:r>
            <a:r>
              <a:rPr lang="en-US" altLang="zh-CN" b="1" dirty="0">
                <a:latin typeface="Times New Roman" panose="02020603050405020304" charset="0"/>
                <a:cs typeface="Times New Roman" panose="02020603050405020304" charset="0"/>
              </a:rPr>
              <a:t>, and smiled, </a:t>
            </a:r>
            <a:r>
              <a:rPr lang="en-US" altLang="zh-CN" b="1" dirty="0">
                <a:solidFill>
                  <a:srgbClr val="FF0000"/>
                </a:solidFill>
                <a:latin typeface="Times New Roman" panose="02020603050405020304" charset="0"/>
                <a:cs typeface="Times New Roman" panose="02020603050405020304" charset="0"/>
              </a:rPr>
              <a:t>trying not to let his emotions get the better of him</a:t>
            </a:r>
            <a:r>
              <a:rPr lang="en-US" altLang="zh-CN" b="1" dirty="0">
                <a:latin typeface="Times New Roman" panose="02020603050405020304" charset="0"/>
                <a:cs typeface="Times New Roman" panose="02020603050405020304" charset="0"/>
              </a:rPr>
              <a:t>…The family hugged and  smiled </a:t>
            </a:r>
            <a:r>
              <a:rPr lang="en-US" altLang="zh-CN" b="1" dirty="0">
                <a:solidFill>
                  <a:srgbClr val="FF0000"/>
                </a:solidFill>
                <a:latin typeface="Times New Roman" panose="02020603050405020304" charset="0"/>
                <a:cs typeface="Times New Roman" panose="02020603050405020304" charset="0"/>
              </a:rPr>
              <a:t>through misty eyes</a:t>
            </a:r>
            <a:r>
              <a:rPr lang="en-US" altLang="zh-CN" b="1" dirty="0">
                <a:latin typeface="Times New Roman" panose="02020603050405020304" charset="0"/>
                <a:cs typeface="Times New Roman" panose="02020603050405020304" charset="0"/>
              </a:rPr>
              <a:t> and then laughed.                   (</a:t>
            </a:r>
            <a:r>
              <a:rPr lang="en-US" altLang="zh-CN" b="1" dirty="0">
                <a:solidFill>
                  <a:srgbClr val="FF0000"/>
                </a:solidFill>
                <a:latin typeface="Times New Roman" panose="02020603050405020304" charset="0"/>
                <a:cs typeface="Times New Roman" panose="02020603050405020304" charset="0"/>
              </a:rPr>
              <a:t>It’s a family full of love</a:t>
            </a:r>
            <a:r>
              <a:rPr lang="en-US" altLang="zh-CN" b="1" dirty="0">
                <a:latin typeface="Times New Roman" panose="02020603050405020304" charset="0"/>
                <a:cs typeface="Times New Roman" panose="02020603050405020304" charset="0"/>
              </a:rPr>
              <a:t>)</a:t>
            </a:r>
            <a:endParaRPr lang="zh-CN" altLang="en-US" b="1" dirty="0">
              <a:latin typeface="Times New Roman" panose="02020603050405020304" charset="0"/>
              <a:cs typeface="Times New Roman" panose="02020603050405020304" charset="0"/>
            </a:endParaRPr>
          </a:p>
        </p:txBody>
      </p:sp>
      <p:sp>
        <p:nvSpPr>
          <p:cNvPr id="8" name="文本框 7"/>
          <p:cNvSpPr txBox="1"/>
          <p:nvPr/>
        </p:nvSpPr>
        <p:spPr>
          <a:xfrm>
            <a:off x="1329278" y="2712407"/>
            <a:ext cx="1914307" cy="461665"/>
          </a:xfrm>
          <a:prstGeom prst="rect">
            <a:avLst/>
          </a:prstGeom>
          <a:noFill/>
        </p:spPr>
        <p:txBody>
          <a:bodyPr wrap="none" rtlCol="0">
            <a:spAutoFit/>
          </a:bodyPr>
          <a:lstStyle/>
          <a:p>
            <a:r>
              <a:rPr lang="zh-CN" altLang="en-US" sz="2400" b="1" dirty="0"/>
              <a:t>冲突 </a:t>
            </a:r>
            <a:r>
              <a:rPr lang="en-US" altLang="zh-CN" sz="2400" b="1" dirty="0"/>
              <a:t>conflict</a:t>
            </a:r>
            <a:endParaRPr lang="zh-CN" altLang="en-US" sz="2400" b="1" dirty="0"/>
          </a:p>
        </p:txBody>
      </p:sp>
      <p:sp>
        <p:nvSpPr>
          <p:cNvPr id="9" name="文本框 8"/>
          <p:cNvSpPr txBox="1"/>
          <p:nvPr/>
        </p:nvSpPr>
        <p:spPr>
          <a:xfrm>
            <a:off x="4433144" y="2654671"/>
            <a:ext cx="6765635" cy="646331"/>
          </a:xfrm>
          <a:prstGeom prst="rect">
            <a:avLst/>
          </a:prstGeom>
          <a:noFill/>
        </p:spPr>
        <p:txBody>
          <a:bodyPr wrap="none" rtlCol="0">
            <a:spAutoFit/>
          </a:bodyPr>
          <a:lstStyle/>
          <a:p>
            <a:pPr marL="342900" indent="-342900">
              <a:buAutoNum type="arabicParenR"/>
            </a:pPr>
            <a:r>
              <a:rPr lang="en-US" altLang="zh-CN" b="1" dirty="0">
                <a:latin typeface="Times New Roman" panose="02020603050405020304" charset="0"/>
                <a:cs typeface="Times New Roman" panose="02020603050405020304" charset="0"/>
              </a:rPr>
              <a:t>The house seemed quiet as a tomb without the boy living there. </a:t>
            </a:r>
            <a:endParaRPr lang="en-US" altLang="zh-CN" b="1" dirty="0">
              <a:latin typeface="Times New Roman" panose="02020603050405020304" charset="0"/>
              <a:cs typeface="Times New Roman" panose="02020603050405020304" charset="0"/>
            </a:endParaRPr>
          </a:p>
          <a:p>
            <a:pPr marL="342900" indent="-342900">
              <a:buAutoNum type="arabicParenR"/>
            </a:pPr>
            <a:r>
              <a:rPr lang="en-US" altLang="zh-CN" b="1" dirty="0">
                <a:latin typeface="Times New Roman" panose="02020603050405020304" charset="0"/>
                <a:cs typeface="Times New Roman" panose="02020603050405020304" charset="0"/>
              </a:rPr>
              <a:t>The old girl just wasn’t her usual cheerful self.</a:t>
            </a:r>
            <a:endParaRPr lang="zh-CN" altLang="en-US" b="1" dirty="0">
              <a:latin typeface="Times New Roman" panose="02020603050405020304" charset="0"/>
              <a:cs typeface="Times New Roman" panose="02020603050405020304" charset="0"/>
            </a:endParaRPr>
          </a:p>
        </p:txBody>
      </p:sp>
      <p:sp>
        <p:nvSpPr>
          <p:cNvPr id="10" name="文本框 9"/>
          <p:cNvSpPr txBox="1"/>
          <p:nvPr/>
        </p:nvSpPr>
        <p:spPr>
          <a:xfrm>
            <a:off x="860561" y="3435474"/>
            <a:ext cx="2973891" cy="461665"/>
          </a:xfrm>
          <a:prstGeom prst="rect">
            <a:avLst/>
          </a:prstGeom>
          <a:noFill/>
        </p:spPr>
        <p:txBody>
          <a:bodyPr wrap="none" rtlCol="0">
            <a:spAutoFit/>
          </a:bodyPr>
          <a:lstStyle/>
          <a:p>
            <a:r>
              <a:rPr lang="zh-CN" altLang="en-US" sz="2400" b="1" dirty="0"/>
              <a:t>铺垫 </a:t>
            </a:r>
            <a:r>
              <a:rPr lang="en-US" altLang="zh-CN" sz="2400" b="1" dirty="0"/>
              <a:t>foreshadowing</a:t>
            </a:r>
            <a:endParaRPr lang="zh-CN" altLang="en-US" sz="2400" b="1" dirty="0"/>
          </a:p>
        </p:txBody>
      </p:sp>
      <p:graphicFrame>
        <p:nvGraphicFramePr>
          <p:cNvPr id="11" name="表格 10"/>
          <p:cNvGraphicFramePr>
            <a:graphicFrameLocks noGrp="1"/>
          </p:cNvGraphicFramePr>
          <p:nvPr/>
        </p:nvGraphicFramePr>
        <p:xfrm>
          <a:off x="477518" y="5388973"/>
          <a:ext cx="11451246" cy="927160"/>
        </p:xfrm>
        <a:graphic>
          <a:graphicData uri="http://schemas.openxmlformats.org/drawingml/2006/table">
            <a:tbl>
              <a:tblPr firstRow="1" bandRow="1">
                <a:tableStyleId>{5C22544A-7EE6-4342-B048-85BDC9FD1C3A}</a:tableStyleId>
              </a:tblPr>
              <a:tblGrid>
                <a:gridCol w="11451246"/>
              </a:tblGrid>
              <a:tr h="927160">
                <a:tc>
                  <a:txBody>
                    <a:bodyPr/>
                    <a:lstStyle/>
                    <a:p>
                      <a:endParaRPr lang="zh-CN" altLang="en-US" dirty="0"/>
                    </a:p>
                  </a:txBody>
                  <a:tcPr/>
                </a:tc>
              </a:tr>
            </a:tbl>
          </a:graphicData>
        </a:graphic>
      </p:graphicFrame>
      <p:sp>
        <p:nvSpPr>
          <p:cNvPr id="12" name="文本框 11"/>
          <p:cNvSpPr txBox="1"/>
          <p:nvPr/>
        </p:nvSpPr>
        <p:spPr>
          <a:xfrm>
            <a:off x="4426457" y="3463297"/>
            <a:ext cx="4204997" cy="369332"/>
          </a:xfrm>
          <a:prstGeom prst="rect">
            <a:avLst/>
          </a:prstGeom>
          <a:noFill/>
        </p:spPr>
        <p:txBody>
          <a:bodyPr wrap="none" rtlCol="0">
            <a:spAutoFit/>
          </a:bodyPr>
          <a:lstStyle/>
          <a:p>
            <a:r>
              <a:rPr lang="en-US" altLang="zh-CN" b="1" dirty="0">
                <a:latin typeface="Times New Roman" panose="02020603050405020304" charset="0"/>
                <a:cs typeface="Times New Roman" panose="02020603050405020304" charset="0"/>
              </a:rPr>
              <a:t>“I’m going to </a:t>
            </a:r>
            <a:r>
              <a:rPr lang="en-US" altLang="zh-CN" b="1" u="sng" dirty="0">
                <a:latin typeface="Times New Roman" panose="02020603050405020304" charset="0"/>
                <a:cs typeface="Times New Roman" panose="02020603050405020304" charset="0"/>
              </a:rPr>
              <a:t>miss </a:t>
            </a:r>
            <a:r>
              <a:rPr lang="en-US" altLang="zh-CN" b="1" u="sng" dirty="0">
                <a:solidFill>
                  <a:srgbClr val="FF0000"/>
                </a:solidFill>
                <a:latin typeface="Times New Roman" panose="02020603050405020304" charset="0"/>
                <a:cs typeface="Times New Roman" panose="02020603050405020304" charset="0"/>
              </a:rPr>
              <a:t>you</a:t>
            </a:r>
            <a:r>
              <a:rPr lang="en-US" altLang="zh-CN" b="1" u="sng" dirty="0">
                <a:latin typeface="Times New Roman" panose="02020603050405020304" charset="0"/>
                <a:cs typeface="Times New Roman" panose="02020603050405020304" charset="0"/>
              </a:rPr>
              <a:t> so much</a:t>
            </a:r>
            <a:r>
              <a:rPr lang="en-US" altLang="zh-CN" b="1" dirty="0">
                <a:latin typeface="Times New Roman" panose="02020603050405020304" charset="0"/>
                <a:cs typeface="Times New Roman" panose="02020603050405020304" charset="0"/>
              </a:rPr>
              <a:t>, Poppy” </a:t>
            </a:r>
            <a:endParaRPr lang="zh-CN" altLang="en-US" b="1" dirty="0">
              <a:latin typeface="Times New Roman" panose="02020603050405020304" charset="0"/>
              <a:cs typeface="Times New Roman" panose="02020603050405020304" charset="0"/>
            </a:endParaRPr>
          </a:p>
        </p:txBody>
      </p:sp>
      <p:sp>
        <p:nvSpPr>
          <p:cNvPr id="13" name="文本框 12"/>
          <p:cNvSpPr txBox="1"/>
          <p:nvPr/>
        </p:nvSpPr>
        <p:spPr>
          <a:xfrm>
            <a:off x="1269326" y="4397334"/>
            <a:ext cx="2156360" cy="461665"/>
          </a:xfrm>
          <a:prstGeom prst="rect">
            <a:avLst/>
          </a:prstGeom>
          <a:noFill/>
        </p:spPr>
        <p:txBody>
          <a:bodyPr wrap="none" rtlCol="0">
            <a:spAutoFit/>
          </a:bodyPr>
          <a:lstStyle/>
          <a:p>
            <a:r>
              <a:rPr lang="zh-CN" altLang="en-US" sz="2400" b="1" dirty="0"/>
              <a:t>悬念 </a:t>
            </a:r>
            <a:r>
              <a:rPr lang="en-US" altLang="zh-CN" sz="2400" b="1" dirty="0"/>
              <a:t>suspense</a:t>
            </a:r>
            <a:endParaRPr lang="zh-CN" altLang="en-US" sz="2400" b="1" dirty="0"/>
          </a:p>
        </p:txBody>
      </p:sp>
      <p:sp>
        <p:nvSpPr>
          <p:cNvPr id="14" name="文本框 13"/>
          <p:cNvSpPr txBox="1"/>
          <p:nvPr/>
        </p:nvSpPr>
        <p:spPr>
          <a:xfrm>
            <a:off x="4460471" y="4501127"/>
            <a:ext cx="4685963" cy="369332"/>
          </a:xfrm>
          <a:prstGeom prst="rect">
            <a:avLst/>
          </a:prstGeom>
          <a:noFill/>
        </p:spPr>
        <p:txBody>
          <a:bodyPr wrap="none" rtlCol="0">
            <a:spAutoFit/>
          </a:bodyPr>
          <a:lstStyle/>
          <a:p>
            <a:r>
              <a:rPr lang="en-US" altLang="zh-CN" b="1" dirty="0">
                <a:latin typeface="Times New Roman" panose="02020603050405020304" charset="0"/>
                <a:cs typeface="Times New Roman" panose="02020603050405020304" charset="0"/>
              </a:rPr>
              <a:t>“I have an idea, but it might be a little crazy.”</a:t>
            </a:r>
            <a:endParaRPr lang="zh-CN" altLang="en-US" b="1" dirty="0">
              <a:latin typeface="Times New Roman" panose="02020603050405020304" charset="0"/>
              <a:cs typeface="Times New Roman" panose="02020603050405020304" charset="0"/>
            </a:endParaRPr>
          </a:p>
        </p:txBody>
      </p:sp>
      <p:sp>
        <p:nvSpPr>
          <p:cNvPr id="15" name="文本框 14"/>
          <p:cNvSpPr txBox="1"/>
          <p:nvPr/>
        </p:nvSpPr>
        <p:spPr>
          <a:xfrm>
            <a:off x="1066546" y="5621720"/>
            <a:ext cx="2561920" cy="461665"/>
          </a:xfrm>
          <a:prstGeom prst="rect">
            <a:avLst/>
          </a:prstGeom>
          <a:noFill/>
        </p:spPr>
        <p:txBody>
          <a:bodyPr wrap="none" rtlCol="0">
            <a:spAutoFit/>
          </a:bodyPr>
          <a:lstStyle/>
          <a:p>
            <a:r>
              <a:rPr lang="zh-CN" altLang="en-US" sz="2400" b="1" dirty="0"/>
              <a:t>首尾呼应 </a:t>
            </a:r>
            <a:r>
              <a:rPr lang="en-US" altLang="zh-CN" sz="2400" b="1" dirty="0" err="1"/>
              <a:t>inclusio</a:t>
            </a:r>
            <a:endParaRPr lang="zh-CN" altLang="en-US" sz="2400" b="1" dirty="0"/>
          </a:p>
        </p:txBody>
      </p:sp>
      <p:sp>
        <p:nvSpPr>
          <p:cNvPr id="16" name="文本框 15"/>
          <p:cNvSpPr txBox="1"/>
          <p:nvPr/>
        </p:nvSpPr>
        <p:spPr>
          <a:xfrm>
            <a:off x="4426457" y="5564019"/>
            <a:ext cx="7302320" cy="646331"/>
          </a:xfrm>
          <a:prstGeom prst="rect">
            <a:avLst/>
          </a:prstGeom>
          <a:noFill/>
        </p:spPr>
        <p:txBody>
          <a:bodyPr wrap="none" rtlCol="0">
            <a:spAutoFit/>
          </a:bodyPr>
          <a:lstStyle/>
          <a:p>
            <a:r>
              <a:rPr lang="en-US" altLang="zh-CN" b="1" u="sng" dirty="0">
                <a:latin typeface="Times New Roman" panose="02020603050405020304" charset="0"/>
                <a:cs typeface="Times New Roman" panose="02020603050405020304" charset="0"/>
              </a:rPr>
              <a:t>Her </a:t>
            </a:r>
            <a:r>
              <a:rPr lang="en-US" altLang="zh-CN" b="1" u="sng" dirty="0">
                <a:solidFill>
                  <a:srgbClr val="FF0000"/>
                </a:solidFill>
                <a:latin typeface="Times New Roman" panose="02020603050405020304" charset="0"/>
                <a:cs typeface="Times New Roman" panose="02020603050405020304" charset="0"/>
              </a:rPr>
              <a:t>owners</a:t>
            </a:r>
            <a:r>
              <a:rPr lang="en-US" altLang="zh-CN" b="1" u="sng" dirty="0">
                <a:latin typeface="Times New Roman" panose="02020603050405020304" charset="0"/>
                <a:cs typeface="Times New Roman" panose="02020603050405020304" charset="0"/>
              </a:rPr>
              <a:t> were sad too</a:t>
            </a:r>
            <a:r>
              <a:rPr lang="en-US" altLang="zh-CN" b="1" dirty="0">
                <a:latin typeface="Times New Roman" panose="02020603050405020304" charset="0"/>
                <a:cs typeface="Times New Roman" panose="02020603050405020304" charset="0"/>
              </a:rPr>
              <a:t>, but they knew their son would be back to visit.</a:t>
            </a:r>
            <a:endParaRPr lang="en-US" altLang="zh-CN" b="1" dirty="0">
              <a:latin typeface="Times New Roman" panose="02020603050405020304" charset="0"/>
              <a:cs typeface="Times New Roman" panose="02020603050405020304" charset="0"/>
            </a:endParaRPr>
          </a:p>
          <a:p>
            <a:r>
              <a:rPr lang="en-US" altLang="zh-CN" b="1" u="sng" dirty="0">
                <a:latin typeface="Times New Roman" panose="02020603050405020304" charset="0"/>
                <a:cs typeface="Times New Roman" panose="02020603050405020304" charset="0"/>
              </a:rPr>
              <a:t>Poppy </a:t>
            </a:r>
            <a:r>
              <a:rPr lang="en-US" altLang="zh-CN" b="1" u="sng" dirty="0">
                <a:solidFill>
                  <a:srgbClr val="FF0000"/>
                </a:solidFill>
                <a:latin typeface="Times New Roman" panose="02020603050405020304" charset="0"/>
                <a:cs typeface="Times New Roman" panose="02020603050405020304" charset="0"/>
              </a:rPr>
              <a:t>didn’t</a:t>
            </a:r>
            <a:r>
              <a:rPr lang="en-US" altLang="zh-CN" b="1" dirty="0">
                <a:latin typeface="Times New Roman" panose="02020603050405020304" charset="0"/>
                <a:cs typeface="Times New Roman" panose="02020603050405020304" charset="0"/>
              </a:rPr>
              <a:t>.</a:t>
            </a:r>
            <a:endParaRPr lang="zh-CN" altLang="en-US" b="1" dirty="0">
              <a:latin typeface="Times New Roman" panose="02020603050405020304" charset="0"/>
              <a:cs typeface="Times New Roman" panose="02020603050405020304" charset="0"/>
            </a:endParaRPr>
          </a:p>
        </p:txBody>
      </p:sp>
      <p:sp>
        <p:nvSpPr>
          <p:cNvPr id="17" name="右箭头 16"/>
          <p:cNvSpPr/>
          <p:nvPr/>
        </p:nvSpPr>
        <p:spPr>
          <a:xfrm>
            <a:off x="8833094" y="3390658"/>
            <a:ext cx="2514122" cy="5125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0000"/>
                </a:solidFill>
              </a:rPr>
              <a:t>情节发展方向明确</a:t>
            </a:r>
            <a:endParaRPr lang="zh-CN" altLang="en-US" dirty="0">
              <a:solidFill>
                <a:srgbClr val="FF0000"/>
              </a:solidFill>
            </a:endParaRPr>
          </a:p>
        </p:txBody>
      </p:sp>
      <p:sp>
        <p:nvSpPr>
          <p:cNvPr id="19" name="右箭头 18"/>
          <p:cNvSpPr/>
          <p:nvPr/>
        </p:nvSpPr>
        <p:spPr>
          <a:xfrm>
            <a:off x="8492275" y="5830852"/>
            <a:ext cx="2514122" cy="512535"/>
          </a:xfrm>
          <a:prstGeom prst="rightArrow">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0000"/>
                </a:solidFill>
              </a:rPr>
              <a:t>主题明确，逻辑严谨</a:t>
            </a:r>
            <a:endParaRPr lang="zh-CN" altLang="en-US" dirty="0">
              <a:solidFill>
                <a:srgbClr val="FF0000"/>
              </a:solidFill>
            </a:endParaRPr>
          </a:p>
        </p:txBody>
      </p:sp>
      <p:sp>
        <p:nvSpPr>
          <p:cNvPr id="20" name="文本框 19"/>
          <p:cNvSpPr txBox="1"/>
          <p:nvPr/>
        </p:nvSpPr>
        <p:spPr>
          <a:xfrm>
            <a:off x="21013" y="17434"/>
            <a:ext cx="7866256" cy="523220"/>
          </a:xfrm>
          <a:prstGeom prst="rect">
            <a:avLst/>
          </a:prstGeom>
          <a:noFill/>
        </p:spPr>
        <p:txBody>
          <a:bodyPr wrap="none" rtlCol="0">
            <a:spAutoFit/>
          </a:bodyPr>
          <a:lstStyle/>
          <a:p>
            <a:r>
              <a:rPr lang="en-US" altLang="zh-CN" sz="2800" b="1" dirty="0">
                <a:solidFill>
                  <a:schemeClr val="accent4">
                    <a:lumMod val="60000"/>
                    <a:lumOff val="40000"/>
                  </a:schemeClr>
                </a:solidFill>
              </a:rPr>
              <a:t>2. </a:t>
            </a:r>
            <a:r>
              <a:rPr lang="zh-CN" altLang="en-US" sz="2800" b="1" dirty="0">
                <a:solidFill>
                  <a:schemeClr val="accent4">
                    <a:lumMod val="60000"/>
                    <a:lumOff val="40000"/>
                  </a:schemeClr>
                </a:solidFill>
              </a:rPr>
              <a:t>解读叙事元素，推进情节逻辑（</a:t>
            </a:r>
            <a:r>
              <a:rPr lang="en-US" altLang="zh-CN" sz="2800" b="1" dirty="0">
                <a:solidFill>
                  <a:schemeClr val="accent4">
                    <a:lumMod val="60000"/>
                    <a:lumOff val="40000"/>
                  </a:schemeClr>
                </a:solidFill>
              </a:rPr>
              <a:t>202001</a:t>
            </a:r>
            <a:r>
              <a:rPr lang="zh-CN" altLang="en-US" sz="2800" b="1" dirty="0">
                <a:solidFill>
                  <a:schemeClr val="accent4">
                    <a:lumMod val="60000"/>
                    <a:lumOff val="40000"/>
                  </a:schemeClr>
                </a:solidFill>
              </a:rPr>
              <a:t>高考）</a:t>
            </a:r>
            <a:endParaRPr lang="zh-CN" altLang="en-US" sz="2800" b="1" dirty="0">
              <a:solidFill>
                <a:schemeClr val="accent4">
                  <a:lumMod val="60000"/>
                  <a:lumOff val="40000"/>
                </a:schemeClr>
              </a:solidFill>
            </a:endParaRPr>
          </a:p>
        </p:txBody>
      </p:sp>
      <p:cxnSp>
        <p:nvCxnSpPr>
          <p:cNvPr id="21" name="直接连接符 20"/>
          <p:cNvCxnSpPr/>
          <p:nvPr/>
        </p:nvCxnSpPr>
        <p:spPr>
          <a:xfrm flipV="1">
            <a:off x="21013" y="497821"/>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1000"/>
                                        <p:tgtEl>
                                          <p:spTgt spid="13"/>
                                        </p:tgtEl>
                                      </p:cBhvr>
                                    </p:animEffect>
                                    <p:anim calcmode="lin" valueType="num">
                                      <p:cBhvr>
                                        <p:cTn id="33" dur="1000" fill="hold"/>
                                        <p:tgtEl>
                                          <p:spTgt spid="13"/>
                                        </p:tgtEl>
                                        <p:attrNameLst>
                                          <p:attrName>ppt_x</p:attrName>
                                        </p:attrNameLst>
                                      </p:cBhvr>
                                      <p:tavLst>
                                        <p:tav tm="0">
                                          <p:val>
                                            <p:strVal val="#ppt_x"/>
                                          </p:val>
                                        </p:tav>
                                        <p:tav tm="100000">
                                          <p:val>
                                            <p:strVal val="#ppt_x"/>
                                          </p:val>
                                        </p:tav>
                                      </p:tavLst>
                                    </p:anim>
                                    <p:anim calcmode="lin" valueType="num">
                                      <p:cBhvr>
                                        <p:cTn id="34" dur="1000" fill="hold"/>
                                        <p:tgtEl>
                                          <p:spTgt spid="13"/>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1000"/>
                                        <p:tgtEl>
                                          <p:spTgt spid="15"/>
                                        </p:tgtEl>
                                      </p:cBhvr>
                                    </p:animEffect>
                                    <p:anim calcmode="lin" valueType="num">
                                      <p:cBhvr>
                                        <p:cTn id="38" dur="1000" fill="hold"/>
                                        <p:tgtEl>
                                          <p:spTgt spid="15"/>
                                        </p:tgtEl>
                                        <p:attrNameLst>
                                          <p:attrName>ppt_x</p:attrName>
                                        </p:attrNameLst>
                                      </p:cBhvr>
                                      <p:tavLst>
                                        <p:tav tm="0">
                                          <p:val>
                                            <p:strVal val="#ppt_x"/>
                                          </p:val>
                                        </p:tav>
                                        <p:tav tm="100000">
                                          <p:val>
                                            <p:strVal val="#ppt_x"/>
                                          </p:val>
                                        </p:tav>
                                      </p:tavLst>
                                    </p:anim>
                                    <p:anim calcmode="lin" valueType="num">
                                      <p:cBhvr>
                                        <p:cTn id="39" dur="1000" fill="hold"/>
                                        <p:tgtEl>
                                          <p:spTgt spid="15"/>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1000"/>
                                        <p:tgtEl>
                                          <p:spTgt spid="11"/>
                                        </p:tgtEl>
                                      </p:cBhvr>
                                    </p:animEffect>
                                    <p:anim calcmode="lin" valueType="num">
                                      <p:cBhvr>
                                        <p:cTn id="43" dur="1000" fill="hold"/>
                                        <p:tgtEl>
                                          <p:spTgt spid="11"/>
                                        </p:tgtEl>
                                        <p:attrNameLst>
                                          <p:attrName>ppt_x</p:attrName>
                                        </p:attrNameLst>
                                      </p:cBhvr>
                                      <p:tavLst>
                                        <p:tav tm="0">
                                          <p:val>
                                            <p:strVal val="#ppt_x"/>
                                          </p:val>
                                        </p:tav>
                                        <p:tav tm="100000">
                                          <p:val>
                                            <p:strVal val="#ppt_x"/>
                                          </p:val>
                                        </p:tav>
                                      </p:tavLst>
                                    </p:anim>
                                    <p:anim calcmode="lin" valueType="num">
                                      <p:cBhvr>
                                        <p:cTn id="4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2"/>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17"/>
                                        </p:tgtEl>
                                        <p:attrNameLst>
                                          <p:attrName>style.visibility</p:attrName>
                                        </p:attrNameLst>
                                      </p:cBhvr>
                                      <p:to>
                                        <p:strVal val="visible"/>
                                      </p:to>
                                    </p:set>
                                    <p:animEffect transition="in" filter="wipe(left)">
                                      <p:cBhvr>
                                        <p:cTn id="65" dur="500"/>
                                        <p:tgtEl>
                                          <p:spTgt spid="17"/>
                                        </p:tgtEl>
                                      </p:cBhvr>
                                    </p:animEffec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0"/>
                                          </p:stCondLst>
                                        </p:cTn>
                                        <p:tgtEl>
                                          <p:spTgt spid="14"/>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grpId="0" nodeType="clickEffect">
                                  <p:stCondLst>
                                    <p:cond delay="0"/>
                                  </p:stCondLst>
                                  <p:childTnLst>
                                    <p:set>
                                      <p:cBhvr>
                                        <p:cTn id="73" dur="1" fill="hold">
                                          <p:stCondLst>
                                            <p:cond delay="0"/>
                                          </p:stCondLst>
                                        </p:cTn>
                                        <p:tgtEl>
                                          <p:spTgt spid="16"/>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grpId="0" nodeType="clickEffect">
                                  <p:stCondLst>
                                    <p:cond delay="0"/>
                                  </p:stCondLst>
                                  <p:childTnLst>
                                    <p:set>
                                      <p:cBhvr>
                                        <p:cTn id="77" dur="1" fill="hold">
                                          <p:stCondLst>
                                            <p:cond delay="0"/>
                                          </p:stCondLst>
                                        </p:cTn>
                                        <p:tgtEl>
                                          <p:spTgt spid="19"/>
                                        </p:tgtEl>
                                        <p:attrNameLst>
                                          <p:attrName>style.visibility</p:attrName>
                                        </p:attrNameLst>
                                      </p:cBhvr>
                                      <p:to>
                                        <p:strVal val="visible"/>
                                      </p:to>
                                    </p:set>
                                    <p:animEffect transition="in" filter="wipe(left)">
                                      <p:cBhvr>
                                        <p:cTn id="7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2" grpId="0"/>
      <p:bldP spid="13" grpId="0"/>
      <p:bldP spid="14" grpId="0"/>
      <p:bldP spid="15" grpId="0"/>
      <p:bldP spid="16" grpId="0"/>
      <p:bldP spid="17" grpId="0" bldLvl="0" animBg="1"/>
      <p:bldP spid="19" grpId="0" bldLvl="0" animBg="1"/>
    </p:bldLst>
  </p:timing>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477518" y="586665"/>
          <a:ext cx="11451246" cy="5241762"/>
        </p:xfrm>
        <a:graphic>
          <a:graphicData uri="http://schemas.openxmlformats.org/drawingml/2006/table">
            <a:tbl>
              <a:tblPr firstRow="1" bandRow="1">
                <a:tableStyleId>{5C22544A-7EE6-4342-B048-85BDC9FD1C3A}</a:tableStyleId>
              </a:tblPr>
              <a:tblGrid>
                <a:gridCol w="3891282"/>
                <a:gridCol w="7559964"/>
              </a:tblGrid>
              <a:tr h="850249">
                <a:tc>
                  <a:txBody>
                    <a:bodyPr/>
                    <a:lstStyle/>
                    <a:p>
                      <a:endParaRPr lang="zh-CN" altLang="en-US" dirty="0"/>
                    </a:p>
                  </a:txBody>
                  <a:tcPr/>
                </a:tc>
                <a:tc>
                  <a:txBody>
                    <a:bodyPr/>
                    <a:lstStyle/>
                    <a:p>
                      <a:endParaRPr lang="zh-CN" altLang="en-US" dirty="0"/>
                    </a:p>
                  </a:txBody>
                  <a:tcPr/>
                </a:tc>
              </a:tr>
              <a:tr h="1396386">
                <a:tc>
                  <a:txBody>
                    <a:bodyPr/>
                    <a:lstStyle/>
                    <a:p>
                      <a:endParaRPr lang="zh-CN" altLang="en-US"/>
                    </a:p>
                  </a:txBody>
                  <a:tcPr/>
                </a:tc>
                <a:tc>
                  <a:txBody>
                    <a:bodyPr/>
                    <a:lstStyle/>
                    <a:p>
                      <a:endParaRPr lang="zh-CN" altLang="en-US" dirty="0"/>
                    </a:p>
                  </a:txBody>
                  <a:tcPr/>
                </a:tc>
              </a:tr>
              <a:tr h="732755">
                <a:tc>
                  <a:txBody>
                    <a:bodyPr/>
                    <a:lstStyle/>
                    <a:p>
                      <a:endParaRPr lang="zh-CN" altLang="en-US" dirty="0"/>
                    </a:p>
                  </a:txBody>
                  <a:tcPr/>
                </a:tc>
                <a:tc>
                  <a:txBody>
                    <a:bodyPr/>
                    <a:lstStyle/>
                    <a:p>
                      <a:endParaRPr lang="zh-CN" altLang="en-US" dirty="0"/>
                    </a:p>
                  </a:txBody>
                  <a:tcPr/>
                </a:tc>
              </a:tr>
              <a:tr h="865986">
                <a:tc>
                  <a:txBody>
                    <a:bodyPr/>
                    <a:lstStyle/>
                    <a:p>
                      <a:endParaRPr lang="zh-CN" altLang="en-US" dirty="0"/>
                    </a:p>
                  </a:txBody>
                  <a:tcPr/>
                </a:tc>
                <a:tc>
                  <a:txBody>
                    <a:bodyPr/>
                    <a:lstStyle/>
                    <a:p>
                      <a:endParaRPr lang="zh-CN" altLang="en-US" dirty="0"/>
                    </a:p>
                  </a:txBody>
                  <a:tcPr/>
                </a:tc>
              </a:tr>
              <a:tr h="1396386">
                <a:tc>
                  <a:txBody>
                    <a:bodyPr/>
                    <a:lstStyle/>
                    <a:p>
                      <a:endParaRPr lang="zh-CN" altLang="en-US" dirty="0"/>
                    </a:p>
                  </a:txBody>
                  <a:tcPr/>
                </a:tc>
                <a:tc>
                  <a:txBody>
                    <a:bodyPr/>
                    <a:lstStyle/>
                    <a:p>
                      <a:endParaRPr lang="zh-CN" altLang="en-US" dirty="0"/>
                    </a:p>
                  </a:txBody>
                  <a:tcPr/>
                </a:tc>
              </a:tr>
            </a:tbl>
          </a:graphicData>
        </a:graphic>
      </p:graphicFrame>
      <p:sp>
        <p:nvSpPr>
          <p:cNvPr id="4" name="文本框 3"/>
          <p:cNvSpPr txBox="1"/>
          <p:nvPr/>
        </p:nvSpPr>
        <p:spPr>
          <a:xfrm>
            <a:off x="1066546" y="786988"/>
            <a:ext cx="2464136"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故事背景 </a:t>
            </a:r>
            <a:r>
              <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setting</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5" name="文本框 4"/>
          <p:cNvSpPr txBox="1"/>
          <p:nvPr/>
        </p:nvSpPr>
        <p:spPr>
          <a:xfrm>
            <a:off x="4460471" y="647807"/>
            <a:ext cx="7355860" cy="646331"/>
          </a:xfrm>
          <a:prstGeom prst="rect">
            <a:avLst/>
          </a:prstGeom>
          <a:noFill/>
        </p:spPr>
        <p:txBody>
          <a:bodyPr wrap="none" rtlCol="0">
            <a:spAutoFit/>
          </a:bodyPr>
          <a:lstStyle/>
          <a:p>
            <a:r>
              <a:rPr lang="en-US" altLang="zh-CN" b="1" dirty="0">
                <a:latin typeface="Times New Roman" panose="02020603050405020304" charset="0"/>
                <a:cs typeface="Times New Roman" panose="02020603050405020304" charset="0"/>
              </a:rPr>
              <a:t>one fall; a research camp outside “the polar bear capital of the world”, a </a:t>
            </a:r>
            <a:endParaRPr lang="en-US" altLang="zh-CN" b="1" dirty="0">
              <a:latin typeface="Times New Roman" panose="02020603050405020304" charset="0"/>
              <a:cs typeface="Times New Roman" panose="02020603050405020304" charset="0"/>
            </a:endParaRPr>
          </a:p>
          <a:p>
            <a:r>
              <a:rPr lang="en-US" altLang="zh-CN" b="1" dirty="0">
                <a:latin typeface="Times New Roman" panose="02020603050405020304" charset="0"/>
                <a:cs typeface="Times New Roman" panose="02020603050405020304" charset="0"/>
              </a:rPr>
              <a:t>single goal (to photograph polar bears)</a:t>
            </a:r>
            <a:endParaRPr lang="zh-CN" altLang="en-US" b="1" dirty="0">
              <a:latin typeface="Times New Roman" panose="02020603050405020304" charset="0"/>
              <a:cs typeface="Times New Roman" panose="02020603050405020304" charset="0"/>
            </a:endParaRPr>
          </a:p>
        </p:txBody>
      </p:sp>
      <p:sp>
        <p:nvSpPr>
          <p:cNvPr id="6" name="文本框 5"/>
          <p:cNvSpPr txBox="1"/>
          <p:nvPr/>
        </p:nvSpPr>
        <p:spPr>
          <a:xfrm>
            <a:off x="906085" y="1718318"/>
            <a:ext cx="2760692"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         </a:t>
            </a: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人物性格</a:t>
            </a:r>
            <a:endPar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personal character</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7" name="文本框 6"/>
          <p:cNvSpPr txBox="1"/>
          <p:nvPr/>
        </p:nvSpPr>
        <p:spPr>
          <a:xfrm>
            <a:off x="4489276" y="1641948"/>
            <a:ext cx="7327055" cy="873572"/>
          </a:xfrm>
          <a:prstGeom prst="rect">
            <a:avLst/>
          </a:prstGeom>
          <a:noFill/>
        </p:spPr>
        <p:txBody>
          <a:bodyPr wrap="square" rtlCol="0">
            <a:spAutoFit/>
          </a:bodyPr>
          <a:lstStyle/>
          <a:p>
            <a:pPr>
              <a:lnSpc>
                <a:spcPct val="150000"/>
              </a:lnSpc>
            </a:pPr>
            <a:r>
              <a:rPr lang="en-US" altLang="zh-CN" b="1" dirty="0">
                <a:latin typeface="Times New Roman" panose="02020603050405020304" charset="0"/>
                <a:cs typeface="Times New Roman" panose="02020603050405020304" charset="0"/>
              </a:rPr>
              <a:t>Elli and I: love adventure and photography</a:t>
            </a:r>
            <a:endParaRPr lang="en-US" altLang="zh-CN" b="1" dirty="0">
              <a:latin typeface="Times New Roman" panose="02020603050405020304" charset="0"/>
              <a:cs typeface="Times New Roman" panose="02020603050405020304" charset="0"/>
            </a:endParaRPr>
          </a:p>
          <a:p>
            <a:pPr>
              <a:lnSpc>
                <a:spcPct val="150000"/>
              </a:lnSpc>
            </a:pPr>
            <a:r>
              <a:rPr lang="en-US" altLang="zh-CN" b="1" dirty="0">
                <a:latin typeface="Times New Roman" panose="02020603050405020304" charset="0"/>
                <a:cs typeface="Times New Roman" panose="02020603050405020304" charset="0"/>
              </a:rPr>
              <a:t>the polar bear: hungry</a:t>
            </a:r>
            <a:endParaRPr kumimoji="0" lang="zh-CN" altLang="en-US" sz="1800" b="1" i="0" u="none" strike="noStrike" kern="1200" cap="none" spc="0" normalizeH="0" baseline="0" noProof="0" dirty="0">
              <a:ln>
                <a:noFill/>
              </a:ln>
              <a:solidFill>
                <a:prstClr val="black"/>
              </a:solidFill>
              <a:effectLst/>
              <a:uLnTx/>
              <a:uFillTx/>
              <a:latin typeface="Times New Roman" panose="02020603050405020304" charset="0"/>
              <a:ea typeface="等线" panose="02010600030101010101" charset="-122"/>
              <a:cs typeface="Times New Roman" panose="02020603050405020304" charset="0"/>
            </a:endParaRPr>
          </a:p>
        </p:txBody>
      </p:sp>
      <p:sp>
        <p:nvSpPr>
          <p:cNvPr id="8" name="文本框 7"/>
          <p:cNvSpPr txBox="1"/>
          <p:nvPr/>
        </p:nvSpPr>
        <p:spPr>
          <a:xfrm>
            <a:off x="1329277" y="3001632"/>
            <a:ext cx="191430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冲突 </a:t>
            </a:r>
            <a:r>
              <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conflict</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9" name="文本框 8"/>
          <p:cNvSpPr txBox="1"/>
          <p:nvPr/>
        </p:nvSpPr>
        <p:spPr>
          <a:xfrm>
            <a:off x="4426457" y="2916024"/>
            <a:ext cx="7302320" cy="646331"/>
          </a:xfrm>
          <a:prstGeom prst="rect">
            <a:avLst/>
          </a:prstGeom>
          <a:noFill/>
        </p:spPr>
        <p:txBody>
          <a:bodyPr wrap="none" rtlCol="0">
            <a:spAutoFit/>
          </a:bodyPr>
          <a:lstStyle/>
          <a:p>
            <a:r>
              <a:rPr lang="en-US" altLang="zh-CN" b="1" dirty="0">
                <a:latin typeface="Times New Roman" panose="02020603050405020304" charset="0"/>
                <a:cs typeface="Times New Roman" panose="02020603050405020304" charset="0"/>
              </a:rPr>
              <a:t>Sometimes loud noises like these will scare bears off. </a:t>
            </a:r>
            <a:r>
              <a:rPr lang="en-US" altLang="zh-CN" b="1" dirty="0">
                <a:solidFill>
                  <a:srgbClr val="FF0000"/>
                </a:solidFill>
                <a:latin typeface="Times New Roman" panose="02020603050405020304" charset="0"/>
                <a:cs typeface="Times New Roman" panose="02020603050405020304" charset="0"/>
              </a:rPr>
              <a:t>Not</a:t>
            </a:r>
            <a:r>
              <a:rPr lang="en-US" altLang="zh-CN" b="1" dirty="0">
                <a:latin typeface="Times New Roman" panose="02020603050405020304" charset="0"/>
                <a:cs typeface="Times New Roman" panose="02020603050405020304" charset="0"/>
              </a:rPr>
              <a:t> this polar bear </a:t>
            </a:r>
            <a:endParaRPr lang="en-US" altLang="zh-CN" b="1" dirty="0">
              <a:latin typeface="Times New Roman" panose="02020603050405020304" charset="0"/>
              <a:cs typeface="Times New Roman" panose="02020603050405020304" charset="0"/>
            </a:endParaRPr>
          </a:p>
          <a:p>
            <a:r>
              <a:rPr lang="en-US" altLang="zh-CN" b="1" dirty="0">
                <a:solidFill>
                  <a:srgbClr val="FF0000"/>
                </a:solidFill>
                <a:latin typeface="Times New Roman" panose="02020603050405020304" charset="0"/>
                <a:cs typeface="Times New Roman" panose="02020603050405020304" charset="0"/>
              </a:rPr>
              <a:t>though</a:t>
            </a:r>
            <a:r>
              <a:rPr lang="en-US" altLang="zh-CN" b="1" dirty="0">
                <a:latin typeface="Times New Roman" panose="02020603050405020304" charset="0"/>
                <a:cs typeface="Times New Roman" panose="02020603050405020304" charset="0"/>
              </a:rPr>
              <a:t>.</a:t>
            </a:r>
            <a:endParaRPr lang="zh-CN" altLang="en-US" b="1" dirty="0">
              <a:latin typeface="Times New Roman" panose="02020603050405020304" charset="0"/>
              <a:cs typeface="Times New Roman" panose="02020603050405020304" charset="0"/>
            </a:endParaRPr>
          </a:p>
        </p:txBody>
      </p:sp>
      <p:sp>
        <p:nvSpPr>
          <p:cNvPr id="10" name="文本框 9"/>
          <p:cNvSpPr txBox="1"/>
          <p:nvPr/>
        </p:nvSpPr>
        <p:spPr>
          <a:xfrm>
            <a:off x="860560" y="3768238"/>
            <a:ext cx="2973891"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铺垫 </a:t>
            </a:r>
            <a:r>
              <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foreshadowing</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graphicFrame>
        <p:nvGraphicFramePr>
          <p:cNvPr id="11" name="表格 10"/>
          <p:cNvGraphicFramePr>
            <a:graphicFrameLocks noGrp="1"/>
          </p:cNvGraphicFramePr>
          <p:nvPr/>
        </p:nvGraphicFramePr>
        <p:xfrm>
          <a:off x="477518" y="5388973"/>
          <a:ext cx="11451246" cy="927160"/>
        </p:xfrm>
        <a:graphic>
          <a:graphicData uri="http://schemas.openxmlformats.org/drawingml/2006/table">
            <a:tbl>
              <a:tblPr firstRow="1" bandRow="1">
                <a:tableStyleId>{5C22544A-7EE6-4342-B048-85BDC9FD1C3A}</a:tableStyleId>
              </a:tblPr>
              <a:tblGrid>
                <a:gridCol w="11451246"/>
              </a:tblGrid>
              <a:tr h="927160">
                <a:tc>
                  <a:txBody>
                    <a:bodyPr/>
                    <a:lstStyle/>
                    <a:p>
                      <a:endParaRPr lang="zh-CN" altLang="en-US" dirty="0"/>
                    </a:p>
                  </a:txBody>
                  <a:tcPr/>
                </a:tc>
              </a:tr>
            </a:tbl>
          </a:graphicData>
        </a:graphic>
      </p:graphicFrame>
      <p:sp>
        <p:nvSpPr>
          <p:cNvPr id="12" name="文本框 11"/>
          <p:cNvSpPr txBox="1"/>
          <p:nvPr/>
        </p:nvSpPr>
        <p:spPr>
          <a:xfrm>
            <a:off x="4426457" y="3627274"/>
            <a:ext cx="7287251" cy="369332"/>
          </a:xfrm>
          <a:prstGeom prst="rect">
            <a:avLst/>
          </a:prstGeom>
          <a:noFill/>
        </p:spPr>
        <p:txBody>
          <a:bodyPr wrap="none" rtlCol="0">
            <a:spAutoFit/>
          </a:bodyPr>
          <a:lstStyle/>
          <a:p>
            <a:pPr lvl="0"/>
            <a:r>
              <a:rPr lang="en-US" altLang="zh-CN" b="1" dirty="0">
                <a:solidFill>
                  <a:prstClr val="black"/>
                </a:solidFill>
                <a:latin typeface="Times New Roman" panose="02020603050405020304" charset="0"/>
                <a:cs typeface="Times New Roman" panose="02020603050405020304" charset="0"/>
              </a:rPr>
              <a:t>But sometimes, that is easier aid than done. </a:t>
            </a:r>
            <a:r>
              <a:rPr lang="en-US" altLang="zh-CN" b="1" dirty="0">
                <a:solidFill>
                  <a:srgbClr val="FF0000"/>
                </a:solidFill>
                <a:latin typeface="Times New Roman" panose="02020603050405020304" charset="0"/>
                <a:cs typeface="Times New Roman" panose="02020603050405020304" charset="0"/>
              </a:rPr>
              <a:t>This was one of those times</a:t>
            </a:r>
            <a:r>
              <a:rPr lang="en-US" altLang="zh-CN" b="1" dirty="0">
                <a:solidFill>
                  <a:prstClr val="black"/>
                </a:solidFill>
                <a:latin typeface="Times New Roman" panose="02020603050405020304" charset="0"/>
                <a:cs typeface="Times New Roman" panose="02020603050405020304" charset="0"/>
              </a:rPr>
              <a:t>. </a:t>
            </a:r>
            <a:endParaRPr lang="zh-CN" altLang="en-US" b="1" dirty="0">
              <a:solidFill>
                <a:prstClr val="black"/>
              </a:solidFill>
              <a:latin typeface="Times New Roman" panose="02020603050405020304" charset="0"/>
              <a:cs typeface="Times New Roman" panose="02020603050405020304" charset="0"/>
            </a:endParaRPr>
          </a:p>
        </p:txBody>
      </p:sp>
      <p:sp>
        <p:nvSpPr>
          <p:cNvPr id="13" name="文本框 12"/>
          <p:cNvSpPr txBox="1"/>
          <p:nvPr/>
        </p:nvSpPr>
        <p:spPr>
          <a:xfrm>
            <a:off x="1269325" y="4713097"/>
            <a:ext cx="215636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悬念 </a:t>
            </a:r>
            <a:r>
              <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suspense</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14" name="文本框 13"/>
          <p:cNvSpPr txBox="1"/>
          <p:nvPr/>
        </p:nvSpPr>
        <p:spPr>
          <a:xfrm>
            <a:off x="4460471" y="4557113"/>
            <a:ext cx="7289496" cy="646331"/>
          </a:xfrm>
          <a:prstGeom prst="rect">
            <a:avLst/>
          </a:prstGeom>
          <a:noFill/>
        </p:spPr>
        <p:txBody>
          <a:bodyPr wrap="none" rtlCol="0">
            <a:spAutoFit/>
          </a:bodyPr>
          <a:lstStyle/>
          <a:p>
            <a:pPr lvl="0"/>
            <a:r>
              <a:rPr lang="en-US" altLang="zh-CN" b="1" dirty="0">
                <a:solidFill>
                  <a:prstClr val="black"/>
                </a:solidFill>
                <a:latin typeface="Times New Roman" panose="02020603050405020304" charset="0"/>
                <a:cs typeface="Times New Roman" panose="02020603050405020304" charset="0"/>
              </a:rPr>
              <a:t>I radioed the camp manager for help. He told me a helicopter was on its </a:t>
            </a:r>
            <a:endParaRPr lang="en-US" altLang="zh-CN" b="1" dirty="0">
              <a:solidFill>
                <a:prstClr val="black"/>
              </a:solidFill>
              <a:latin typeface="Times New Roman" panose="02020603050405020304" charset="0"/>
              <a:cs typeface="Times New Roman" panose="02020603050405020304" charset="0"/>
            </a:endParaRPr>
          </a:p>
          <a:p>
            <a:pPr lvl="0"/>
            <a:r>
              <a:rPr lang="en-US" altLang="zh-CN" b="1" dirty="0">
                <a:solidFill>
                  <a:prstClr val="black"/>
                </a:solidFill>
                <a:latin typeface="Times New Roman" panose="02020603050405020304" charset="0"/>
                <a:cs typeface="Times New Roman" panose="02020603050405020304" charset="0"/>
              </a:rPr>
              <a:t>way, </a:t>
            </a:r>
            <a:r>
              <a:rPr lang="en-US" altLang="zh-CN" b="1" dirty="0">
                <a:solidFill>
                  <a:srgbClr val="FF0000"/>
                </a:solidFill>
                <a:latin typeface="Times New Roman" panose="02020603050405020304" charset="0"/>
                <a:cs typeface="Times New Roman" panose="02020603050405020304" charset="0"/>
              </a:rPr>
              <a:t>but it would be 30 minutes before it arrived. </a:t>
            </a:r>
            <a:endParaRPr lang="en-US" altLang="zh-CN" b="1" dirty="0">
              <a:solidFill>
                <a:srgbClr val="FF0000"/>
              </a:solidFill>
              <a:latin typeface="Times New Roman" panose="02020603050405020304" charset="0"/>
              <a:cs typeface="Times New Roman" panose="02020603050405020304" charset="0"/>
            </a:endParaRPr>
          </a:p>
        </p:txBody>
      </p:sp>
      <p:sp>
        <p:nvSpPr>
          <p:cNvPr id="15" name="文本框 14"/>
          <p:cNvSpPr txBox="1"/>
          <p:nvPr/>
        </p:nvSpPr>
        <p:spPr>
          <a:xfrm>
            <a:off x="1066546" y="5621720"/>
            <a:ext cx="256192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首尾呼应 </a:t>
            </a:r>
            <a:r>
              <a:rPr kumimoji="0" lang="en-US" altLang="zh-CN" sz="2400" b="1" i="0" u="none" strike="noStrike" kern="1200" cap="none" spc="0" normalizeH="0" baseline="0" noProof="0" dirty="0" err="1">
                <a:ln>
                  <a:noFill/>
                </a:ln>
                <a:solidFill>
                  <a:prstClr val="black"/>
                </a:solidFill>
                <a:effectLst/>
                <a:uLnTx/>
                <a:uFillTx/>
                <a:latin typeface="等线" panose="02010600030101010101" charset="-122"/>
                <a:ea typeface="等线" panose="02010600030101010101" charset="-122"/>
                <a:cs typeface="+mn-cs"/>
              </a:rPr>
              <a:t>inclusio</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16" name="文本框 15"/>
          <p:cNvSpPr txBox="1"/>
          <p:nvPr/>
        </p:nvSpPr>
        <p:spPr>
          <a:xfrm>
            <a:off x="4426457" y="5564019"/>
            <a:ext cx="6295954" cy="369332"/>
          </a:xfrm>
          <a:prstGeom prst="rect">
            <a:avLst/>
          </a:prstGeom>
          <a:noFill/>
        </p:spPr>
        <p:txBody>
          <a:bodyPr wrap="none" rtlCol="0">
            <a:spAutoFit/>
          </a:bodyPr>
          <a:lstStyle/>
          <a:p>
            <a:pPr lvl="0"/>
            <a:r>
              <a:rPr lang="en-US" altLang="zh-CN" b="1" dirty="0">
                <a:solidFill>
                  <a:prstClr val="black"/>
                </a:solidFill>
                <a:latin typeface="Times New Roman" panose="02020603050405020304" charset="0"/>
                <a:cs typeface="Times New Roman" panose="02020603050405020304" charset="0"/>
              </a:rPr>
              <a:t>Taking pictures of polar bears is </a:t>
            </a:r>
            <a:r>
              <a:rPr lang="en-US" altLang="zh-CN" b="1" dirty="0">
                <a:solidFill>
                  <a:srgbClr val="FF0000"/>
                </a:solidFill>
                <a:latin typeface="Times New Roman" panose="02020603050405020304" charset="0"/>
                <a:cs typeface="Times New Roman" panose="02020603050405020304" charset="0"/>
              </a:rPr>
              <a:t>amazing</a:t>
            </a:r>
            <a:r>
              <a:rPr lang="en-US" altLang="zh-CN" b="1" dirty="0">
                <a:solidFill>
                  <a:prstClr val="black"/>
                </a:solidFill>
                <a:latin typeface="Times New Roman" panose="02020603050405020304" charset="0"/>
                <a:cs typeface="Times New Roman" panose="02020603050405020304" charset="0"/>
              </a:rPr>
              <a:t> bur also </a:t>
            </a:r>
            <a:r>
              <a:rPr lang="en-US" altLang="zh-CN" b="1" dirty="0">
                <a:solidFill>
                  <a:srgbClr val="FF0000"/>
                </a:solidFill>
                <a:latin typeface="Times New Roman" panose="02020603050405020304" charset="0"/>
                <a:cs typeface="Times New Roman" panose="02020603050405020304" charset="0"/>
              </a:rPr>
              <a:t>dangerous</a:t>
            </a:r>
            <a:r>
              <a:rPr lang="en-US" altLang="zh-CN" b="1" dirty="0">
                <a:solidFill>
                  <a:prstClr val="black"/>
                </a:solidFill>
                <a:latin typeface="Times New Roman" panose="02020603050405020304" charset="0"/>
                <a:cs typeface="Times New Roman" panose="02020603050405020304" charset="0"/>
              </a:rPr>
              <a:t>. </a:t>
            </a:r>
            <a:endParaRPr lang="en-US" altLang="zh-CN" b="1" dirty="0">
              <a:solidFill>
                <a:prstClr val="black"/>
              </a:solidFill>
              <a:latin typeface="Times New Roman" panose="02020603050405020304" charset="0"/>
              <a:cs typeface="Times New Roman" panose="02020603050405020304" charset="0"/>
            </a:endParaRPr>
          </a:p>
        </p:txBody>
      </p:sp>
      <p:sp>
        <p:nvSpPr>
          <p:cNvPr id="17" name="右箭头 16"/>
          <p:cNvSpPr/>
          <p:nvPr/>
        </p:nvSpPr>
        <p:spPr>
          <a:xfrm>
            <a:off x="8817318" y="3914082"/>
            <a:ext cx="2514122" cy="5125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FF0000"/>
                </a:solidFill>
                <a:effectLst/>
                <a:uLnTx/>
                <a:uFillTx/>
                <a:latin typeface="等线" panose="02010600030101010101" charset="-122"/>
                <a:ea typeface="等线" panose="02010600030101010101" charset="-122"/>
                <a:cs typeface="+mn-cs"/>
              </a:rPr>
              <a:t>情节发展方向明确</a:t>
            </a:r>
            <a:endParaRPr kumimoji="0" lang="zh-CN" altLang="en-US" sz="1800" b="0" i="0" u="none" strike="noStrike" kern="1200" cap="none" spc="0" normalizeH="0" baseline="0" noProof="0" dirty="0">
              <a:ln>
                <a:noFill/>
              </a:ln>
              <a:solidFill>
                <a:srgbClr val="FF0000"/>
              </a:solidFill>
              <a:effectLst/>
              <a:uLnTx/>
              <a:uFillTx/>
              <a:latin typeface="等线" panose="02010600030101010101" charset="-122"/>
              <a:ea typeface="等线" panose="02010600030101010101" charset="-122"/>
              <a:cs typeface="+mn-cs"/>
            </a:endParaRPr>
          </a:p>
        </p:txBody>
      </p:sp>
      <p:sp>
        <p:nvSpPr>
          <p:cNvPr id="19" name="右箭头 18"/>
          <p:cNvSpPr/>
          <p:nvPr/>
        </p:nvSpPr>
        <p:spPr>
          <a:xfrm>
            <a:off x="8492275" y="5830852"/>
            <a:ext cx="2514122" cy="512535"/>
          </a:xfrm>
          <a:prstGeom prst="rightArrow">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FF0000"/>
                </a:solidFill>
                <a:effectLst/>
                <a:uLnTx/>
                <a:uFillTx/>
                <a:latin typeface="等线" panose="02010600030101010101" charset="-122"/>
                <a:ea typeface="等线" panose="02010600030101010101" charset="-122"/>
                <a:cs typeface="+mn-cs"/>
              </a:rPr>
              <a:t>主题明确，逻辑严谨</a:t>
            </a:r>
            <a:endParaRPr kumimoji="0" lang="zh-CN" altLang="en-US" sz="1800" b="0" i="0" u="none" strike="noStrike" kern="1200" cap="none" spc="0" normalizeH="0" baseline="0" noProof="0" dirty="0">
              <a:ln>
                <a:noFill/>
              </a:ln>
              <a:solidFill>
                <a:srgbClr val="FF0000"/>
              </a:solidFill>
              <a:effectLst/>
              <a:uLnTx/>
              <a:uFillTx/>
              <a:latin typeface="等线" panose="02010600030101010101" charset="-122"/>
              <a:ea typeface="等线" panose="02010600030101010101" charset="-122"/>
              <a:cs typeface="+mn-cs"/>
            </a:endParaRPr>
          </a:p>
        </p:txBody>
      </p:sp>
      <p:sp>
        <p:nvSpPr>
          <p:cNvPr id="20" name="文本框 19"/>
          <p:cNvSpPr txBox="1"/>
          <p:nvPr/>
        </p:nvSpPr>
        <p:spPr>
          <a:xfrm>
            <a:off x="21013" y="17434"/>
            <a:ext cx="7866256"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FFC000">
                    <a:lumMod val="60000"/>
                    <a:lumOff val="40000"/>
                  </a:srgbClr>
                </a:solidFill>
                <a:effectLst/>
                <a:uLnTx/>
                <a:uFillTx/>
                <a:latin typeface="等线" panose="02010600030101010101" charset="-122"/>
                <a:ea typeface="等线" panose="02010600030101010101" charset="-122"/>
                <a:cs typeface="+mn-cs"/>
              </a:rPr>
              <a:t>2. </a:t>
            </a:r>
            <a:r>
              <a:rPr kumimoji="0" lang="zh-CN" altLang="en-US" sz="2800" b="1" i="0" u="none" strike="noStrike" kern="1200" cap="none" spc="0" normalizeH="0" baseline="0" noProof="0" dirty="0">
                <a:ln>
                  <a:noFill/>
                </a:ln>
                <a:solidFill>
                  <a:srgbClr val="FFC000">
                    <a:lumMod val="60000"/>
                    <a:lumOff val="40000"/>
                  </a:srgbClr>
                </a:solidFill>
                <a:effectLst/>
                <a:uLnTx/>
                <a:uFillTx/>
                <a:latin typeface="等线" panose="02010600030101010101" charset="-122"/>
                <a:ea typeface="等线" panose="02010600030101010101" charset="-122"/>
                <a:cs typeface="+mn-cs"/>
              </a:rPr>
              <a:t>解读叙事元素，推进情节逻辑（</a:t>
            </a:r>
            <a:r>
              <a:rPr kumimoji="0" lang="en-US" altLang="zh-CN" sz="2800" b="1" i="0" u="none" strike="noStrike" kern="1200" cap="none" spc="0" normalizeH="0" baseline="0" noProof="0" dirty="0">
                <a:ln>
                  <a:noFill/>
                </a:ln>
                <a:solidFill>
                  <a:srgbClr val="FFC000">
                    <a:lumMod val="60000"/>
                    <a:lumOff val="40000"/>
                  </a:srgbClr>
                </a:solidFill>
                <a:effectLst/>
                <a:uLnTx/>
                <a:uFillTx/>
                <a:latin typeface="等线" panose="02010600030101010101" charset="-122"/>
                <a:ea typeface="等线" panose="02010600030101010101" charset="-122"/>
                <a:cs typeface="+mn-cs"/>
              </a:rPr>
              <a:t>202007</a:t>
            </a:r>
            <a:r>
              <a:rPr kumimoji="0" lang="zh-CN" altLang="en-US" sz="2800" b="1" i="0" u="none" strike="noStrike" kern="1200" cap="none" spc="0" normalizeH="0" baseline="0" noProof="0" dirty="0">
                <a:ln>
                  <a:noFill/>
                </a:ln>
                <a:solidFill>
                  <a:srgbClr val="FFC000">
                    <a:lumMod val="60000"/>
                    <a:lumOff val="40000"/>
                  </a:srgbClr>
                </a:solidFill>
                <a:effectLst/>
                <a:uLnTx/>
                <a:uFillTx/>
                <a:latin typeface="等线" panose="02010600030101010101" charset="-122"/>
                <a:ea typeface="等线" panose="02010600030101010101" charset="-122"/>
                <a:cs typeface="+mn-cs"/>
              </a:rPr>
              <a:t>高考）</a:t>
            </a:r>
            <a:endParaRPr kumimoji="0" lang="zh-CN" altLang="en-US" sz="2800" b="1" i="0" u="none" strike="noStrike" kern="1200" cap="none" spc="0" normalizeH="0" baseline="0" noProof="0" dirty="0">
              <a:ln>
                <a:noFill/>
              </a:ln>
              <a:solidFill>
                <a:srgbClr val="FFC000">
                  <a:lumMod val="60000"/>
                  <a:lumOff val="40000"/>
                </a:srgbClr>
              </a:solidFill>
              <a:effectLst/>
              <a:uLnTx/>
              <a:uFillTx/>
              <a:latin typeface="等线" panose="02010600030101010101" charset="-122"/>
              <a:ea typeface="等线" panose="02010600030101010101" charset="-122"/>
              <a:cs typeface="+mn-cs"/>
            </a:endParaRPr>
          </a:p>
        </p:txBody>
      </p:sp>
      <p:cxnSp>
        <p:nvCxnSpPr>
          <p:cNvPr id="21" name="直接连接符 20"/>
          <p:cNvCxnSpPr/>
          <p:nvPr/>
        </p:nvCxnSpPr>
        <p:spPr>
          <a:xfrm flipV="1">
            <a:off x="21013" y="497821"/>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1000"/>
                                        <p:tgtEl>
                                          <p:spTgt spid="13"/>
                                        </p:tgtEl>
                                      </p:cBhvr>
                                    </p:animEffect>
                                    <p:anim calcmode="lin" valueType="num">
                                      <p:cBhvr>
                                        <p:cTn id="33" dur="1000" fill="hold"/>
                                        <p:tgtEl>
                                          <p:spTgt spid="13"/>
                                        </p:tgtEl>
                                        <p:attrNameLst>
                                          <p:attrName>ppt_x</p:attrName>
                                        </p:attrNameLst>
                                      </p:cBhvr>
                                      <p:tavLst>
                                        <p:tav tm="0">
                                          <p:val>
                                            <p:strVal val="#ppt_x"/>
                                          </p:val>
                                        </p:tav>
                                        <p:tav tm="100000">
                                          <p:val>
                                            <p:strVal val="#ppt_x"/>
                                          </p:val>
                                        </p:tav>
                                      </p:tavLst>
                                    </p:anim>
                                    <p:anim calcmode="lin" valueType="num">
                                      <p:cBhvr>
                                        <p:cTn id="34" dur="1000" fill="hold"/>
                                        <p:tgtEl>
                                          <p:spTgt spid="13"/>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1000"/>
                                        <p:tgtEl>
                                          <p:spTgt spid="15"/>
                                        </p:tgtEl>
                                      </p:cBhvr>
                                    </p:animEffect>
                                    <p:anim calcmode="lin" valueType="num">
                                      <p:cBhvr>
                                        <p:cTn id="38" dur="1000" fill="hold"/>
                                        <p:tgtEl>
                                          <p:spTgt spid="15"/>
                                        </p:tgtEl>
                                        <p:attrNameLst>
                                          <p:attrName>ppt_x</p:attrName>
                                        </p:attrNameLst>
                                      </p:cBhvr>
                                      <p:tavLst>
                                        <p:tav tm="0">
                                          <p:val>
                                            <p:strVal val="#ppt_x"/>
                                          </p:val>
                                        </p:tav>
                                        <p:tav tm="100000">
                                          <p:val>
                                            <p:strVal val="#ppt_x"/>
                                          </p:val>
                                        </p:tav>
                                      </p:tavLst>
                                    </p:anim>
                                    <p:anim calcmode="lin" valueType="num">
                                      <p:cBhvr>
                                        <p:cTn id="39" dur="1000" fill="hold"/>
                                        <p:tgtEl>
                                          <p:spTgt spid="15"/>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1000"/>
                                        <p:tgtEl>
                                          <p:spTgt spid="11"/>
                                        </p:tgtEl>
                                      </p:cBhvr>
                                    </p:animEffect>
                                    <p:anim calcmode="lin" valueType="num">
                                      <p:cBhvr>
                                        <p:cTn id="43" dur="1000" fill="hold"/>
                                        <p:tgtEl>
                                          <p:spTgt spid="11"/>
                                        </p:tgtEl>
                                        <p:attrNameLst>
                                          <p:attrName>ppt_x</p:attrName>
                                        </p:attrNameLst>
                                      </p:cBhvr>
                                      <p:tavLst>
                                        <p:tav tm="0">
                                          <p:val>
                                            <p:strVal val="#ppt_x"/>
                                          </p:val>
                                        </p:tav>
                                        <p:tav tm="100000">
                                          <p:val>
                                            <p:strVal val="#ppt_x"/>
                                          </p:val>
                                        </p:tav>
                                      </p:tavLst>
                                    </p:anim>
                                    <p:anim calcmode="lin" valueType="num">
                                      <p:cBhvr>
                                        <p:cTn id="4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2"/>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17"/>
                                        </p:tgtEl>
                                        <p:attrNameLst>
                                          <p:attrName>style.visibility</p:attrName>
                                        </p:attrNameLst>
                                      </p:cBhvr>
                                      <p:to>
                                        <p:strVal val="visible"/>
                                      </p:to>
                                    </p:set>
                                    <p:animEffect transition="in" filter="wipe(left)">
                                      <p:cBhvr>
                                        <p:cTn id="65" dur="500"/>
                                        <p:tgtEl>
                                          <p:spTgt spid="17"/>
                                        </p:tgtEl>
                                      </p:cBhvr>
                                    </p:animEffec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0"/>
                                          </p:stCondLst>
                                        </p:cTn>
                                        <p:tgtEl>
                                          <p:spTgt spid="14"/>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grpId="0" nodeType="clickEffect">
                                  <p:stCondLst>
                                    <p:cond delay="0"/>
                                  </p:stCondLst>
                                  <p:childTnLst>
                                    <p:set>
                                      <p:cBhvr>
                                        <p:cTn id="73" dur="1" fill="hold">
                                          <p:stCondLst>
                                            <p:cond delay="0"/>
                                          </p:stCondLst>
                                        </p:cTn>
                                        <p:tgtEl>
                                          <p:spTgt spid="16"/>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grpId="0" nodeType="clickEffect">
                                  <p:stCondLst>
                                    <p:cond delay="0"/>
                                  </p:stCondLst>
                                  <p:childTnLst>
                                    <p:set>
                                      <p:cBhvr>
                                        <p:cTn id="77" dur="1" fill="hold">
                                          <p:stCondLst>
                                            <p:cond delay="0"/>
                                          </p:stCondLst>
                                        </p:cTn>
                                        <p:tgtEl>
                                          <p:spTgt spid="19"/>
                                        </p:tgtEl>
                                        <p:attrNameLst>
                                          <p:attrName>style.visibility</p:attrName>
                                        </p:attrNameLst>
                                      </p:cBhvr>
                                      <p:to>
                                        <p:strVal val="visible"/>
                                      </p:to>
                                    </p:set>
                                    <p:animEffect transition="in" filter="wipe(left)">
                                      <p:cBhvr>
                                        <p:cTn id="7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2" grpId="0"/>
      <p:bldP spid="13" grpId="0"/>
      <p:bldP spid="14" grpId="0"/>
      <p:bldP spid="15" grpId="0"/>
      <p:bldP spid="16" grpId="0"/>
      <p:bldP spid="17" grpId="0" bldLvl="0" animBg="1"/>
      <p:bldP spid="19" grpId="0" bldLvl="0" animBg="1"/>
    </p:bldLst>
  </p:timing>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190174" y="28635"/>
            <a:ext cx="9631163" cy="523220"/>
          </a:xfrm>
          <a:prstGeom prst="rect">
            <a:avLst/>
          </a:prstGeom>
          <a:noFill/>
        </p:spPr>
        <p:txBody>
          <a:bodyPr wrap="none" rtlCol="0">
            <a:spAutoFit/>
          </a:bodyPr>
          <a:lstStyle/>
          <a:p>
            <a:r>
              <a:rPr lang="zh-CN" altLang="en-US" sz="2800" b="1" dirty="0">
                <a:solidFill>
                  <a:srgbClr val="FF0000"/>
                </a:solidFill>
              </a:rPr>
              <a:t>怎么“续”？</a:t>
            </a:r>
            <a:r>
              <a:rPr lang="zh-CN" altLang="en-US" sz="2800" b="1" dirty="0">
                <a:solidFill>
                  <a:srgbClr val="FFFF00"/>
                </a:solidFill>
              </a:rPr>
              <a:t>拉波夫（</a:t>
            </a:r>
            <a:r>
              <a:rPr lang="en-US" altLang="zh-CN" sz="2800" b="1" dirty="0" err="1">
                <a:solidFill>
                  <a:srgbClr val="FFFF00"/>
                </a:solidFill>
              </a:rPr>
              <a:t>Labov</a:t>
            </a:r>
            <a:r>
              <a:rPr lang="en-US" altLang="zh-CN" sz="2800" b="1" dirty="0">
                <a:solidFill>
                  <a:srgbClr val="FFFF00"/>
                </a:solidFill>
              </a:rPr>
              <a:t>, 1927</a:t>
            </a:r>
            <a:r>
              <a:rPr lang="zh-CN" altLang="en-US" sz="2800" b="1" dirty="0">
                <a:solidFill>
                  <a:srgbClr val="FFFF00"/>
                </a:solidFill>
              </a:rPr>
              <a:t>）关于叙事结构的分析模式</a:t>
            </a:r>
            <a:endParaRPr lang="zh-CN" altLang="en-US" sz="2800" b="1" dirty="0">
              <a:solidFill>
                <a:srgbClr val="FFFF00"/>
              </a:solidFill>
            </a:endParaRPr>
          </a:p>
        </p:txBody>
      </p:sp>
      <p:graphicFrame>
        <p:nvGraphicFramePr>
          <p:cNvPr id="3" name="表格 2"/>
          <p:cNvGraphicFramePr>
            <a:graphicFrameLocks noGrp="1"/>
          </p:cNvGraphicFramePr>
          <p:nvPr/>
        </p:nvGraphicFramePr>
        <p:xfrm>
          <a:off x="372533" y="613139"/>
          <a:ext cx="11564543" cy="5521652"/>
        </p:xfrm>
        <a:graphic>
          <a:graphicData uri="http://schemas.openxmlformats.org/drawingml/2006/table">
            <a:tbl>
              <a:tblPr firstRow="1" bandRow="1">
                <a:tableStyleId>{5C22544A-7EE6-4342-B048-85BDC9FD1C3A}</a:tableStyleId>
              </a:tblPr>
              <a:tblGrid>
                <a:gridCol w="1876145"/>
                <a:gridCol w="9688398"/>
              </a:tblGrid>
              <a:tr h="848835">
                <a:tc>
                  <a:txBody>
                    <a:bodyPr/>
                    <a:lstStyle/>
                    <a:p>
                      <a:endParaRPr lang="zh-CN" altLang="en-US" dirty="0"/>
                    </a:p>
                  </a:txBody>
                  <a:tcPr/>
                </a:tc>
                <a:tc>
                  <a:txBody>
                    <a:bodyPr/>
                    <a:lstStyle/>
                    <a:p>
                      <a:endParaRPr lang="zh-CN" altLang="en-US"/>
                    </a:p>
                  </a:txBody>
                  <a:tcPr/>
                </a:tc>
              </a:tr>
              <a:tr h="806013">
                <a:tc>
                  <a:txBody>
                    <a:bodyPr/>
                    <a:lstStyle/>
                    <a:p>
                      <a:endParaRPr lang="zh-CN" altLang="en-US" dirty="0"/>
                    </a:p>
                  </a:txBody>
                  <a:tcPr/>
                </a:tc>
                <a:tc>
                  <a:txBody>
                    <a:bodyPr/>
                    <a:lstStyle/>
                    <a:p>
                      <a:endParaRPr lang="zh-CN" altLang="en-US" dirty="0"/>
                    </a:p>
                  </a:txBody>
                  <a:tcPr/>
                </a:tc>
              </a:tr>
              <a:tr h="726734">
                <a:tc>
                  <a:txBody>
                    <a:bodyPr/>
                    <a:lstStyle/>
                    <a:p>
                      <a:endParaRPr lang="zh-CN" altLang="en-US"/>
                    </a:p>
                  </a:txBody>
                  <a:tcPr/>
                </a:tc>
                <a:tc>
                  <a:txBody>
                    <a:bodyPr/>
                    <a:lstStyle/>
                    <a:p>
                      <a:endParaRPr lang="zh-CN" altLang="en-US" dirty="0"/>
                    </a:p>
                  </a:txBody>
                  <a:tcPr/>
                </a:tc>
              </a:tr>
              <a:tr h="858868">
                <a:tc>
                  <a:txBody>
                    <a:bodyPr/>
                    <a:lstStyle/>
                    <a:p>
                      <a:endParaRPr lang="zh-CN" altLang="en-US" dirty="0"/>
                    </a:p>
                  </a:txBody>
                  <a:tcPr/>
                </a:tc>
                <a:tc>
                  <a:txBody>
                    <a:bodyPr/>
                    <a:lstStyle/>
                    <a:p>
                      <a:endParaRPr lang="zh-CN" altLang="en-US" dirty="0"/>
                    </a:p>
                  </a:txBody>
                  <a:tcPr/>
                </a:tc>
              </a:tr>
              <a:tr h="1057067">
                <a:tc>
                  <a:txBody>
                    <a:bodyPr/>
                    <a:lstStyle/>
                    <a:p>
                      <a:endParaRPr lang="zh-CN" altLang="en-US"/>
                    </a:p>
                  </a:txBody>
                  <a:tcPr/>
                </a:tc>
                <a:tc>
                  <a:txBody>
                    <a:bodyPr/>
                    <a:lstStyle/>
                    <a:p>
                      <a:endParaRPr lang="zh-CN" altLang="en-US" dirty="0"/>
                    </a:p>
                  </a:txBody>
                  <a:tcPr/>
                </a:tc>
              </a:tr>
              <a:tr h="1224135">
                <a:tc>
                  <a:txBody>
                    <a:bodyPr/>
                    <a:lstStyle/>
                    <a:p>
                      <a:endParaRPr lang="zh-CN" altLang="en-US" dirty="0"/>
                    </a:p>
                  </a:txBody>
                  <a:tcPr/>
                </a:tc>
                <a:tc>
                  <a:txBody>
                    <a:bodyPr/>
                    <a:lstStyle/>
                    <a:p>
                      <a:endParaRPr lang="zh-CN" altLang="en-US" dirty="0"/>
                    </a:p>
                  </a:txBody>
                  <a:tcPr/>
                </a:tc>
              </a:tr>
            </a:tbl>
          </a:graphicData>
        </a:graphic>
      </p:graphicFrame>
      <p:sp>
        <p:nvSpPr>
          <p:cNvPr id="4" name="文本框 3"/>
          <p:cNvSpPr txBox="1"/>
          <p:nvPr/>
        </p:nvSpPr>
        <p:spPr>
          <a:xfrm>
            <a:off x="733393" y="828417"/>
            <a:ext cx="902811" cy="523220"/>
          </a:xfrm>
          <a:prstGeom prst="rect">
            <a:avLst/>
          </a:prstGeom>
          <a:noFill/>
        </p:spPr>
        <p:txBody>
          <a:bodyPr wrap="none" rtlCol="0">
            <a:spAutoFit/>
          </a:bodyPr>
          <a:lstStyle/>
          <a:p>
            <a:r>
              <a:rPr lang="zh-CN" altLang="en-US" sz="2800" b="1" dirty="0"/>
              <a:t>点题</a:t>
            </a:r>
            <a:endParaRPr lang="zh-CN" altLang="en-US" sz="2800" b="1" dirty="0"/>
          </a:p>
        </p:txBody>
      </p:sp>
      <p:sp>
        <p:nvSpPr>
          <p:cNvPr id="5" name="文本框 4"/>
          <p:cNvSpPr txBox="1"/>
          <p:nvPr/>
        </p:nvSpPr>
        <p:spPr>
          <a:xfrm>
            <a:off x="733393" y="1616119"/>
            <a:ext cx="902811" cy="523220"/>
          </a:xfrm>
          <a:prstGeom prst="rect">
            <a:avLst/>
          </a:prstGeom>
          <a:noFill/>
        </p:spPr>
        <p:txBody>
          <a:bodyPr wrap="none" rtlCol="0">
            <a:spAutoFit/>
          </a:bodyPr>
          <a:lstStyle>
            <a:defPPr>
              <a:defRPr lang="zh-CN"/>
            </a:defPPr>
            <a:lvl1pPr>
              <a:defRPr sz="2800" b="1"/>
            </a:lvl1pPr>
          </a:lstStyle>
          <a:p>
            <a:r>
              <a:rPr lang="zh-CN" altLang="en-US" dirty="0"/>
              <a:t>指向</a:t>
            </a:r>
            <a:endParaRPr lang="zh-CN" altLang="en-US" dirty="0"/>
          </a:p>
        </p:txBody>
      </p:sp>
      <p:sp>
        <p:nvSpPr>
          <p:cNvPr id="6" name="文本框 5"/>
          <p:cNvSpPr txBox="1"/>
          <p:nvPr/>
        </p:nvSpPr>
        <p:spPr>
          <a:xfrm>
            <a:off x="733392" y="2403821"/>
            <a:ext cx="902811" cy="523220"/>
          </a:xfrm>
          <a:prstGeom prst="rect">
            <a:avLst/>
          </a:prstGeom>
          <a:noFill/>
        </p:spPr>
        <p:txBody>
          <a:bodyPr wrap="none" rtlCol="0">
            <a:spAutoFit/>
          </a:bodyPr>
          <a:lstStyle/>
          <a:p>
            <a:r>
              <a:rPr lang="zh-CN" altLang="en-US" sz="2800" b="1" dirty="0"/>
              <a:t>进展</a:t>
            </a:r>
            <a:endParaRPr lang="zh-CN" altLang="en-US" sz="2800" b="1" dirty="0"/>
          </a:p>
        </p:txBody>
      </p:sp>
      <p:sp>
        <p:nvSpPr>
          <p:cNvPr id="7" name="文本框 6"/>
          <p:cNvSpPr txBox="1"/>
          <p:nvPr/>
        </p:nvSpPr>
        <p:spPr>
          <a:xfrm>
            <a:off x="733391" y="3189301"/>
            <a:ext cx="902811" cy="523220"/>
          </a:xfrm>
          <a:prstGeom prst="rect">
            <a:avLst/>
          </a:prstGeom>
          <a:noFill/>
        </p:spPr>
        <p:txBody>
          <a:bodyPr wrap="none" rtlCol="0">
            <a:spAutoFit/>
          </a:bodyPr>
          <a:lstStyle/>
          <a:p>
            <a:r>
              <a:rPr lang="zh-CN" altLang="en-US" sz="2800" b="1" dirty="0"/>
              <a:t>结局</a:t>
            </a:r>
            <a:endParaRPr lang="zh-CN" altLang="en-US" sz="2800" b="1" dirty="0"/>
          </a:p>
        </p:txBody>
      </p:sp>
      <p:sp>
        <p:nvSpPr>
          <p:cNvPr id="8" name="文本框 7"/>
          <p:cNvSpPr txBox="1"/>
          <p:nvPr/>
        </p:nvSpPr>
        <p:spPr>
          <a:xfrm>
            <a:off x="714538" y="4124312"/>
            <a:ext cx="902811" cy="523220"/>
          </a:xfrm>
          <a:prstGeom prst="rect">
            <a:avLst/>
          </a:prstGeom>
          <a:noFill/>
        </p:spPr>
        <p:txBody>
          <a:bodyPr wrap="none" rtlCol="0">
            <a:spAutoFit/>
          </a:bodyPr>
          <a:lstStyle>
            <a:defPPr>
              <a:defRPr lang="zh-CN"/>
            </a:defPPr>
            <a:lvl1pPr>
              <a:defRPr sz="2800" b="1"/>
            </a:lvl1pPr>
          </a:lstStyle>
          <a:p>
            <a:r>
              <a:rPr lang="zh-CN" altLang="en-US" dirty="0">
                <a:solidFill>
                  <a:srgbClr val="FF0000"/>
                </a:solidFill>
              </a:rPr>
              <a:t>回应</a:t>
            </a:r>
            <a:endParaRPr lang="zh-CN" altLang="en-US" dirty="0">
              <a:solidFill>
                <a:srgbClr val="FF0000"/>
              </a:solidFill>
            </a:endParaRPr>
          </a:p>
        </p:txBody>
      </p:sp>
      <p:sp>
        <p:nvSpPr>
          <p:cNvPr id="9" name="文本框 8"/>
          <p:cNvSpPr txBox="1"/>
          <p:nvPr/>
        </p:nvSpPr>
        <p:spPr>
          <a:xfrm>
            <a:off x="733391" y="5288575"/>
            <a:ext cx="902811" cy="523220"/>
          </a:xfrm>
          <a:prstGeom prst="rect">
            <a:avLst/>
          </a:prstGeom>
          <a:noFill/>
        </p:spPr>
        <p:txBody>
          <a:bodyPr wrap="none" rtlCol="0">
            <a:spAutoFit/>
          </a:bodyPr>
          <a:lstStyle>
            <a:defPPr>
              <a:defRPr lang="zh-CN"/>
            </a:defPPr>
            <a:lvl1pPr>
              <a:defRPr sz="2800" b="1"/>
            </a:lvl1pPr>
          </a:lstStyle>
          <a:p>
            <a:r>
              <a:rPr lang="zh-CN" altLang="en-US" dirty="0">
                <a:solidFill>
                  <a:srgbClr val="FF0000"/>
                </a:solidFill>
              </a:rPr>
              <a:t>评议</a:t>
            </a:r>
            <a:endParaRPr lang="zh-CN" altLang="en-US" dirty="0">
              <a:solidFill>
                <a:srgbClr val="FF0000"/>
              </a:solidFill>
            </a:endParaRPr>
          </a:p>
        </p:txBody>
      </p:sp>
      <p:sp>
        <p:nvSpPr>
          <p:cNvPr id="10" name="文本框 9"/>
          <p:cNvSpPr txBox="1"/>
          <p:nvPr/>
        </p:nvSpPr>
        <p:spPr>
          <a:xfrm>
            <a:off x="2437660" y="775489"/>
            <a:ext cx="5724644" cy="461665"/>
          </a:xfrm>
          <a:prstGeom prst="rect">
            <a:avLst/>
          </a:prstGeom>
          <a:noFill/>
        </p:spPr>
        <p:txBody>
          <a:bodyPr wrap="none" rtlCol="0">
            <a:spAutoFit/>
          </a:bodyPr>
          <a:lstStyle/>
          <a:p>
            <a:r>
              <a:rPr lang="zh-CN" altLang="en-US" sz="2400" dirty="0">
                <a:latin typeface="宋体" panose="02010600030101010101" pitchFamily="2" charset="-122"/>
                <a:ea typeface="宋体" panose="02010600030101010101" pitchFamily="2" charset="-122"/>
              </a:rPr>
              <a:t>叙述者在叙述故事前对故事的简要概括。</a:t>
            </a:r>
            <a:endParaRPr lang="zh-CN" altLang="en-US" sz="2400" dirty="0">
              <a:latin typeface="宋体" panose="02010600030101010101" pitchFamily="2" charset="-122"/>
              <a:ea typeface="宋体" panose="02010600030101010101" pitchFamily="2" charset="-122"/>
            </a:endParaRPr>
          </a:p>
        </p:txBody>
      </p:sp>
      <p:sp>
        <p:nvSpPr>
          <p:cNvPr id="11" name="文本框 10"/>
          <p:cNvSpPr txBox="1"/>
          <p:nvPr/>
        </p:nvSpPr>
        <p:spPr>
          <a:xfrm>
            <a:off x="2437660" y="1432291"/>
            <a:ext cx="8693760" cy="830997"/>
          </a:xfrm>
          <a:prstGeom prst="rect">
            <a:avLst/>
          </a:prstGeom>
          <a:noFill/>
        </p:spPr>
        <p:txBody>
          <a:bodyPr wrap="square" rtlCol="0">
            <a:spAutoFit/>
          </a:bodyPr>
          <a:lstStyle>
            <a:defPPr>
              <a:defRPr lang="zh-CN"/>
            </a:defPPr>
            <a:lvl1pPr>
              <a:defRPr sz="2800">
                <a:latin typeface="宋体" panose="02010600030101010101" pitchFamily="2" charset="-122"/>
                <a:ea typeface="宋体" panose="02010600030101010101" pitchFamily="2" charset="-122"/>
              </a:defRPr>
            </a:lvl1pPr>
          </a:lstStyle>
          <a:p>
            <a:r>
              <a:rPr lang="zh-CN" altLang="en-US" sz="2400" dirty="0"/>
              <a:t>叙述者在故事的开始对时间，地点，人物及其活动或环境</a:t>
            </a:r>
            <a:endParaRPr lang="en-US" altLang="zh-CN" sz="2400" dirty="0"/>
          </a:p>
          <a:p>
            <a:r>
              <a:rPr lang="zh-CN" altLang="en-US" sz="2400" dirty="0"/>
              <a:t>的描述。</a:t>
            </a:r>
            <a:r>
              <a:rPr lang="en-US" altLang="zh-CN" sz="2400" dirty="0"/>
              <a:t>(</a:t>
            </a:r>
            <a:r>
              <a:rPr lang="zh-CN" altLang="en-US" sz="2400" dirty="0"/>
              <a:t>铺垫）</a:t>
            </a:r>
            <a:endParaRPr lang="zh-CN" altLang="en-US" sz="2400" dirty="0"/>
          </a:p>
        </p:txBody>
      </p:sp>
      <p:sp>
        <p:nvSpPr>
          <p:cNvPr id="12" name="文本框 11"/>
          <p:cNvSpPr txBox="1"/>
          <p:nvPr/>
        </p:nvSpPr>
        <p:spPr>
          <a:xfrm>
            <a:off x="2437660" y="2388075"/>
            <a:ext cx="5211683" cy="523220"/>
          </a:xfrm>
          <a:prstGeom prst="rect">
            <a:avLst/>
          </a:prstGeom>
          <a:noFill/>
        </p:spPr>
        <p:txBody>
          <a:bodyPr wrap="none" rtlCol="0">
            <a:spAutoFit/>
          </a:bodyPr>
          <a:lstStyle>
            <a:defPPr>
              <a:defRPr lang="zh-CN"/>
            </a:defPPr>
            <a:lvl1pPr>
              <a:defRPr sz="2400">
                <a:latin typeface="宋体" panose="02010600030101010101" pitchFamily="2" charset="-122"/>
                <a:ea typeface="宋体" panose="02010600030101010101" pitchFamily="2" charset="-122"/>
              </a:defRPr>
            </a:lvl1pPr>
          </a:lstStyle>
          <a:p>
            <a:r>
              <a:rPr lang="zh-CN" altLang="en-US" dirty="0"/>
              <a:t>故事本身的发生，事态的发展。</a:t>
            </a:r>
            <a:endParaRPr lang="zh-CN" altLang="en-US" dirty="0"/>
          </a:p>
        </p:txBody>
      </p:sp>
      <p:sp>
        <p:nvSpPr>
          <p:cNvPr id="13" name="文本框 12"/>
          <p:cNvSpPr txBox="1"/>
          <p:nvPr/>
        </p:nvSpPr>
        <p:spPr>
          <a:xfrm>
            <a:off x="2466261" y="3035412"/>
            <a:ext cx="9110186" cy="830997"/>
          </a:xfrm>
          <a:prstGeom prst="rect">
            <a:avLst/>
          </a:prstGeom>
          <a:noFill/>
        </p:spPr>
        <p:txBody>
          <a:bodyPr wrap="none" rtlCol="0">
            <a:spAutoFit/>
          </a:bodyPr>
          <a:lstStyle>
            <a:defPPr>
              <a:defRPr lang="zh-CN"/>
            </a:defPPr>
            <a:lvl1pPr>
              <a:defRPr sz="2400">
                <a:latin typeface="宋体" panose="02010600030101010101" pitchFamily="2" charset="-122"/>
                <a:ea typeface="宋体" panose="02010600030101010101" pitchFamily="2" charset="-122"/>
              </a:defRPr>
            </a:lvl1pPr>
          </a:lstStyle>
          <a:p>
            <a:r>
              <a:rPr lang="zh-CN" altLang="en-US" dirty="0"/>
              <a:t>一系列事件的结束，故事的结果或结局，包括人物的下场，目的的</a:t>
            </a:r>
            <a:endParaRPr lang="en-US" altLang="zh-CN" dirty="0"/>
          </a:p>
          <a:p>
            <a:r>
              <a:rPr lang="zh-CN" altLang="en-US" dirty="0"/>
              <a:t>实现或失败等。</a:t>
            </a:r>
            <a:endParaRPr lang="zh-CN" altLang="en-US" dirty="0"/>
          </a:p>
        </p:txBody>
      </p:sp>
      <p:sp>
        <p:nvSpPr>
          <p:cNvPr id="14" name="文本框 13"/>
          <p:cNvSpPr txBox="1"/>
          <p:nvPr/>
        </p:nvSpPr>
        <p:spPr>
          <a:xfrm>
            <a:off x="2466261" y="4014324"/>
            <a:ext cx="9110186" cy="830997"/>
          </a:xfrm>
          <a:prstGeom prst="rect">
            <a:avLst/>
          </a:prstGeom>
          <a:noFill/>
        </p:spPr>
        <p:txBody>
          <a:bodyPr wrap="none" rtlCol="0">
            <a:spAutoFit/>
          </a:bodyPr>
          <a:lstStyle>
            <a:defPPr>
              <a:defRPr lang="zh-CN"/>
            </a:defPPr>
            <a:lvl1pPr>
              <a:defRPr sz="2400">
                <a:latin typeface="宋体" panose="02010600030101010101" pitchFamily="2" charset="-122"/>
                <a:ea typeface="宋体" panose="02010600030101010101" pitchFamily="2" charset="-122"/>
              </a:defRPr>
            </a:lvl1pPr>
          </a:lstStyle>
          <a:p>
            <a:r>
              <a:rPr lang="zh-CN" altLang="en-US" dirty="0"/>
              <a:t>在故事的</a:t>
            </a:r>
            <a:r>
              <a:rPr lang="zh-CN" altLang="en-US" dirty="0">
                <a:solidFill>
                  <a:srgbClr val="0000CC"/>
                </a:solidFill>
              </a:rPr>
              <a:t>结尾，用一两句话来接应主题，使听者对叙述有一个完整</a:t>
            </a:r>
            <a:endParaRPr lang="en-US" altLang="zh-CN" dirty="0">
              <a:solidFill>
                <a:srgbClr val="0000CC"/>
              </a:solidFill>
            </a:endParaRPr>
          </a:p>
          <a:p>
            <a:r>
              <a:rPr lang="zh-CN" altLang="en-US" dirty="0">
                <a:solidFill>
                  <a:srgbClr val="0000CC"/>
                </a:solidFill>
              </a:rPr>
              <a:t>的了解，对故事有一个有头有尾的满意感。</a:t>
            </a:r>
            <a:endParaRPr lang="zh-CN" altLang="en-US" dirty="0">
              <a:solidFill>
                <a:srgbClr val="0000CC"/>
              </a:solidFill>
            </a:endParaRPr>
          </a:p>
        </p:txBody>
      </p:sp>
      <p:sp>
        <p:nvSpPr>
          <p:cNvPr id="15" name="文本框 14"/>
          <p:cNvSpPr txBox="1"/>
          <p:nvPr/>
        </p:nvSpPr>
        <p:spPr>
          <a:xfrm>
            <a:off x="2466261" y="4916590"/>
            <a:ext cx="9110186" cy="1200329"/>
          </a:xfrm>
          <a:prstGeom prst="rect">
            <a:avLst/>
          </a:prstGeom>
          <a:noFill/>
        </p:spPr>
        <p:txBody>
          <a:bodyPr wrap="none" rtlCol="0">
            <a:spAutoFit/>
          </a:bodyPr>
          <a:lstStyle>
            <a:defPPr>
              <a:defRPr lang="zh-CN"/>
            </a:defPPr>
            <a:lvl1pPr>
              <a:defRPr sz="2400">
                <a:latin typeface="宋体" panose="02010600030101010101" pitchFamily="2" charset="-122"/>
                <a:ea typeface="宋体" panose="02010600030101010101" pitchFamily="2" charset="-122"/>
              </a:defRPr>
            </a:lvl1pPr>
          </a:lstStyle>
          <a:p>
            <a:r>
              <a:rPr lang="zh-CN" altLang="en-US" dirty="0"/>
              <a:t>叙述者对故事发生的原因，故事的要点，叙述故事的目的，动作或</a:t>
            </a:r>
            <a:endParaRPr lang="en-US" altLang="zh-CN" dirty="0"/>
          </a:p>
          <a:p>
            <a:r>
              <a:rPr lang="zh-CN" altLang="en-US" dirty="0"/>
              <a:t>人物等的评论。也可表达叙述者对某种情况的看法，态度。评议可</a:t>
            </a:r>
            <a:endParaRPr lang="en-US" altLang="zh-CN" dirty="0"/>
          </a:p>
          <a:p>
            <a:r>
              <a:rPr lang="zh-CN" altLang="en-US" dirty="0"/>
              <a:t>用来制造悬念，增强故事的吸引力和感染力。</a:t>
            </a:r>
            <a:endParaRPr lang="zh-CN" altLang="en-US" dirty="0"/>
          </a:p>
        </p:txBody>
      </p:sp>
      <p:sp>
        <p:nvSpPr>
          <p:cNvPr id="16" name="文本框 15"/>
          <p:cNvSpPr txBox="1"/>
          <p:nvPr/>
        </p:nvSpPr>
        <p:spPr>
          <a:xfrm>
            <a:off x="348272" y="6190591"/>
            <a:ext cx="11495455" cy="646331"/>
          </a:xfrm>
          <a:prstGeom prst="rect">
            <a:avLst/>
          </a:prstGeom>
          <a:noFill/>
        </p:spPr>
        <p:txBody>
          <a:bodyPr wrap="none" rtlCol="0">
            <a:spAutoFit/>
          </a:bodyPr>
          <a:lstStyle/>
          <a:p>
            <a:r>
              <a:rPr lang="zh-CN" altLang="en-US" b="1" dirty="0">
                <a:solidFill>
                  <a:srgbClr val="FF0000"/>
                </a:solidFill>
                <a:latin typeface="微软雅黑" panose="020B0503020204020204" charset="-122"/>
                <a:ea typeface="微软雅黑" panose="020B0503020204020204" charset="-122"/>
              </a:rPr>
              <a:t>一个完整的叙述的开始点是指向，接着是</a:t>
            </a:r>
            <a:r>
              <a:rPr lang="zh-CN" altLang="en-US" b="1" dirty="0">
                <a:solidFill>
                  <a:srgbClr val="FFFF00"/>
                </a:solidFill>
                <a:latin typeface="微软雅黑" panose="020B0503020204020204" charset="-122"/>
                <a:ea typeface="微软雅黑" panose="020B0503020204020204" charset="-122"/>
              </a:rPr>
              <a:t>进展，然后是结局，最后是回应，评议渗透</a:t>
            </a:r>
            <a:r>
              <a:rPr lang="zh-CN" altLang="en-US" b="1" dirty="0">
                <a:solidFill>
                  <a:srgbClr val="FF0000"/>
                </a:solidFill>
                <a:latin typeface="微软雅黑" panose="020B0503020204020204" charset="-122"/>
                <a:ea typeface="微软雅黑" panose="020B0503020204020204" charset="-122"/>
              </a:rPr>
              <a:t>在进展和结局之中。当然，</a:t>
            </a:r>
            <a:endParaRPr lang="en-US" altLang="zh-CN" b="1" dirty="0">
              <a:solidFill>
                <a:srgbClr val="FF0000"/>
              </a:solidFill>
              <a:latin typeface="微软雅黑" panose="020B0503020204020204" charset="-122"/>
              <a:ea typeface="微软雅黑" panose="020B0503020204020204" charset="-122"/>
            </a:endParaRPr>
          </a:p>
          <a:p>
            <a:r>
              <a:rPr lang="zh-CN" altLang="en-US" b="1" dirty="0">
                <a:solidFill>
                  <a:srgbClr val="FF0000"/>
                </a:solidFill>
                <a:latin typeface="微软雅黑" panose="020B0503020204020204" charset="-122"/>
                <a:ea typeface="微软雅黑" panose="020B0503020204020204" charset="-122"/>
              </a:rPr>
              <a:t>并不是所有的叙事结构都包括上述完整的六个部分。</a:t>
            </a:r>
            <a:endParaRPr lang="zh-CN" altLang="en-US" b="1" dirty="0">
              <a:solidFill>
                <a:srgbClr val="FF0000"/>
              </a:solidFill>
              <a:latin typeface="微软雅黑" panose="020B0503020204020204" charset="-122"/>
              <a:ea typeface="微软雅黑" panose="020B0503020204020204" charset="-122"/>
            </a:endParaRPr>
          </a:p>
        </p:txBody>
      </p:sp>
      <p:cxnSp>
        <p:nvCxnSpPr>
          <p:cNvPr id="17" name="直接连接符 16"/>
          <p:cNvCxnSpPr/>
          <p:nvPr/>
        </p:nvCxnSpPr>
        <p:spPr>
          <a:xfrm flipV="1">
            <a:off x="372533" y="476497"/>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anim calcmode="lin" valueType="num">
                                      <p:cBhvr>
                                        <p:cTn id="33" dur="1000" fill="hold"/>
                                        <p:tgtEl>
                                          <p:spTgt spid="9"/>
                                        </p:tgtEl>
                                        <p:attrNameLst>
                                          <p:attrName>ppt_x</p:attrName>
                                        </p:attrNameLst>
                                      </p:cBhvr>
                                      <p:tavLst>
                                        <p:tav tm="0">
                                          <p:val>
                                            <p:strVal val="#ppt_x"/>
                                          </p:val>
                                        </p:tav>
                                        <p:tav tm="100000">
                                          <p:val>
                                            <p:strVal val="#ppt_x"/>
                                          </p:val>
                                        </p:tav>
                                      </p:tavLst>
                                    </p:anim>
                                    <p:anim calcmode="lin" valueType="num">
                                      <p:cBhvr>
                                        <p:cTn id="34" dur="1000" fill="hold"/>
                                        <p:tgtEl>
                                          <p:spTgt spid="9"/>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fade">
                                      <p:cBhvr>
                                        <p:cTn id="37" dur="1000"/>
                                        <p:tgtEl>
                                          <p:spTgt spid="3"/>
                                        </p:tgtEl>
                                      </p:cBhvr>
                                    </p:animEffect>
                                    <p:anim calcmode="lin" valueType="num">
                                      <p:cBhvr>
                                        <p:cTn id="38" dur="1000" fill="hold"/>
                                        <p:tgtEl>
                                          <p:spTgt spid="3"/>
                                        </p:tgtEl>
                                        <p:attrNameLst>
                                          <p:attrName>ppt_x</p:attrName>
                                        </p:attrNameLst>
                                      </p:cBhvr>
                                      <p:tavLst>
                                        <p:tav tm="0">
                                          <p:val>
                                            <p:strVal val="#ppt_x"/>
                                          </p:val>
                                        </p:tav>
                                        <p:tav tm="100000">
                                          <p:val>
                                            <p:strVal val="#ppt_x"/>
                                          </p:val>
                                        </p:tav>
                                      </p:tavLst>
                                    </p:anim>
                                    <p:anim calcmode="lin" valueType="num">
                                      <p:cBhvr>
                                        <p:cTn id="3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10"/>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12"/>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13"/>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14"/>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15"/>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1" grpId="0"/>
      <p:bldP spid="12" grpId="0"/>
      <p:bldP spid="13" grpId="0"/>
      <p:bldP spid="14" grpId="0"/>
      <p:bldP spid="15" grpId="0"/>
      <p:bldP spid="16" grpId="0"/>
    </p:bld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199505" y="133004"/>
            <a:ext cx="5211683" cy="523220"/>
          </a:xfrm>
          <a:prstGeom prst="rect">
            <a:avLst/>
          </a:prstGeom>
          <a:noFill/>
        </p:spPr>
        <p:txBody>
          <a:bodyPr wrap="none" rtlCol="0">
            <a:spAutoFit/>
          </a:bodyPr>
          <a:lstStyle/>
          <a:p>
            <a:r>
              <a:rPr lang="zh-CN" altLang="en-US" sz="2800" dirty="0">
                <a:solidFill>
                  <a:schemeClr val="bg1"/>
                </a:solidFill>
              </a:rPr>
              <a:t>浙江和山东读后续写：</a:t>
            </a:r>
            <a:r>
              <a:rPr lang="zh-CN" altLang="en-US" sz="2800" dirty="0">
                <a:solidFill>
                  <a:srgbClr val="FFFF00"/>
                </a:solidFill>
              </a:rPr>
              <a:t>对比分析</a:t>
            </a:r>
            <a:endParaRPr lang="zh-CN" altLang="en-US" sz="2800" dirty="0">
              <a:solidFill>
                <a:srgbClr val="FFFF00"/>
              </a:solidFill>
            </a:endParaRPr>
          </a:p>
        </p:txBody>
      </p:sp>
      <p:graphicFrame>
        <p:nvGraphicFramePr>
          <p:cNvPr id="3" name="表格 2"/>
          <p:cNvGraphicFramePr>
            <a:graphicFrameLocks noGrp="1"/>
          </p:cNvGraphicFramePr>
          <p:nvPr/>
        </p:nvGraphicFramePr>
        <p:xfrm>
          <a:off x="286327" y="717125"/>
          <a:ext cx="11617499" cy="5847388"/>
        </p:xfrm>
        <a:graphic>
          <a:graphicData uri="http://schemas.openxmlformats.org/drawingml/2006/table">
            <a:tbl>
              <a:tblPr firstRow="1" bandRow="1">
                <a:tableStyleId>{5C22544A-7EE6-4342-B048-85BDC9FD1C3A}</a:tableStyleId>
              </a:tblPr>
              <a:tblGrid>
                <a:gridCol w="2019188"/>
                <a:gridCol w="3579596"/>
                <a:gridCol w="2255978"/>
                <a:gridCol w="3762737"/>
              </a:tblGrid>
              <a:tr h="694353">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1137988">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1631780">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r>
              <a:tr h="2383267">
                <a:tc>
                  <a:txBody>
                    <a:bodyPr/>
                    <a:lstStyle/>
                    <a:p>
                      <a:endParaRPr lang="zh-CN" altLang="en-US"/>
                    </a:p>
                  </a:txBody>
                  <a:tcPr/>
                </a:tc>
                <a:tc>
                  <a:txBody>
                    <a:bodyPr/>
                    <a:lstStyle/>
                    <a:p>
                      <a:endParaRPr lang="zh-CN" altLang="en-US"/>
                    </a:p>
                  </a:txBody>
                  <a:tcPr/>
                </a:tc>
                <a:tc>
                  <a:txBody>
                    <a:bodyPr/>
                    <a:lstStyle/>
                    <a:p>
                      <a:endParaRPr lang="zh-CN" altLang="en-US" dirty="0"/>
                    </a:p>
                  </a:txBody>
                  <a:tcPr/>
                </a:tc>
                <a:tc>
                  <a:txBody>
                    <a:bodyPr/>
                    <a:lstStyle/>
                    <a:p>
                      <a:endParaRPr lang="zh-CN" altLang="en-US" dirty="0"/>
                    </a:p>
                  </a:txBody>
                  <a:tcPr/>
                </a:tc>
              </a:tr>
            </a:tbl>
          </a:graphicData>
        </a:graphic>
      </p:graphicFrame>
      <p:sp>
        <p:nvSpPr>
          <p:cNvPr id="5" name="文本框 4"/>
          <p:cNvSpPr txBox="1"/>
          <p:nvPr/>
        </p:nvSpPr>
        <p:spPr>
          <a:xfrm>
            <a:off x="3537387" y="829999"/>
            <a:ext cx="902811" cy="523220"/>
          </a:xfrm>
          <a:prstGeom prst="rect">
            <a:avLst/>
          </a:prstGeom>
          <a:noFill/>
        </p:spPr>
        <p:txBody>
          <a:bodyPr wrap="none" rtlCol="0">
            <a:spAutoFit/>
          </a:bodyPr>
          <a:lstStyle/>
          <a:p>
            <a:r>
              <a:rPr lang="zh-CN" altLang="en-US" sz="2800" b="1" dirty="0"/>
              <a:t>浙江</a:t>
            </a:r>
            <a:endParaRPr lang="zh-CN" altLang="en-US" sz="2800" b="1" dirty="0"/>
          </a:p>
        </p:txBody>
      </p:sp>
      <p:sp>
        <p:nvSpPr>
          <p:cNvPr id="6" name="文本框 5"/>
          <p:cNvSpPr txBox="1"/>
          <p:nvPr/>
        </p:nvSpPr>
        <p:spPr>
          <a:xfrm>
            <a:off x="6688929" y="805754"/>
            <a:ext cx="902811" cy="523220"/>
          </a:xfrm>
          <a:prstGeom prst="rect">
            <a:avLst/>
          </a:prstGeom>
          <a:noFill/>
        </p:spPr>
        <p:txBody>
          <a:bodyPr wrap="none" rtlCol="0">
            <a:spAutoFit/>
          </a:bodyPr>
          <a:lstStyle/>
          <a:p>
            <a:r>
              <a:rPr lang="zh-CN" altLang="en-US" sz="2800" b="1" dirty="0"/>
              <a:t>山东</a:t>
            </a:r>
            <a:endParaRPr lang="zh-CN" altLang="en-US" sz="2800" b="1" dirty="0"/>
          </a:p>
        </p:txBody>
      </p:sp>
      <p:sp>
        <p:nvSpPr>
          <p:cNvPr id="7" name="文本框 6"/>
          <p:cNvSpPr txBox="1"/>
          <p:nvPr/>
        </p:nvSpPr>
        <p:spPr>
          <a:xfrm>
            <a:off x="9518174" y="783852"/>
            <a:ext cx="902811" cy="523220"/>
          </a:xfrm>
          <a:prstGeom prst="rect">
            <a:avLst/>
          </a:prstGeom>
          <a:noFill/>
        </p:spPr>
        <p:txBody>
          <a:bodyPr wrap="none" rtlCol="0">
            <a:spAutoFit/>
          </a:bodyPr>
          <a:lstStyle/>
          <a:p>
            <a:r>
              <a:rPr lang="zh-CN" altLang="en-US" sz="2800" b="1" dirty="0"/>
              <a:t>启示</a:t>
            </a:r>
            <a:endParaRPr lang="zh-CN" altLang="en-US" sz="2800" b="1" dirty="0"/>
          </a:p>
        </p:txBody>
      </p:sp>
      <p:sp>
        <p:nvSpPr>
          <p:cNvPr id="8" name="文本框 7"/>
          <p:cNvSpPr txBox="1"/>
          <p:nvPr/>
        </p:nvSpPr>
        <p:spPr>
          <a:xfrm>
            <a:off x="615576" y="1677363"/>
            <a:ext cx="1261884" cy="523220"/>
          </a:xfrm>
          <a:prstGeom prst="rect">
            <a:avLst/>
          </a:prstGeom>
          <a:noFill/>
        </p:spPr>
        <p:txBody>
          <a:bodyPr wrap="none" rtlCol="0">
            <a:spAutoFit/>
          </a:bodyPr>
          <a:lstStyle/>
          <a:p>
            <a:r>
              <a:rPr lang="zh-CN" altLang="en-US" sz="2800" b="1" dirty="0"/>
              <a:t>划线词</a:t>
            </a:r>
            <a:endParaRPr lang="zh-CN" altLang="en-US" sz="2800" b="1" dirty="0"/>
          </a:p>
        </p:txBody>
      </p:sp>
      <p:sp>
        <p:nvSpPr>
          <p:cNvPr id="9" name="文本框 8"/>
          <p:cNvSpPr txBox="1"/>
          <p:nvPr/>
        </p:nvSpPr>
        <p:spPr>
          <a:xfrm>
            <a:off x="531957" y="3160821"/>
            <a:ext cx="1620957" cy="523220"/>
          </a:xfrm>
          <a:prstGeom prst="rect">
            <a:avLst/>
          </a:prstGeom>
          <a:noFill/>
        </p:spPr>
        <p:txBody>
          <a:bodyPr wrap="none" rtlCol="0">
            <a:spAutoFit/>
          </a:bodyPr>
          <a:lstStyle/>
          <a:p>
            <a:r>
              <a:rPr lang="zh-CN" altLang="en-US" sz="2800" b="1" dirty="0"/>
              <a:t>题目要求</a:t>
            </a:r>
            <a:endParaRPr lang="zh-CN" altLang="en-US" sz="2800" b="1" dirty="0"/>
          </a:p>
        </p:txBody>
      </p:sp>
      <p:sp>
        <p:nvSpPr>
          <p:cNvPr id="10" name="文本框 9"/>
          <p:cNvSpPr txBox="1"/>
          <p:nvPr/>
        </p:nvSpPr>
        <p:spPr>
          <a:xfrm>
            <a:off x="795112" y="5050006"/>
            <a:ext cx="902811" cy="523220"/>
          </a:xfrm>
          <a:prstGeom prst="rect">
            <a:avLst/>
          </a:prstGeom>
          <a:noFill/>
        </p:spPr>
        <p:txBody>
          <a:bodyPr wrap="none" rtlCol="0">
            <a:spAutoFit/>
          </a:bodyPr>
          <a:lstStyle>
            <a:defPPr>
              <a:defRPr lang="zh-CN"/>
            </a:defPPr>
            <a:lvl1pPr>
              <a:defRPr sz="2800" b="1"/>
            </a:lvl1pPr>
          </a:lstStyle>
          <a:p>
            <a:r>
              <a:rPr lang="zh-CN" altLang="en-US" dirty="0"/>
              <a:t>注意</a:t>
            </a:r>
            <a:endParaRPr lang="zh-CN" altLang="en-US" dirty="0"/>
          </a:p>
        </p:txBody>
      </p:sp>
      <p:sp>
        <p:nvSpPr>
          <p:cNvPr id="11" name="文本框 10"/>
          <p:cNvSpPr txBox="1"/>
          <p:nvPr/>
        </p:nvSpPr>
        <p:spPr>
          <a:xfrm>
            <a:off x="3537387" y="1826443"/>
            <a:ext cx="710451" cy="400110"/>
          </a:xfrm>
          <a:prstGeom prst="rect">
            <a:avLst/>
          </a:prstGeom>
          <a:noFill/>
        </p:spPr>
        <p:txBody>
          <a:bodyPr wrap="none" rtlCol="0">
            <a:spAutoFit/>
          </a:bodyPr>
          <a:lstStyle/>
          <a:p>
            <a:r>
              <a:rPr lang="en-US" altLang="zh-CN" sz="2000" dirty="0"/>
              <a:t>10</a:t>
            </a:r>
            <a:r>
              <a:rPr lang="zh-CN" altLang="en-US" sz="2000" dirty="0"/>
              <a:t>个</a:t>
            </a:r>
            <a:endParaRPr lang="zh-CN" altLang="en-US" sz="2000" dirty="0"/>
          </a:p>
        </p:txBody>
      </p:sp>
      <p:sp>
        <p:nvSpPr>
          <p:cNvPr id="12" name="文本框 11"/>
          <p:cNvSpPr txBox="1"/>
          <p:nvPr/>
        </p:nvSpPr>
        <p:spPr>
          <a:xfrm>
            <a:off x="6795014" y="1826443"/>
            <a:ext cx="415498" cy="369332"/>
          </a:xfrm>
          <a:prstGeom prst="rect">
            <a:avLst/>
          </a:prstGeom>
          <a:noFill/>
        </p:spPr>
        <p:txBody>
          <a:bodyPr wrap="none" rtlCol="0">
            <a:spAutoFit/>
          </a:bodyPr>
          <a:lstStyle/>
          <a:p>
            <a:r>
              <a:rPr lang="zh-CN" altLang="en-US" dirty="0"/>
              <a:t>无</a:t>
            </a:r>
            <a:endParaRPr lang="zh-CN" altLang="en-US" dirty="0"/>
          </a:p>
        </p:txBody>
      </p:sp>
      <p:sp>
        <p:nvSpPr>
          <p:cNvPr id="13" name="文本框 12"/>
          <p:cNvSpPr txBox="1"/>
          <p:nvPr/>
        </p:nvSpPr>
        <p:spPr>
          <a:xfrm>
            <a:off x="8242390" y="1477308"/>
            <a:ext cx="3421129" cy="923330"/>
          </a:xfrm>
          <a:prstGeom prst="rect">
            <a:avLst/>
          </a:prstGeom>
          <a:noFill/>
        </p:spPr>
        <p:txBody>
          <a:bodyPr wrap="none" rtlCol="0">
            <a:spAutoFit/>
          </a:bodyPr>
          <a:lstStyle/>
          <a:p>
            <a:r>
              <a:rPr lang="en-US" altLang="zh-CN" dirty="0"/>
              <a:t>1. </a:t>
            </a:r>
            <a:r>
              <a:rPr lang="zh-CN" altLang="en-US" dirty="0"/>
              <a:t>增加读的难度</a:t>
            </a:r>
            <a:endParaRPr lang="en-US" altLang="zh-CN" dirty="0"/>
          </a:p>
          <a:p>
            <a:r>
              <a:rPr lang="en-US" altLang="zh-CN" dirty="0"/>
              <a:t>2. </a:t>
            </a:r>
            <a:r>
              <a:rPr lang="zh-CN" altLang="en-US" dirty="0"/>
              <a:t>语言协同难度加大，语义连贯</a:t>
            </a:r>
            <a:endParaRPr lang="en-US" altLang="zh-CN" dirty="0"/>
          </a:p>
          <a:p>
            <a:r>
              <a:rPr lang="en-US" altLang="zh-CN" dirty="0"/>
              <a:t>    </a:t>
            </a:r>
            <a:r>
              <a:rPr lang="zh-CN" altLang="en-US" dirty="0"/>
              <a:t>（语义链）要求更高</a:t>
            </a:r>
            <a:endParaRPr lang="zh-CN" altLang="en-US" dirty="0"/>
          </a:p>
        </p:txBody>
      </p:sp>
      <p:sp>
        <p:nvSpPr>
          <p:cNvPr id="14" name="文本框 13"/>
          <p:cNvSpPr txBox="1"/>
          <p:nvPr/>
        </p:nvSpPr>
        <p:spPr>
          <a:xfrm>
            <a:off x="2398543" y="2607838"/>
            <a:ext cx="3185487" cy="923330"/>
          </a:xfrm>
          <a:prstGeom prst="rect">
            <a:avLst/>
          </a:prstGeom>
          <a:noFill/>
        </p:spPr>
        <p:txBody>
          <a:bodyPr wrap="none" rtlCol="0">
            <a:spAutoFit/>
          </a:bodyPr>
          <a:lstStyle/>
          <a:p>
            <a:r>
              <a:rPr lang="zh-CN" altLang="en-US" dirty="0"/>
              <a:t>阅读下面短文，根据所给情节</a:t>
            </a:r>
            <a:endParaRPr lang="en-US" altLang="zh-CN" dirty="0"/>
          </a:p>
          <a:p>
            <a:r>
              <a:rPr lang="zh-CN" altLang="en-US" dirty="0"/>
              <a:t>进行续写，使之构成一个</a:t>
            </a:r>
            <a:r>
              <a:rPr lang="zh-CN" altLang="en-US" b="1" dirty="0">
                <a:solidFill>
                  <a:srgbClr val="FF0000"/>
                </a:solidFill>
              </a:rPr>
              <a:t>完整</a:t>
            </a:r>
            <a:endParaRPr lang="en-US" altLang="zh-CN" b="1" dirty="0">
              <a:solidFill>
                <a:srgbClr val="FF0000"/>
              </a:solidFill>
            </a:endParaRPr>
          </a:p>
          <a:p>
            <a:r>
              <a:rPr lang="zh-CN" altLang="en-US" b="1" dirty="0">
                <a:solidFill>
                  <a:srgbClr val="FF0000"/>
                </a:solidFill>
              </a:rPr>
              <a:t>的故事</a:t>
            </a:r>
            <a:r>
              <a:rPr lang="zh-CN" altLang="en-US" dirty="0"/>
              <a:t>。</a:t>
            </a:r>
            <a:endParaRPr lang="zh-CN" altLang="en-US" dirty="0"/>
          </a:p>
        </p:txBody>
      </p:sp>
      <p:sp>
        <p:nvSpPr>
          <p:cNvPr id="15" name="文本框 14"/>
          <p:cNvSpPr txBox="1"/>
          <p:nvPr/>
        </p:nvSpPr>
        <p:spPr>
          <a:xfrm>
            <a:off x="5906514" y="2624464"/>
            <a:ext cx="2262158" cy="1477328"/>
          </a:xfrm>
          <a:prstGeom prst="rect">
            <a:avLst/>
          </a:prstGeom>
          <a:noFill/>
        </p:spPr>
        <p:txBody>
          <a:bodyPr wrap="none" rtlCol="0">
            <a:spAutoFit/>
          </a:bodyPr>
          <a:lstStyle/>
          <a:p>
            <a:r>
              <a:rPr lang="zh-CN" altLang="en-US" dirty="0"/>
              <a:t>阅读下面材料，根</a:t>
            </a:r>
            <a:endParaRPr lang="en-US" altLang="zh-CN" dirty="0"/>
          </a:p>
          <a:p>
            <a:r>
              <a:rPr lang="zh-CN" altLang="en-US" dirty="0"/>
              <a:t>据其内容和所给段</a:t>
            </a:r>
            <a:endParaRPr lang="en-US" altLang="zh-CN" dirty="0"/>
          </a:p>
          <a:p>
            <a:r>
              <a:rPr lang="zh-CN" altLang="en-US" dirty="0"/>
              <a:t>落开头语续写两段，</a:t>
            </a:r>
            <a:endParaRPr lang="en-US" altLang="zh-CN" dirty="0"/>
          </a:p>
          <a:p>
            <a:r>
              <a:rPr lang="zh-CN" altLang="en-US" dirty="0"/>
              <a:t>使之构成一篇</a:t>
            </a:r>
            <a:r>
              <a:rPr lang="zh-CN" altLang="en-US" b="1" dirty="0">
                <a:solidFill>
                  <a:srgbClr val="FF0000"/>
                </a:solidFill>
              </a:rPr>
              <a:t>完整</a:t>
            </a:r>
            <a:endParaRPr lang="en-US" altLang="zh-CN" b="1" dirty="0">
              <a:solidFill>
                <a:srgbClr val="FF0000"/>
              </a:solidFill>
            </a:endParaRPr>
          </a:p>
          <a:p>
            <a:r>
              <a:rPr lang="zh-CN" altLang="en-US" b="1" dirty="0">
                <a:solidFill>
                  <a:srgbClr val="FF0000"/>
                </a:solidFill>
              </a:rPr>
              <a:t>的短文</a:t>
            </a:r>
            <a:r>
              <a:rPr lang="zh-CN" altLang="en-US" dirty="0"/>
              <a:t>。</a:t>
            </a:r>
            <a:endParaRPr lang="zh-CN" altLang="en-US" dirty="0"/>
          </a:p>
        </p:txBody>
      </p:sp>
      <p:sp>
        <p:nvSpPr>
          <p:cNvPr id="16" name="文本框 15"/>
          <p:cNvSpPr txBox="1"/>
          <p:nvPr/>
        </p:nvSpPr>
        <p:spPr>
          <a:xfrm>
            <a:off x="8242390" y="2624464"/>
            <a:ext cx="3762568" cy="1477328"/>
          </a:xfrm>
          <a:prstGeom prst="rect">
            <a:avLst/>
          </a:prstGeom>
          <a:noFill/>
        </p:spPr>
        <p:txBody>
          <a:bodyPr wrap="none" rtlCol="0">
            <a:spAutoFit/>
          </a:bodyPr>
          <a:lstStyle/>
          <a:p>
            <a:r>
              <a:rPr lang="en-US" altLang="zh-CN" dirty="0"/>
              <a:t>1. </a:t>
            </a:r>
            <a:r>
              <a:rPr lang="zh-CN" altLang="en-US" dirty="0"/>
              <a:t>可以有议论，</a:t>
            </a:r>
            <a:r>
              <a:rPr lang="zh-CN" altLang="en-US" b="1" dirty="0">
                <a:solidFill>
                  <a:srgbClr val="FF0000"/>
                </a:solidFill>
              </a:rPr>
              <a:t>夹叙夹议</a:t>
            </a:r>
            <a:r>
              <a:rPr lang="zh-CN" altLang="en-US" dirty="0">
                <a:solidFill>
                  <a:srgbClr val="FF0000"/>
                </a:solidFill>
              </a:rPr>
              <a:t>（叙述者</a:t>
            </a:r>
            <a:endParaRPr lang="en-US" altLang="zh-CN" dirty="0">
              <a:solidFill>
                <a:srgbClr val="FF0000"/>
              </a:solidFill>
            </a:endParaRPr>
          </a:p>
          <a:p>
            <a:r>
              <a:rPr lang="zh-CN" altLang="en-US" dirty="0">
                <a:solidFill>
                  <a:srgbClr val="FF0000"/>
                </a:solidFill>
              </a:rPr>
              <a:t>对故事发生的原因，故事的要点，</a:t>
            </a:r>
            <a:endParaRPr lang="en-US" altLang="zh-CN" dirty="0">
              <a:solidFill>
                <a:srgbClr val="FF0000"/>
              </a:solidFill>
            </a:endParaRPr>
          </a:p>
          <a:p>
            <a:r>
              <a:rPr lang="zh-CN" altLang="en-US" dirty="0">
                <a:solidFill>
                  <a:srgbClr val="FF0000"/>
                </a:solidFill>
              </a:rPr>
              <a:t>叙述故事的目的，动作或人物等的</a:t>
            </a:r>
            <a:endParaRPr lang="en-US" altLang="zh-CN" dirty="0">
              <a:solidFill>
                <a:srgbClr val="FF0000"/>
              </a:solidFill>
            </a:endParaRPr>
          </a:p>
          <a:p>
            <a:r>
              <a:rPr lang="zh-CN" altLang="en-US" dirty="0">
                <a:solidFill>
                  <a:srgbClr val="FF0000"/>
                </a:solidFill>
              </a:rPr>
              <a:t>评论）</a:t>
            </a:r>
            <a:endParaRPr lang="en-US" altLang="zh-CN" dirty="0">
              <a:solidFill>
                <a:srgbClr val="FF0000"/>
              </a:solidFill>
            </a:endParaRPr>
          </a:p>
          <a:p>
            <a:r>
              <a:rPr lang="en-US" altLang="zh-CN" dirty="0"/>
              <a:t>2. </a:t>
            </a:r>
            <a:r>
              <a:rPr lang="zh-CN" altLang="en-US" dirty="0"/>
              <a:t>语篇</a:t>
            </a:r>
            <a:r>
              <a:rPr lang="zh-CN" altLang="en-US" b="1" dirty="0">
                <a:solidFill>
                  <a:srgbClr val="FF0000"/>
                </a:solidFill>
              </a:rPr>
              <a:t>概要</a:t>
            </a:r>
            <a:r>
              <a:rPr lang="zh-CN" altLang="en-US" dirty="0"/>
              <a:t>能力</a:t>
            </a:r>
            <a:endParaRPr lang="zh-CN" altLang="en-US" dirty="0"/>
          </a:p>
        </p:txBody>
      </p:sp>
      <p:sp>
        <p:nvSpPr>
          <p:cNvPr id="17" name="文本框 16"/>
          <p:cNvSpPr txBox="1"/>
          <p:nvPr/>
        </p:nvSpPr>
        <p:spPr>
          <a:xfrm>
            <a:off x="2391931" y="4285204"/>
            <a:ext cx="3190297" cy="2862322"/>
          </a:xfrm>
          <a:prstGeom prst="rect">
            <a:avLst/>
          </a:prstGeom>
          <a:noFill/>
        </p:spPr>
        <p:txBody>
          <a:bodyPr wrap="none" rtlCol="0">
            <a:spAutoFit/>
          </a:bodyPr>
          <a:lstStyle/>
          <a:p>
            <a:r>
              <a:rPr lang="en-US" altLang="zh-CN" dirty="0"/>
              <a:t>1. </a:t>
            </a:r>
            <a:r>
              <a:rPr lang="zh-CN" altLang="en-US" dirty="0"/>
              <a:t>所续写短文的词数应为</a:t>
            </a:r>
            <a:r>
              <a:rPr lang="en-US" altLang="zh-CN" dirty="0"/>
              <a:t>150</a:t>
            </a:r>
            <a:endParaRPr lang="en-US" altLang="zh-CN" dirty="0"/>
          </a:p>
          <a:p>
            <a:r>
              <a:rPr lang="zh-CN" altLang="en-US" dirty="0"/>
              <a:t>左右</a:t>
            </a:r>
            <a:endParaRPr lang="en-US" altLang="zh-CN" dirty="0"/>
          </a:p>
          <a:p>
            <a:r>
              <a:rPr lang="en-US" altLang="zh-CN" dirty="0"/>
              <a:t>2. </a:t>
            </a:r>
            <a:r>
              <a:rPr lang="zh-CN" altLang="en-US" dirty="0">
                <a:solidFill>
                  <a:srgbClr val="FF0000"/>
                </a:solidFill>
              </a:rPr>
              <a:t>至少使用</a:t>
            </a:r>
            <a:r>
              <a:rPr lang="en-US" altLang="zh-CN" dirty="0">
                <a:solidFill>
                  <a:srgbClr val="FF0000"/>
                </a:solidFill>
              </a:rPr>
              <a:t>5</a:t>
            </a:r>
            <a:r>
              <a:rPr lang="zh-CN" altLang="en-US" dirty="0">
                <a:solidFill>
                  <a:srgbClr val="FF0000"/>
                </a:solidFill>
              </a:rPr>
              <a:t>个短文中标有下</a:t>
            </a:r>
            <a:endParaRPr lang="en-US" altLang="zh-CN" dirty="0">
              <a:solidFill>
                <a:srgbClr val="FF0000"/>
              </a:solidFill>
            </a:endParaRPr>
          </a:p>
          <a:p>
            <a:r>
              <a:rPr lang="zh-CN" altLang="en-US" dirty="0">
                <a:solidFill>
                  <a:srgbClr val="FF0000"/>
                </a:solidFill>
              </a:rPr>
              <a:t>划线的关键词语；</a:t>
            </a:r>
            <a:endParaRPr lang="en-US" altLang="zh-CN" dirty="0">
              <a:solidFill>
                <a:srgbClr val="FF0000"/>
              </a:solidFill>
            </a:endParaRPr>
          </a:p>
          <a:p>
            <a:r>
              <a:rPr lang="en-US" altLang="zh-CN" dirty="0"/>
              <a:t>3. </a:t>
            </a:r>
            <a:r>
              <a:rPr lang="zh-CN" altLang="en-US" dirty="0"/>
              <a:t>续写部分分为两段，每段的</a:t>
            </a:r>
            <a:endParaRPr lang="en-US" altLang="zh-CN" dirty="0"/>
          </a:p>
          <a:p>
            <a:r>
              <a:rPr lang="zh-CN" altLang="en-US" dirty="0"/>
              <a:t>开头语已为你写好；</a:t>
            </a:r>
            <a:endParaRPr lang="en-US" altLang="zh-CN" dirty="0"/>
          </a:p>
          <a:p>
            <a:r>
              <a:rPr lang="en-US" altLang="zh-CN" dirty="0"/>
              <a:t>4. </a:t>
            </a:r>
            <a:r>
              <a:rPr lang="zh-CN" altLang="en-US" dirty="0"/>
              <a:t>续写完成后，请用</a:t>
            </a:r>
            <a:r>
              <a:rPr lang="zh-CN" altLang="en-US" dirty="0">
                <a:solidFill>
                  <a:srgbClr val="FF0000"/>
                </a:solidFill>
              </a:rPr>
              <a:t>下划线标</a:t>
            </a:r>
            <a:endParaRPr lang="en-US" altLang="zh-CN" dirty="0">
              <a:solidFill>
                <a:srgbClr val="FF0000"/>
              </a:solidFill>
            </a:endParaRPr>
          </a:p>
          <a:p>
            <a:r>
              <a:rPr lang="zh-CN" altLang="en-US" dirty="0">
                <a:solidFill>
                  <a:srgbClr val="FF0000"/>
                </a:solidFill>
              </a:rPr>
              <a:t>出你所使用的关键词语。</a:t>
            </a:r>
            <a:endParaRPr lang="en-US" altLang="zh-CN" dirty="0">
              <a:solidFill>
                <a:srgbClr val="FF0000"/>
              </a:solidFill>
            </a:endParaRPr>
          </a:p>
          <a:p>
            <a:endParaRPr lang="en-US" altLang="zh-CN" dirty="0"/>
          </a:p>
          <a:p>
            <a:endParaRPr lang="zh-CN" altLang="en-US" dirty="0"/>
          </a:p>
        </p:txBody>
      </p:sp>
      <p:sp>
        <p:nvSpPr>
          <p:cNvPr id="18" name="文本框 17"/>
          <p:cNvSpPr txBox="1"/>
          <p:nvPr/>
        </p:nvSpPr>
        <p:spPr>
          <a:xfrm>
            <a:off x="5906514" y="4311342"/>
            <a:ext cx="2170787" cy="1477328"/>
          </a:xfrm>
          <a:prstGeom prst="rect">
            <a:avLst/>
          </a:prstGeom>
          <a:noFill/>
        </p:spPr>
        <p:txBody>
          <a:bodyPr wrap="none" rtlCol="0">
            <a:spAutoFit/>
          </a:bodyPr>
          <a:lstStyle/>
          <a:p>
            <a:r>
              <a:rPr lang="en-US" altLang="zh-CN" dirty="0"/>
              <a:t>1. </a:t>
            </a:r>
            <a:r>
              <a:rPr lang="zh-CN" altLang="en-US" dirty="0"/>
              <a:t>续写词数应为</a:t>
            </a:r>
            <a:r>
              <a:rPr lang="en-US" altLang="zh-CN" dirty="0"/>
              <a:t>150</a:t>
            </a:r>
            <a:endParaRPr lang="en-US" altLang="zh-CN" dirty="0"/>
          </a:p>
          <a:p>
            <a:r>
              <a:rPr lang="zh-CN" altLang="en-US" dirty="0"/>
              <a:t>左右；</a:t>
            </a:r>
            <a:endParaRPr lang="en-US" altLang="zh-CN" dirty="0"/>
          </a:p>
          <a:p>
            <a:r>
              <a:rPr lang="en-US" altLang="zh-CN" dirty="0"/>
              <a:t>2. </a:t>
            </a:r>
            <a:r>
              <a:rPr lang="zh-CN" altLang="en-US" dirty="0"/>
              <a:t>请按如下格式在</a:t>
            </a:r>
            <a:endParaRPr lang="en-US" altLang="zh-CN" dirty="0"/>
          </a:p>
          <a:p>
            <a:r>
              <a:rPr lang="zh-CN" altLang="en-US" dirty="0"/>
              <a:t>答题卡的相应位置</a:t>
            </a:r>
            <a:endParaRPr lang="en-US" altLang="zh-CN" dirty="0"/>
          </a:p>
          <a:p>
            <a:r>
              <a:rPr lang="zh-CN" altLang="en-US" dirty="0"/>
              <a:t>作答。</a:t>
            </a:r>
            <a:endParaRPr lang="zh-CN" altLang="en-US" dirty="0"/>
          </a:p>
        </p:txBody>
      </p:sp>
      <p:sp>
        <p:nvSpPr>
          <p:cNvPr id="19" name="文本框 18"/>
          <p:cNvSpPr txBox="1"/>
          <p:nvPr/>
        </p:nvSpPr>
        <p:spPr>
          <a:xfrm>
            <a:off x="8259016" y="4307977"/>
            <a:ext cx="3421129" cy="1200329"/>
          </a:xfrm>
          <a:prstGeom prst="rect">
            <a:avLst/>
          </a:prstGeom>
          <a:noFill/>
        </p:spPr>
        <p:txBody>
          <a:bodyPr wrap="none" rtlCol="0">
            <a:spAutoFit/>
          </a:bodyPr>
          <a:lstStyle/>
          <a:p>
            <a:r>
              <a:rPr lang="en-US" altLang="zh-CN" dirty="0"/>
              <a:t>1. </a:t>
            </a:r>
            <a:r>
              <a:rPr lang="zh-CN" altLang="en-US" dirty="0"/>
              <a:t>没有形式上的语意连贯；</a:t>
            </a:r>
            <a:endParaRPr lang="en-US" altLang="zh-CN" dirty="0"/>
          </a:p>
          <a:p>
            <a:r>
              <a:rPr lang="en-US" altLang="zh-CN" dirty="0"/>
              <a:t>2. </a:t>
            </a:r>
            <a:r>
              <a:rPr lang="zh-CN" altLang="en-US" dirty="0"/>
              <a:t>但要注意培养</a:t>
            </a:r>
            <a:r>
              <a:rPr lang="zh-CN" altLang="en-US" dirty="0">
                <a:solidFill>
                  <a:srgbClr val="FF0000"/>
                </a:solidFill>
              </a:rPr>
              <a:t>语篇分析能力</a:t>
            </a:r>
            <a:r>
              <a:rPr lang="zh-CN" altLang="en-US" dirty="0"/>
              <a:t>和</a:t>
            </a:r>
            <a:endParaRPr lang="en-US" altLang="zh-CN" dirty="0"/>
          </a:p>
          <a:p>
            <a:r>
              <a:rPr lang="zh-CN" altLang="en-US" dirty="0"/>
              <a:t>熟练掌握</a:t>
            </a:r>
            <a:r>
              <a:rPr lang="zh-CN" altLang="en-US" dirty="0">
                <a:solidFill>
                  <a:srgbClr val="FF0000"/>
                </a:solidFill>
              </a:rPr>
              <a:t>读写全过程</a:t>
            </a:r>
            <a:r>
              <a:rPr lang="zh-CN" altLang="en-US" dirty="0"/>
              <a:t>的</a:t>
            </a:r>
            <a:r>
              <a:rPr lang="zh-CN" altLang="en-US" dirty="0">
                <a:solidFill>
                  <a:srgbClr val="FF0000"/>
                </a:solidFill>
              </a:rPr>
              <a:t>衔接与连</a:t>
            </a:r>
            <a:endParaRPr lang="en-US" altLang="zh-CN" dirty="0">
              <a:solidFill>
                <a:srgbClr val="FF0000"/>
              </a:solidFill>
            </a:endParaRPr>
          </a:p>
          <a:p>
            <a:r>
              <a:rPr lang="zh-CN" altLang="en-US" dirty="0">
                <a:solidFill>
                  <a:srgbClr val="FF0000"/>
                </a:solidFill>
              </a:rPr>
              <a:t>贯手段</a:t>
            </a:r>
            <a:r>
              <a:rPr lang="zh-CN" altLang="en-US" dirty="0"/>
              <a:t>。</a:t>
            </a:r>
            <a:endParaRPr lang="zh-CN" altLang="en-US" dirty="0"/>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199505" y="133004"/>
            <a:ext cx="8356775" cy="523220"/>
          </a:xfrm>
          <a:prstGeom prst="rect">
            <a:avLst/>
          </a:prstGeom>
          <a:noFill/>
        </p:spPr>
        <p:txBody>
          <a:bodyPr wrap="none" rtlCol="0">
            <a:spAutoFit/>
          </a:bodyPr>
          <a:lstStyle/>
          <a:p>
            <a:r>
              <a:rPr lang="en-US" altLang="zh-CN" sz="2800" dirty="0">
                <a:solidFill>
                  <a:srgbClr val="FFFF00"/>
                </a:solidFill>
              </a:rPr>
              <a:t>3. </a:t>
            </a:r>
            <a:r>
              <a:rPr lang="zh-CN" altLang="en-US" sz="2800" dirty="0">
                <a:solidFill>
                  <a:srgbClr val="FFFF00"/>
                </a:solidFill>
              </a:rPr>
              <a:t>捕捉原文伏笔</a:t>
            </a:r>
            <a:r>
              <a:rPr lang="zh-CN" altLang="en-US" dirty="0">
                <a:solidFill>
                  <a:srgbClr val="FFFF00"/>
                </a:solidFill>
              </a:rPr>
              <a:t>（</a:t>
            </a:r>
            <a:r>
              <a:rPr lang="zh-CN" altLang="en-US" dirty="0" smtClean="0">
                <a:solidFill>
                  <a:srgbClr val="FFFF00"/>
                </a:solidFill>
              </a:rPr>
              <a:t>隐喻</a:t>
            </a:r>
            <a:r>
              <a:rPr lang="en-US" altLang="zh-CN" dirty="0" smtClean="0">
                <a:solidFill>
                  <a:srgbClr val="FFFF00"/>
                </a:solidFill>
              </a:rPr>
              <a:t>/</a:t>
            </a:r>
            <a:r>
              <a:rPr lang="zh-CN" altLang="en-US" dirty="0" smtClean="0">
                <a:solidFill>
                  <a:srgbClr val="FFFF00"/>
                </a:solidFill>
              </a:rPr>
              <a:t>语义链）</a:t>
            </a:r>
            <a:r>
              <a:rPr lang="en-US" altLang="zh-CN" sz="2800" dirty="0">
                <a:solidFill>
                  <a:srgbClr val="FFFF00"/>
                </a:solidFill>
              </a:rPr>
              <a:t>——</a:t>
            </a:r>
            <a:r>
              <a:rPr lang="zh-CN" altLang="en-US" sz="2800" dirty="0">
                <a:solidFill>
                  <a:srgbClr val="FFFF00"/>
                </a:solidFill>
              </a:rPr>
              <a:t>前后呼应，形成亮点</a:t>
            </a:r>
            <a:endParaRPr lang="zh-CN" altLang="en-US" sz="2800" dirty="0">
              <a:solidFill>
                <a:srgbClr val="FFFF00"/>
              </a:solidFill>
            </a:endParaRPr>
          </a:p>
        </p:txBody>
      </p:sp>
      <p:sp>
        <p:nvSpPr>
          <p:cNvPr id="3" name="文本框 2"/>
          <p:cNvSpPr txBox="1"/>
          <p:nvPr/>
        </p:nvSpPr>
        <p:spPr>
          <a:xfrm>
            <a:off x="382384" y="1039276"/>
            <a:ext cx="5280613" cy="830997"/>
          </a:xfrm>
          <a:prstGeom prst="rect">
            <a:avLst/>
          </a:prstGeom>
          <a:noFill/>
        </p:spPr>
        <p:txBody>
          <a:bodyPr wrap="none" rtlCol="0">
            <a:spAutoFit/>
          </a:bodyPr>
          <a:lstStyle/>
          <a:p>
            <a:r>
              <a:rPr lang="en-US" altLang="zh-CN" sz="2400" dirty="0">
                <a:solidFill>
                  <a:schemeClr val="bg1"/>
                </a:solidFill>
                <a:latin typeface="方正粗黑宋简体" panose="02000000000000000000" pitchFamily="2" charset="-122"/>
                <a:ea typeface="方正粗黑宋简体" panose="02000000000000000000" pitchFamily="2" charset="-122"/>
              </a:rPr>
              <a:t>1</a:t>
            </a:r>
            <a:r>
              <a:rPr lang="zh-CN" altLang="en-US" sz="2400" dirty="0">
                <a:solidFill>
                  <a:schemeClr val="bg1"/>
                </a:solidFill>
                <a:latin typeface="方正粗黑宋简体" panose="02000000000000000000" pitchFamily="2" charset="-122"/>
                <a:ea typeface="方正粗黑宋简体" panose="02000000000000000000" pitchFamily="2" charset="-122"/>
              </a:rPr>
              <a:t>）以人物活动为接应点</a:t>
            </a:r>
            <a:endParaRPr lang="en-US" altLang="zh-CN" sz="2400" dirty="0">
              <a:solidFill>
                <a:schemeClr val="bg1"/>
              </a:solidFill>
              <a:latin typeface="方正粗黑宋简体" panose="02000000000000000000" pitchFamily="2" charset="-122"/>
              <a:ea typeface="方正粗黑宋简体" panose="02000000000000000000" pitchFamily="2" charset="-122"/>
            </a:endParaRPr>
          </a:p>
          <a:p>
            <a:r>
              <a:rPr lang="en-US" altLang="zh-CN" dirty="0">
                <a:solidFill>
                  <a:schemeClr val="bg1"/>
                </a:solidFill>
              </a:rPr>
              <a:t>                          </a:t>
            </a:r>
            <a:r>
              <a:rPr lang="en-US" altLang="zh-CN" sz="2400" b="1" dirty="0">
                <a:solidFill>
                  <a:srgbClr val="00B0F0"/>
                </a:solidFill>
              </a:rPr>
              <a:t>—— </a:t>
            </a:r>
            <a:r>
              <a:rPr lang="zh-CN" altLang="en-US" sz="2400" b="1" dirty="0">
                <a:solidFill>
                  <a:srgbClr val="00B0F0"/>
                </a:solidFill>
              </a:rPr>
              <a:t>性格冲突，内心矛盾</a:t>
            </a:r>
            <a:endParaRPr lang="zh-CN" altLang="en-US" sz="2400" b="1" dirty="0">
              <a:solidFill>
                <a:srgbClr val="00B0F0"/>
              </a:solidFill>
            </a:endParaRPr>
          </a:p>
        </p:txBody>
      </p:sp>
      <p:sp>
        <p:nvSpPr>
          <p:cNvPr id="4" name="文本框 3"/>
          <p:cNvSpPr txBox="1"/>
          <p:nvPr/>
        </p:nvSpPr>
        <p:spPr>
          <a:xfrm>
            <a:off x="382384" y="2089450"/>
            <a:ext cx="5280613" cy="830997"/>
          </a:xfrm>
          <a:prstGeom prst="rect">
            <a:avLst/>
          </a:prstGeom>
          <a:noFill/>
        </p:spPr>
        <p:txBody>
          <a:bodyPr wrap="none" rtlCol="0">
            <a:spAutoFit/>
          </a:bodyPr>
          <a:lstStyle/>
          <a:p>
            <a:r>
              <a:rPr lang="en-US" altLang="zh-CN" sz="2400" dirty="0">
                <a:solidFill>
                  <a:schemeClr val="bg1"/>
                </a:solidFill>
                <a:latin typeface="方正粗黑宋简体" panose="02000000000000000000" pitchFamily="2" charset="-122"/>
                <a:ea typeface="方正粗黑宋简体" panose="02000000000000000000" pitchFamily="2" charset="-122"/>
              </a:rPr>
              <a:t>2</a:t>
            </a:r>
            <a:r>
              <a:rPr lang="zh-CN" altLang="en-US" sz="2400" dirty="0">
                <a:solidFill>
                  <a:schemeClr val="bg1"/>
                </a:solidFill>
                <a:latin typeface="方正粗黑宋简体" panose="02000000000000000000" pitchFamily="2" charset="-122"/>
                <a:ea typeface="方正粗黑宋简体" panose="02000000000000000000" pitchFamily="2" charset="-122"/>
              </a:rPr>
              <a:t>）以情节发展为接应点</a:t>
            </a:r>
            <a:endParaRPr lang="en-US" altLang="zh-CN" sz="2400" dirty="0">
              <a:solidFill>
                <a:schemeClr val="bg1"/>
              </a:solidFill>
              <a:latin typeface="方正粗黑宋简体" panose="02000000000000000000" pitchFamily="2" charset="-122"/>
              <a:ea typeface="方正粗黑宋简体" panose="02000000000000000000" pitchFamily="2" charset="-122"/>
            </a:endParaRPr>
          </a:p>
          <a:p>
            <a:r>
              <a:rPr lang="en-US" altLang="zh-CN" dirty="0">
                <a:solidFill>
                  <a:schemeClr val="bg1"/>
                </a:solidFill>
              </a:rPr>
              <a:t>                          </a:t>
            </a:r>
            <a:r>
              <a:rPr lang="en-US" altLang="zh-CN" sz="2400" b="1" dirty="0">
                <a:solidFill>
                  <a:srgbClr val="00B0F0"/>
                </a:solidFill>
              </a:rPr>
              <a:t>—— </a:t>
            </a:r>
            <a:r>
              <a:rPr lang="zh-CN" altLang="en-US" sz="2400" b="1" dirty="0">
                <a:solidFill>
                  <a:srgbClr val="00B0F0"/>
                </a:solidFill>
              </a:rPr>
              <a:t>矛盾悬念，有效解决</a:t>
            </a:r>
            <a:endParaRPr lang="zh-CN" altLang="en-US" sz="2400" b="1" dirty="0">
              <a:solidFill>
                <a:srgbClr val="00B0F0"/>
              </a:solidFill>
            </a:endParaRPr>
          </a:p>
        </p:txBody>
      </p:sp>
      <p:sp>
        <p:nvSpPr>
          <p:cNvPr id="5" name="文本框 4"/>
          <p:cNvSpPr txBox="1"/>
          <p:nvPr/>
        </p:nvSpPr>
        <p:spPr>
          <a:xfrm>
            <a:off x="382383" y="3139624"/>
            <a:ext cx="5354351" cy="830997"/>
          </a:xfrm>
          <a:prstGeom prst="rect">
            <a:avLst/>
          </a:prstGeom>
          <a:noFill/>
        </p:spPr>
        <p:txBody>
          <a:bodyPr wrap="none" rtlCol="0">
            <a:spAutoFit/>
          </a:bodyPr>
          <a:lstStyle/>
          <a:p>
            <a:r>
              <a:rPr lang="en-US" altLang="zh-CN" sz="2400" dirty="0">
                <a:solidFill>
                  <a:schemeClr val="bg1"/>
                </a:solidFill>
                <a:latin typeface="方正粗黑宋简体" panose="02000000000000000000" pitchFamily="2" charset="-122"/>
                <a:ea typeface="方正粗黑宋简体" panose="02000000000000000000" pitchFamily="2" charset="-122"/>
              </a:rPr>
              <a:t>3</a:t>
            </a:r>
            <a:r>
              <a:rPr lang="zh-CN" altLang="en-US" sz="2400" dirty="0">
                <a:solidFill>
                  <a:schemeClr val="bg1"/>
                </a:solidFill>
                <a:latin typeface="方正粗黑宋简体" panose="02000000000000000000" pitchFamily="2" charset="-122"/>
                <a:ea typeface="方正粗黑宋简体" panose="02000000000000000000" pitchFamily="2" charset="-122"/>
              </a:rPr>
              <a:t>）以环境描写为接应点</a:t>
            </a:r>
            <a:endParaRPr lang="en-US" altLang="zh-CN" sz="2400" dirty="0">
              <a:solidFill>
                <a:schemeClr val="bg1"/>
              </a:solidFill>
              <a:latin typeface="方正粗黑宋简体" panose="02000000000000000000" pitchFamily="2" charset="-122"/>
              <a:ea typeface="方正粗黑宋简体" panose="02000000000000000000" pitchFamily="2" charset="-122"/>
            </a:endParaRPr>
          </a:p>
          <a:p>
            <a:r>
              <a:rPr lang="en-US" altLang="zh-CN" sz="2400" b="1" dirty="0">
                <a:solidFill>
                  <a:srgbClr val="00B0F0"/>
                </a:solidFill>
              </a:rPr>
              <a:t>                   </a:t>
            </a:r>
            <a:r>
              <a:rPr lang="en-US" altLang="zh-CN" sz="2400" b="1" dirty="0" smtClean="0">
                <a:solidFill>
                  <a:srgbClr val="00B0F0"/>
                </a:solidFill>
              </a:rPr>
              <a:t>—— </a:t>
            </a:r>
            <a:r>
              <a:rPr lang="zh-CN" altLang="en-US" sz="2400" b="1" dirty="0">
                <a:solidFill>
                  <a:srgbClr val="00B0F0"/>
                </a:solidFill>
              </a:rPr>
              <a:t>环境相同，心境不同</a:t>
            </a:r>
            <a:endParaRPr lang="zh-CN" altLang="en-US" sz="2400" b="1" dirty="0">
              <a:solidFill>
                <a:srgbClr val="00B0F0"/>
              </a:solidFill>
            </a:endParaRPr>
          </a:p>
        </p:txBody>
      </p:sp>
      <p:sp>
        <p:nvSpPr>
          <p:cNvPr id="6" name="右箭头 5"/>
          <p:cNvSpPr/>
          <p:nvPr/>
        </p:nvSpPr>
        <p:spPr>
          <a:xfrm>
            <a:off x="382383" y="4486379"/>
            <a:ext cx="6758248" cy="1773380"/>
          </a:xfrm>
          <a:prstGeom prst="rightArrow">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p:cNvSpPr txBox="1"/>
          <p:nvPr/>
        </p:nvSpPr>
        <p:spPr>
          <a:xfrm>
            <a:off x="382383" y="4906846"/>
            <a:ext cx="5729454" cy="923330"/>
          </a:xfrm>
          <a:prstGeom prst="rect">
            <a:avLst/>
          </a:prstGeom>
          <a:noFill/>
        </p:spPr>
        <p:txBody>
          <a:bodyPr wrap="none" rtlCol="0">
            <a:spAutoFit/>
          </a:bodyPr>
          <a:lstStyle/>
          <a:p>
            <a:r>
              <a:rPr lang="en-US" altLang="zh-CN" b="1" dirty="0">
                <a:latin typeface="微软雅黑" panose="020B0503020204020204" charset="-122"/>
                <a:ea typeface="微软雅黑" panose="020B0503020204020204" charset="-122"/>
              </a:rPr>
              <a:t>1. </a:t>
            </a:r>
            <a:r>
              <a:rPr lang="zh-CN" altLang="en-US" b="1" dirty="0">
                <a:latin typeface="微软雅黑" panose="020B0503020204020204" charset="-122"/>
                <a:ea typeface="微软雅黑" panose="020B0503020204020204" charset="-122"/>
              </a:rPr>
              <a:t>深谙隐喻之道，读懂言外之意；</a:t>
            </a:r>
            <a:endParaRPr lang="en-US" altLang="zh-CN" b="1" dirty="0">
              <a:latin typeface="微软雅黑" panose="020B0503020204020204" charset="-122"/>
              <a:ea typeface="微软雅黑" panose="020B0503020204020204" charset="-122"/>
            </a:endParaRPr>
          </a:p>
          <a:p>
            <a:r>
              <a:rPr lang="en-US" altLang="zh-CN" b="1" dirty="0">
                <a:latin typeface="微软雅黑" panose="020B0503020204020204" charset="-122"/>
                <a:ea typeface="微软雅黑" panose="020B0503020204020204" charset="-122"/>
              </a:rPr>
              <a:t>2. </a:t>
            </a:r>
            <a:r>
              <a:rPr lang="zh-CN" altLang="en-US" b="1" dirty="0">
                <a:latin typeface="微软雅黑" panose="020B0503020204020204" charset="-122"/>
                <a:ea typeface="微软雅黑" panose="020B0503020204020204" charset="-122"/>
              </a:rPr>
              <a:t>语义链的末端就是神经末梢，撩拨心弦，自然舒畅，</a:t>
            </a:r>
            <a:endParaRPr lang="en-US" altLang="zh-CN" b="1" dirty="0">
              <a:latin typeface="微软雅黑" panose="020B0503020204020204" charset="-122"/>
              <a:ea typeface="微软雅黑" panose="020B0503020204020204" charset="-122"/>
            </a:endParaRPr>
          </a:p>
          <a:p>
            <a:r>
              <a:rPr lang="en-US" altLang="zh-CN" b="1" dirty="0">
                <a:latin typeface="微软雅黑" panose="020B0503020204020204" charset="-122"/>
                <a:ea typeface="微软雅黑" panose="020B0503020204020204" charset="-122"/>
              </a:rPr>
              <a:t>   </a:t>
            </a:r>
            <a:r>
              <a:rPr lang="zh-CN" altLang="en-US" b="1" dirty="0">
                <a:latin typeface="微软雅黑" panose="020B0503020204020204" charset="-122"/>
                <a:ea typeface="微软雅黑" panose="020B0503020204020204" charset="-122"/>
              </a:rPr>
              <a:t>无需名言警句，脱离语境的高大上。</a:t>
            </a:r>
            <a:endParaRPr lang="zh-CN" altLang="en-US" b="1" dirty="0">
              <a:latin typeface="微软雅黑" panose="020B0503020204020204" charset="-122"/>
              <a:ea typeface="微软雅黑" panose="020B0503020204020204" charset="-122"/>
            </a:endParaRPr>
          </a:p>
        </p:txBody>
      </p:sp>
      <p:sp>
        <p:nvSpPr>
          <p:cNvPr id="8" name="左箭头标注 7"/>
          <p:cNvSpPr/>
          <p:nvPr/>
        </p:nvSpPr>
        <p:spPr>
          <a:xfrm>
            <a:off x="7382719" y="1473983"/>
            <a:ext cx="3956858" cy="2892927"/>
          </a:xfrm>
          <a:prstGeom prst="leftArrowCallou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8921160" y="854610"/>
            <a:ext cx="2141933" cy="369332"/>
          </a:xfrm>
          <a:prstGeom prst="rect">
            <a:avLst/>
          </a:prstGeom>
          <a:noFill/>
        </p:spPr>
        <p:txBody>
          <a:bodyPr wrap="none" rtlCol="0">
            <a:spAutoFit/>
          </a:bodyPr>
          <a:lstStyle/>
          <a:p>
            <a:r>
              <a:rPr lang="en-US" altLang="zh-CN" dirty="0"/>
              <a:t>Appealing endings?</a:t>
            </a:r>
            <a:endParaRPr lang="zh-CN" altLang="en-US" dirty="0"/>
          </a:p>
        </p:txBody>
      </p:sp>
      <p:sp>
        <p:nvSpPr>
          <p:cNvPr id="10" name="文本框 9"/>
          <p:cNvSpPr txBox="1"/>
          <p:nvPr/>
        </p:nvSpPr>
        <p:spPr>
          <a:xfrm>
            <a:off x="8921160" y="1727450"/>
            <a:ext cx="2262158" cy="2127634"/>
          </a:xfrm>
          <a:prstGeom prst="rect">
            <a:avLst/>
          </a:prstGeom>
          <a:noFill/>
        </p:spPr>
        <p:txBody>
          <a:bodyPr wrap="none" rtlCol="0">
            <a:spAutoFit/>
          </a:bodyPr>
          <a:lstStyle/>
          <a:p>
            <a:pPr>
              <a:lnSpc>
                <a:spcPct val="150000"/>
              </a:lnSpc>
            </a:pPr>
            <a:r>
              <a:rPr lang="zh-CN" altLang="en-US" b="1" dirty="0">
                <a:latin typeface="微软雅黑" panose="020B0503020204020204" charset="-122"/>
                <a:ea typeface="微软雅黑" panose="020B0503020204020204" charset="-122"/>
              </a:rPr>
              <a:t>合情合理，出人意料</a:t>
            </a:r>
            <a:endParaRPr lang="en-US" altLang="zh-CN" b="1" dirty="0">
              <a:latin typeface="微软雅黑" panose="020B0503020204020204" charset="-122"/>
              <a:ea typeface="微软雅黑" panose="020B0503020204020204" charset="-122"/>
            </a:endParaRPr>
          </a:p>
          <a:p>
            <a:pPr>
              <a:lnSpc>
                <a:spcPct val="150000"/>
              </a:lnSpc>
            </a:pPr>
            <a:r>
              <a:rPr lang="zh-CN" altLang="en-US" b="1" dirty="0">
                <a:latin typeface="微软雅黑" panose="020B0503020204020204" charset="-122"/>
                <a:ea typeface="微软雅黑" panose="020B0503020204020204" charset="-122"/>
              </a:rPr>
              <a:t>寓情于景，情景交融</a:t>
            </a:r>
            <a:endParaRPr lang="en-US" altLang="zh-CN" b="1" dirty="0">
              <a:latin typeface="微软雅黑" panose="020B0503020204020204" charset="-122"/>
              <a:ea typeface="微软雅黑" panose="020B0503020204020204" charset="-122"/>
            </a:endParaRPr>
          </a:p>
          <a:p>
            <a:pPr>
              <a:lnSpc>
                <a:spcPct val="150000"/>
              </a:lnSpc>
            </a:pPr>
            <a:r>
              <a:rPr lang="zh-CN" altLang="en-US" b="1" dirty="0">
                <a:latin typeface="微软雅黑" panose="020B0503020204020204" charset="-122"/>
                <a:ea typeface="微软雅黑" panose="020B0503020204020204" charset="-122"/>
              </a:rPr>
              <a:t>这只悬念，留白想象</a:t>
            </a:r>
            <a:endParaRPr lang="en-US" altLang="zh-CN" b="1" dirty="0">
              <a:latin typeface="微软雅黑" panose="020B0503020204020204" charset="-122"/>
              <a:ea typeface="微软雅黑" panose="020B0503020204020204" charset="-122"/>
            </a:endParaRPr>
          </a:p>
          <a:p>
            <a:pPr>
              <a:lnSpc>
                <a:spcPct val="150000"/>
              </a:lnSpc>
            </a:pPr>
            <a:r>
              <a:rPr lang="zh-CN" altLang="en-US" b="1" dirty="0">
                <a:latin typeface="微软雅黑" panose="020B0503020204020204" charset="-122"/>
                <a:ea typeface="微软雅黑" panose="020B0503020204020204" charset="-122"/>
              </a:rPr>
              <a:t>合理推断，拔高立意</a:t>
            </a:r>
            <a:endParaRPr lang="en-US" altLang="zh-CN" b="1" dirty="0">
              <a:latin typeface="微软雅黑" panose="020B0503020204020204" charset="-122"/>
              <a:ea typeface="微软雅黑" panose="020B0503020204020204" charset="-122"/>
            </a:endParaRPr>
          </a:p>
          <a:p>
            <a:pPr>
              <a:lnSpc>
                <a:spcPct val="150000"/>
              </a:lnSpc>
            </a:pPr>
            <a:r>
              <a:rPr lang="zh-CN" altLang="en-US" b="1" dirty="0">
                <a:latin typeface="微软雅黑" panose="020B0503020204020204" charset="-122"/>
                <a:ea typeface="微软雅黑" panose="020B0503020204020204" charset="-122"/>
              </a:rPr>
              <a:t>情感真挚，激发共鸣</a:t>
            </a:r>
            <a:endParaRPr lang="zh-CN" altLang="en-US" b="1" dirty="0">
              <a:latin typeface="微软雅黑" panose="020B0503020204020204" charset="-122"/>
              <a:ea typeface="微软雅黑" panose="020B0503020204020204" charset="-122"/>
            </a:endParaRPr>
          </a:p>
        </p:txBody>
      </p:sp>
      <p:cxnSp>
        <p:nvCxnSpPr>
          <p:cNvPr id="11" name="直接连接符 10"/>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right)">
                                      <p:cBhvr>
                                        <p:cTn id="24" dur="500"/>
                                        <p:tgtEl>
                                          <p:spTgt spid="10"/>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right)">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bldLvl="0" animBg="1"/>
      <p:bldP spid="8" grpId="0" bldLvl="0" animBg="1"/>
      <p:bldP spid="10" grpId="0"/>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r>
              <a:rPr lang="en-US" altLang="zh-CN" sz="2800" dirty="0">
                <a:solidFill>
                  <a:schemeClr val="bg1"/>
                </a:solidFill>
                <a:latin typeface="方正粗黑宋简体" panose="02000000000000000000" pitchFamily="2" charset="-122"/>
                <a:ea typeface="方正粗黑宋简体" panose="02000000000000000000" pitchFamily="2" charset="-122"/>
              </a:rPr>
              <a:t>1</a:t>
            </a:r>
            <a:r>
              <a:rPr lang="zh-CN" altLang="en-US" sz="2800" dirty="0">
                <a:solidFill>
                  <a:schemeClr val="bg1"/>
                </a:solidFill>
                <a:latin typeface="方正粗黑宋简体" panose="02000000000000000000" pitchFamily="2" charset="-122"/>
                <a:ea typeface="方正粗黑宋简体" panose="02000000000000000000" pitchFamily="2" charset="-122"/>
              </a:rPr>
              <a:t>）以人物活动为接应点</a:t>
            </a:r>
            <a:r>
              <a:rPr lang="en-US" altLang="zh-CN" sz="2800" b="1" dirty="0">
                <a:solidFill>
                  <a:srgbClr val="00B0F0"/>
                </a:solidFill>
                <a:latin typeface="宋体" panose="02010600030101010101" pitchFamily="2" charset="-122"/>
                <a:ea typeface="宋体" panose="02010600030101010101" pitchFamily="2" charset="-122"/>
              </a:rPr>
              <a:t>—— </a:t>
            </a:r>
            <a:r>
              <a:rPr lang="zh-CN" altLang="en-US" sz="2800" b="1" dirty="0">
                <a:solidFill>
                  <a:srgbClr val="00B0F0"/>
                </a:solidFill>
                <a:latin typeface="宋体" panose="02010600030101010101" pitchFamily="2" charset="-122"/>
                <a:ea typeface="宋体" panose="02010600030101010101" pitchFamily="2" charset="-122"/>
              </a:rPr>
              <a:t>性格冲突，内心矛盾</a:t>
            </a:r>
            <a:endParaRPr lang="zh-CN" altLang="en-US" sz="2800" b="1" dirty="0">
              <a:solidFill>
                <a:srgbClr val="00B0F0"/>
              </a:solidFill>
              <a:latin typeface="宋体" panose="02010600030101010101" pitchFamily="2" charset="-122"/>
              <a:ea typeface="宋体" panose="02010600030101010101" pitchFamily="2" charset="-122"/>
            </a:endParaRPr>
          </a:p>
        </p:txBody>
      </p:sp>
      <p:sp>
        <p:nvSpPr>
          <p:cNvPr id="4" name="文本框 3"/>
          <p:cNvSpPr txBox="1"/>
          <p:nvPr/>
        </p:nvSpPr>
        <p:spPr>
          <a:xfrm>
            <a:off x="199506" y="1920979"/>
            <a:ext cx="11790332" cy="1938992"/>
          </a:xfrm>
          <a:prstGeom prst="rect">
            <a:avLst/>
          </a:prstGeom>
          <a:noFill/>
          <a:ln>
            <a:solidFill>
              <a:srgbClr val="FF0000"/>
            </a:solidFill>
          </a:ln>
        </p:spPr>
        <p:txBody>
          <a:bodyPr wrap="square" rtlCol="0">
            <a:spAutoFit/>
          </a:bodyPr>
          <a:lstStyle/>
          <a:p>
            <a:r>
              <a:rPr lang="zh-CN" altLang="en-US" sz="2400" dirty="0">
                <a:solidFill>
                  <a:schemeClr val="bg1"/>
                </a:solidFill>
                <a:latin typeface="方正粗黑宋简体" panose="02000000000000000000" pitchFamily="2" charset="-122"/>
                <a:ea typeface="方正粗黑宋简体" panose="02000000000000000000" pitchFamily="2" charset="-122"/>
              </a:rPr>
              <a:t>原文首段：</a:t>
            </a:r>
            <a:r>
              <a:rPr lang="en-US" altLang="zh-CN" sz="2400" b="1" dirty="0">
                <a:solidFill>
                  <a:schemeClr val="bg1"/>
                </a:solidFill>
                <a:latin typeface="Times New Roman" panose="02020603050405020304" charset="0"/>
                <a:cs typeface="Times New Roman" panose="02020603050405020304" charset="0"/>
              </a:rPr>
              <a:t>I had an </a:t>
            </a:r>
            <a:r>
              <a:rPr lang="en-US" altLang="zh-CN" sz="2400" b="1" dirty="0">
                <a:solidFill>
                  <a:srgbClr val="00B0F0"/>
                </a:solidFill>
                <a:latin typeface="Times New Roman" panose="02020603050405020304" charset="0"/>
                <a:cs typeface="Times New Roman" panose="02020603050405020304" charset="0"/>
              </a:rPr>
              <a:t>interesting</a:t>
            </a:r>
            <a:r>
              <a:rPr lang="en-US" altLang="zh-CN" sz="2400" b="1" dirty="0">
                <a:solidFill>
                  <a:schemeClr val="bg1"/>
                </a:solidFill>
                <a:latin typeface="Times New Roman" panose="02020603050405020304" charset="0"/>
                <a:cs typeface="Times New Roman" panose="02020603050405020304" charset="0"/>
              </a:rPr>
              <a:t> childhood: It was filled with </a:t>
            </a:r>
            <a:r>
              <a:rPr lang="en-US" altLang="zh-CN" sz="2400" b="1" dirty="0">
                <a:solidFill>
                  <a:srgbClr val="FFFF00"/>
                </a:solidFill>
                <a:latin typeface="Times New Roman" panose="02020603050405020304" charset="0"/>
                <a:cs typeface="Times New Roman" panose="02020603050405020304" charset="0"/>
              </a:rPr>
              <a:t>surprise and amusements</a:t>
            </a:r>
            <a:r>
              <a:rPr lang="en-US" altLang="zh-CN" sz="2400" b="1" dirty="0">
                <a:solidFill>
                  <a:schemeClr val="bg1"/>
                </a:solidFill>
                <a:latin typeface="Times New Roman" panose="02020603050405020304" charset="0"/>
                <a:cs typeface="Times New Roman" panose="02020603050405020304" charset="0"/>
              </a:rPr>
              <a:t>, </a:t>
            </a:r>
            <a:endParaRPr lang="en-US" altLang="zh-CN" sz="2400" b="1" dirty="0" smtClean="0">
              <a:solidFill>
                <a:schemeClr val="bg1"/>
              </a:solidFill>
              <a:latin typeface="Times New Roman" panose="02020603050405020304" charset="0"/>
              <a:cs typeface="Times New Roman" panose="02020603050405020304" charset="0"/>
            </a:endParaRPr>
          </a:p>
          <a:p>
            <a:r>
              <a:rPr lang="en-US" altLang="zh-CN" sz="2400" b="1" dirty="0" smtClean="0">
                <a:solidFill>
                  <a:schemeClr val="bg1"/>
                </a:solidFill>
                <a:latin typeface="Times New Roman" panose="02020603050405020304" charset="0"/>
                <a:cs typeface="Times New Roman" panose="02020603050405020304" charset="0"/>
              </a:rPr>
              <a:t>all </a:t>
            </a:r>
            <a:r>
              <a:rPr lang="en-US" altLang="zh-CN" sz="2400" b="1" dirty="0">
                <a:solidFill>
                  <a:schemeClr val="bg1"/>
                </a:solidFill>
                <a:latin typeface="Times New Roman" panose="02020603050405020304" charset="0"/>
                <a:cs typeface="Times New Roman" panose="02020603050405020304" charset="0"/>
              </a:rPr>
              <a:t>because of my </a:t>
            </a:r>
            <a:r>
              <a:rPr lang="en-US" altLang="zh-CN" sz="2400" b="1" dirty="0" smtClean="0">
                <a:solidFill>
                  <a:schemeClr val="bg1"/>
                </a:solidFill>
                <a:latin typeface="Times New Roman" panose="02020603050405020304" charset="0"/>
                <a:cs typeface="Times New Roman" panose="02020603050405020304" charset="0"/>
              </a:rPr>
              <a:t>mother-loving</a:t>
            </a:r>
            <a:r>
              <a:rPr lang="en-US" altLang="zh-CN" sz="2400" b="1" dirty="0">
                <a:solidFill>
                  <a:schemeClr val="bg1"/>
                </a:solidFill>
                <a:latin typeface="Times New Roman" panose="02020603050405020304" charset="0"/>
                <a:cs typeface="Times New Roman" panose="02020603050405020304" charset="0"/>
              </a:rPr>
              <a:t>, sweet, and </a:t>
            </a:r>
            <a:r>
              <a:rPr lang="en-US" altLang="zh-CN" sz="2400" b="1" dirty="0">
                <a:solidFill>
                  <a:srgbClr val="FF0000"/>
                </a:solidFill>
                <a:latin typeface="Times New Roman" panose="02020603050405020304" charset="0"/>
                <a:cs typeface="Times New Roman" panose="02020603050405020304" charset="0"/>
              </a:rPr>
              <a:t>yet absent-minded and forgetful</a:t>
            </a:r>
            <a:r>
              <a:rPr lang="en-US" altLang="zh-CN" sz="2400" b="1" dirty="0">
                <a:solidFill>
                  <a:schemeClr val="bg1"/>
                </a:solidFill>
                <a:latin typeface="Times New Roman" panose="02020603050405020304" charset="0"/>
                <a:cs typeface="Times New Roman" panose="02020603050405020304" charset="0"/>
              </a:rPr>
              <a:t>. One </a:t>
            </a:r>
            <a:endParaRPr lang="en-US" altLang="zh-CN" sz="2400" b="1" dirty="0" smtClean="0">
              <a:solidFill>
                <a:schemeClr val="bg1"/>
              </a:solidFill>
              <a:latin typeface="Times New Roman" panose="02020603050405020304" charset="0"/>
              <a:cs typeface="Times New Roman" panose="02020603050405020304" charset="0"/>
            </a:endParaRPr>
          </a:p>
          <a:p>
            <a:r>
              <a:rPr lang="en-US" altLang="zh-CN" sz="2400" b="1" dirty="0" smtClean="0">
                <a:solidFill>
                  <a:schemeClr val="bg1"/>
                </a:solidFill>
                <a:latin typeface="Times New Roman" panose="02020603050405020304" charset="0"/>
                <a:cs typeface="Times New Roman" panose="02020603050405020304" charset="0"/>
              </a:rPr>
              <a:t>strange </a:t>
            </a:r>
            <a:r>
              <a:rPr lang="en-US" altLang="zh-CN" sz="2400" b="1" dirty="0">
                <a:solidFill>
                  <a:schemeClr val="bg1"/>
                </a:solidFill>
                <a:latin typeface="Times New Roman" panose="02020603050405020304" charset="0"/>
                <a:cs typeface="Times New Roman" panose="02020603050405020304" charset="0"/>
              </a:rPr>
              <a:t>family trip we took when I was </a:t>
            </a:r>
            <a:r>
              <a:rPr lang="en-US" altLang="zh-CN" sz="2400" b="1" dirty="0" smtClean="0">
                <a:solidFill>
                  <a:schemeClr val="bg1"/>
                </a:solidFill>
                <a:latin typeface="Times New Roman" panose="02020603050405020304" charset="0"/>
                <a:cs typeface="Times New Roman" panose="02020603050405020304" charset="0"/>
              </a:rPr>
              <a:t>Eleven </a:t>
            </a:r>
            <a:r>
              <a:rPr lang="en-US" altLang="zh-CN" sz="2400" b="1" dirty="0">
                <a:solidFill>
                  <a:schemeClr val="bg1"/>
                </a:solidFill>
                <a:latin typeface="Times New Roman" panose="02020603050405020304" charset="0"/>
                <a:cs typeface="Times New Roman" panose="02020603050405020304" charset="0"/>
              </a:rPr>
              <a:t>tells a lot about her. </a:t>
            </a:r>
            <a:endParaRPr lang="en-US" altLang="zh-CN" sz="2400" b="1" dirty="0" smtClean="0">
              <a:solidFill>
                <a:schemeClr val="bg1"/>
              </a:solidFill>
              <a:latin typeface="Times New Roman" panose="02020603050405020304" charset="0"/>
              <a:cs typeface="Times New Roman" panose="02020603050405020304" charset="0"/>
            </a:endParaRPr>
          </a:p>
          <a:p>
            <a:r>
              <a:rPr lang="en-US" altLang="zh-CN" sz="2400" b="1" i="1" dirty="0">
                <a:solidFill>
                  <a:schemeClr val="bg1"/>
                </a:solidFill>
                <a:latin typeface="Times New Roman" panose="02020603050405020304" charset="0"/>
                <a:cs typeface="Times New Roman" panose="02020603050405020304" charset="0"/>
              </a:rPr>
              <a:t> </a:t>
            </a:r>
            <a:r>
              <a:rPr lang="en-US" altLang="zh-CN" sz="2400" b="1" i="1" dirty="0" smtClean="0">
                <a:solidFill>
                  <a:schemeClr val="bg1"/>
                </a:solidFill>
                <a:latin typeface="Times New Roman" panose="02020603050405020304" charset="0"/>
                <a:cs typeface="Times New Roman" panose="02020603050405020304" charset="0"/>
              </a:rPr>
              <a:t>                                                                                  </a:t>
            </a:r>
            <a:r>
              <a:rPr lang="en-US" altLang="zh-CN" sz="2400" b="1" i="1" dirty="0" smtClean="0">
                <a:solidFill>
                  <a:schemeClr val="bg1"/>
                </a:solidFill>
                <a:latin typeface="Times New Roman" panose="02020603050405020304" charset="0"/>
                <a:cs typeface="Times New Roman" panose="02020603050405020304" charset="0"/>
              </a:rPr>
              <a:t>(</a:t>
            </a:r>
            <a:r>
              <a:rPr lang="en-US" altLang="zh-CN" sz="2400" b="1" i="1" dirty="0">
                <a:solidFill>
                  <a:schemeClr val="bg1"/>
                </a:solidFill>
                <a:latin typeface="Times New Roman" panose="02020603050405020304" charset="0"/>
                <a:cs typeface="Times New Roman" panose="02020603050405020304" charset="0"/>
              </a:rPr>
              <a:t>2017</a:t>
            </a:r>
            <a:r>
              <a:rPr lang="zh-CN" altLang="en-US" sz="2400" b="1" i="1" dirty="0">
                <a:solidFill>
                  <a:schemeClr val="bg1"/>
                </a:solidFill>
                <a:latin typeface="Times New Roman" panose="02020603050405020304" charset="0"/>
                <a:cs typeface="Times New Roman" panose="02020603050405020304" charset="0"/>
              </a:rPr>
              <a:t>年</a:t>
            </a:r>
            <a:r>
              <a:rPr lang="en-US" altLang="zh-CN" sz="2400" b="1" i="1" dirty="0">
                <a:solidFill>
                  <a:schemeClr val="bg1"/>
                </a:solidFill>
                <a:latin typeface="Times New Roman" panose="02020603050405020304" charset="0"/>
                <a:cs typeface="Times New Roman" panose="02020603050405020304" charset="0"/>
              </a:rPr>
              <a:t>11</a:t>
            </a:r>
            <a:r>
              <a:rPr lang="zh-CN" altLang="en-US" sz="2400" b="1" i="1" dirty="0">
                <a:solidFill>
                  <a:schemeClr val="bg1"/>
                </a:solidFill>
                <a:latin typeface="Times New Roman" panose="02020603050405020304" charset="0"/>
                <a:cs typeface="Times New Roman" panose="02020603050405020304" charset="0"/>
              </a:rPr>
              <a:t>月浙江省高考试题读后续写）</a:t>
            </a:r>
            <a:r>
              <a:rPr lang="en-US" altLang="zh-CN" sz="2400" b="1" i="1" dirty="0">
                <a:solidFill>
                  <a:schemeClr val="bg1"/>
                </a:solidFill>
                <a:latin typeface="Times New Roman" panose="02020603050405020304" charset="0"/>
                <a:cs typeface="Times New Roman" panose="02020603050405020304" charset="0"/>
              </a:rPr>
              <a:t> </a:t>
            </a:r>
            <a:endParaRPr lang="en-US" altLang="zh-CN" sz="2400" b="1" i="1" dirty="0">
              <a:solidFill>
                <a:schemeClr val="bg1"/>
              </a:solidFill>
              <a:latin typeface="Times New Roman" panose="02020603050405020304" charset="0"/>
              <a:cs typeface="Times New Roman" panose="02020603050405020304" charset="0"/>
            </a:endParaRPr>
          </a:p>
          <a:p>
            <a:endParaRPr lang="zh-CN" altLang="en-US" sz="2400" b="1" dirty="0">
              <a:latin typeface="Times New Roman" panose="02020603050405020304" charset="0"/>
              <a:cs typeface="Times New Roman" panose="02020603050405020304" charset="0"/>
            </a:endParaRPr>
          </a:p>
        </p:txBody>
      </p:sp>
      <p:sp>
        <p:nvSpPr>
          <p:cNvPr id="5" name="文本框 4"/>
          <p:cNvSpPr txBox="1"/>
          <p:nvPr/>
        </p:nvSpPr>
        <p:spPr>
          <a:xfrm>
            <a:off x="199505" y="4017499"/>
            <a:ext cx="11790333" cy="2308324"/>
          </a:xfrm>
          <a:prstGeom prst="rect">
            <a:avLst/>
          </a:prstGeom>
          <a:noFill/>
          <a:ln>
            <a:solidFill>
              <a:srgbClr val="00B0F0"/>
            </a:solidFill>
          </a:ln>
        </p:spPr>
        <p:txBody>
          <a:bodyPr wrap="square" rtlCol="0">
            <a:spAutoFit/>
          </a:bodyPr>
          <a:lstStyle/>
          <a:p>
            <a:r>
              <a:rPr lang="zh-CN" altLang="en-US" sz="2400" dirty="0">
                <a:solidFill>
                  <a:schemeClr val="bg1"/>
                </a:solidFill>
                <a:latin typeface="方正粗黑宋简体" panose="02000000000000000000" pitchFamily="2" charset="-122"/>
                <a:ea typeface="方正粗黑宋简体" panose="02000000000000000000" pitchFamily="2" charset="-122"/>
              </a:rPr>
              <a:t>续写：</a:t>
            </a:r>
            <a:r>
              <a:rPr lang="en-US" altLang="zh-CN" sz="2400" b="1" dirty="0">
                <a:solidFill>
                  <a:schemeClr val="bg1"/>
                </a:solidFill>
                <a:latin typeface="Times New Roman" panose="02020603050405020304" charset="0"/>
                <a:cs typeface="Times New Roman" panose="02020603050405020304" charset="0"/>
              </a:rPr>
              <a:t>This </a:t>
            </a:r>
            <a:r>
              <a:rPr lang="en-US" altLang="zh-CN" sz="2400" b="1" dirty="0">
                <a:solidFill>
                  <a:srgbClr val="FFFF00"/>
                </a:solidFill>
                <a:latin typeface="Times New Roman" panose="02020603050405020304" charset="0"/>
                <a:cs typeface="Times New Roman" panose="02020603050405020304" charset="0"/>
              </a:rPr>
              <a:t>trilling</a:t>
            </a:r>
            <a:r>
              <a:rPr lang="en-US" altLang="zh-CN" sz="2400" b="1" dirty="0">
                <a:solidFill>
                  <a:schemeClr val="bg1"/>
                </a:solidFill>
                <a:latin typeface="Times New Roman" panose="02020603050405020304" charset="0"/>
                <a:cs typeface="Times New Roman" panose="02020603050405020304" charset="0"/>
              </a:rPr>
              <a:t>, memorable trip reminded every now and then that Mom was not all </a:t>
            </a:r>
            <a:endParaRPr lang="en-US" altLang="zh-CN" sz="2400" b="1" dirty="0" smtClean="0">
              <a:solidFill>
                <a:schemeClr val="bg1"/>
              </a:solidFill>
              <a:latin typeface="Times New Roman" panose="02020603050405020304" charset="0"/>
              <a:cs typeface="Times New Roman" panose="02020603050405020304" charset="0"/>
            </a:endParaRPr>
          </a:p>
          <a:p>
            <a:r>
              <a:rPr lang="en-US" altLang="zh-CN" sz="2400" b="1" dirty="0" smtClean="0">
                <a:solidFill>
                  <a:schemeClr val="bg1"/>
                </a:solidFill>
                <a:latin typeface="Times New Roman" panose="02020603050405020304" charset="0"/>
                <a:cs typeface="Times New Roman" panose="02020603050405020304" charset="0"/>
              </a:rPr>
              <a:t>about </a:t>
            </a:r>
            <a:r>
              <a:rPr lang="en-US" altLang="zh-CN" sz="2400" b="1" dirty="0">
                <a:solidFill>
                  <a:srgbClr val="FF0000"/>
                </a:solidFill>
                <a:latin typeface="Times New Roman" panose="02020603050405020304" charset="0"/>
                <a:cs typeface="Times New Roman" panose="02020603050405020304" charset="0"/>
              </a:rPr>
              <a:t>an </a:t>
            </a:r>
            <a:r>
              <a:rPr lang="en-US" altLang="zh-CN" sz="2400" b="1" dirty="0" smtClean="0">
                <a:solidFill>
                  <a:srgbClr val="FF0000"/>
                </a:solidFill>
                <a:latin typeface="Times New Roman" panose="02020603050405020304" charset="0"/>
                <a:cs typeface="Times New Roman" panose="02020603050405020304" charset="0"/>
              </a:rPr>
              <a:t>absent-minded, forgetful </a:t>
            </a:r>
            <a:r>
              <a:rPr lang="en-US" altLang="zh-CN" sz="2400" b="1" dirty="0">
                <a:solidFill>
                  <a:schemeClr val="bg1"/>
                </a:solidFill>
                <a:latin typeface="Times New Roman" panose="02020603050405020304" charset="0"/>
                <a:cs typeface="Times New Roman" panose="02020603050405020304" charset="0"/>
              </a:rPr>
              <a:t>person, but was someone who was fully aware of how </a:t>
            </a:r>
            <a:endParaRPr lang="en-US" altLang="zh-CN" sz="2400" b="1" dirty="0" smtClean="0">
              <a:solidFill>
                <a:schemeClr val="bg1"/>
              </a:solidFill>
              <a:latin typeface="Times New Roman" panose="02020603050405020304" charset="0"/>
              <a:cs typeface="Times New Roman" panose="02020603050405020304" charset="0"/>
            </a:endParaRPr>
          </a:p>
          <a:p>
            <a:r>
              <a:rPr lang="en-US" altLang="zh-CN" sz="2400" b="1" dirty="0" smtClean="0">
                <a:solidFill>
                  <a:schemeClr val="bg1"/>
                </a:solidFill>
                <a:latin typeface="Times New Roman" panose="02020603050405020304" charset="0"/>
                <a:cs typeface="Times New Roman" panose="02020603050405020304" charset="0"/>
              </a:rPr>
              <a:t>to </a:t>
            </a:r>
            <a:r>
              <a:rPr lang="en-US" altLang="zh-CN" sz="2400" b="1" dirty="0">
                <a:solidFill>
                  <a:srgbClr val="00B0F0"/>
                </a:solidFill>
                <a:latin typeface="Times New Roman" panose="02020603050405020304" charset="0"/>
                <a:cs typeface="Times New Roman" panose="02020603050405020304" charset="0"/>
              </a:rPr>
              <a:t>add color </a:t>
            </a:r>
            <a:r>
              <a:rPr lang="en-US" altLang="zh-CN" sz="2400" b="1" dirty="0">
                <a:solidFill>
                  <a:schemeClr val="bg1"/>
                </a:solidFill>
                <a:latin typeface="Times New Roman" panose="02020603050405020304" charset="0"/>
                <a:cs typeface="Times New Roman" panose="02020603050405020304" charset="0"/>
              </a:rPr>
              <a:t>to daily life. It dawned on me that </a:t>
            </a:r>
            <a:r>
              <a:rPr lang="en-US" altLang="zh-CN" sz="2400" b="1" dirty="0" smtClean="0">
                <a:solidFill>
                  <a:schemeClr val="bg1"/>
                </a:solidFill>
                <a:latin typeface="Times New Roman" panose="02020603050405020304" charset="0"/>
                <a:cs typeface="Times New Roman" panose="02020603050405020304" charset="0"/>
              </a:rPr>
              <a:t>once </a:t>
            </a:r>
            <a:r>
              <a:rPr lang="en-US" altLang="zh-CN" sz="2400" b="1" dirty="0">
                <a:solidFill>
                  <a:schemeClr val="bg1"/>
                </a:solidFill>
                <a:latin typeface="Times New Roman" panose="02020603050405020304" charset="0"/>
                <a:cs typeface="Times New Roman" panose="02020603050405020304" charset="0"/>
              </a:rPr>
              <a:t>we </a:t>
            </a:r>
            <a:r>
              <a:rPr lang="en-US" altLang="zh-CN" sz="2400" b="1" dirty="0">
                <a:solidFill>
                  <a:srgbClr val="00B0F0"/>
                </a:solidFill>
                <a:latin typeface="Times New Roman" panose="02020603050405020304" charset="0"/>
                <a:cs typeface="Times New Roman" panose="02020603050405020304" charset="0"/>
              </a:rPr>
              <a:t>explored</a:t>
            </a:r>
            <a:r>
              <a:rPr lang="en-US" altLang="zh-CN" sz="2400" b="1" dirty="0">
                <a:solidFill>
                  <a:schemeClr val="bg1"/>
                </a:solidFill>
                <a:latin typeface="Times New Roman" panose="02020603050405020304" charset="0"/>
                <a:cs typeface="Times New Roman" panose="02020603050405020304" charset="0"/>
              </a:rPr>
              <a:t>, life would </a:t>
            </a:r>
            <a:r>
              <a:rPr lang="en-US" altLang="zh-CN" sz="2400" b="1" dirty="0">
                <a:solidFill>
                  <a:srgbClr val="00B0F0"/>
                </a:solidFill>
                <a:latin typeface="Times New Roman" panose="02020603050405020304" charset="0"/>
                <a:cs typeface="Times New Roman" panose="02020603050405020304" charset="0"/>
              </a:rPr>
              <a:t>embrace</a:t>
            </a:r>
            <a:r>
              <a:rPr lang="en-US" altLang="zh-CN" sz="2400" b="1" dirty="0">
                <a:solidFill>
                  <a:schemeClr val="bg1"/>
                </a:solidFill>
                <a:latin typeface="Times New Roman" panose="02020603050405020304" charset="0"/>
                <a:cs typeface="Times New Roman" panose="02020603050405020304" charset="0"/>
              </a:rPr>
              <a:t> you.</a:t>
            </a:r>
            <a:endParaRPr lang="en-US" altLang="zh-CN" sz="2400" b="1" dirty="0">
              <a:solidFill>
                <a:schemeClr val="bg1"/>
              </a:solidFill>
              <a:latin typeface="Times New Roman" panose="02020603050405020304" charset="0"/>
              <a:cs typeface="Times New Roman" panose="02020603050405020304" charset="0"/>
            </a:endParaRPr>
          </a:p>
          <a:p>
            <a:endParaRPr lang="en-US" altLang="zh-CN" sz="2400" b="1" dirty="0">
              <a:solidFill>
                <a:schemeClr val="bg1"/>
              </a:solidFill>
              <a:latin typeface="Times New Roman" panose="02020603050405020304" charset="0"/>
              <a:cs typeface="Times New Roman" panose="02020603050405020304" charset="0"/>
            </a:endParaRPr>
          </a:p>
          <a:p>
            <a:r>
              <a:rPr lang="zh-CN" altLang="en-US" sz="2400" b="1" dirty="0">
                <a:solidFill>
                  <a:srgbClr val="FF0000"/>
                </a:solidFill>
              </a:rPr>
              <a:t>由反求正</a:t>
            </a:r>
            <a:r>
              <a:rPr lang="zh-CN" altLang="en-US" sz="2400" b="1" dirty="0">
                <a:solidFill>
                  <a:schemeClr val="bg1"/>
                </a:solidFill>
              </a:rPr>
              <a:t>，反弹琵琶，既回扣全文，又通过与健忘妈妈旅行，人物形象反转：妈妈</a:t>
            </a:r>
            <a:r>
              <a:rPr lang="zh-CN" altLang="en-US" sz="2400" b="1" dirty="0" smtClean="0">
                <a:solidFill>
                  <a:schemeClr val="bg1"/>
                </a:solidFill>
              </a:rPr>
              <a:t>是</a:t>
            </a:r>
            <a:endParaRPr lang="en-US" altLang="zh-CN" sz="2400" b="1" dirty="0" smtClean="0">
              <a:solidFill>
                <a:schemeClr val="bg1"/>
              </a:solidFill>
            </a:endParaRPr>
          </a:p>
          <a:p>
            <a:r>
              <a:rPr lang="zh-CN" altLang="en-US" sz="2400" b="1" dirty="0" smtClean="0">
                <a:solidFill>
                  <a:schemeClr val="bg1"/>
                </a:solidFill>
              </a:rPr>
              <a:t>一</a:t>
            </a:r>
            <a:r>
              <a:rPr lang="zh-CN" altLang="en-US" sz="2400" b="1" dirty="0">
                <a:solidFill>
                  <a:schemeClr val="bg1"/>
                </a:solidFill>
              </a:rPr>
              <a:t>位能给我们带来</a:t>
            </a:r>
            <a:r>
              <a:rPr lang="zh-CN" altLang="en-US" sz="2400" b="1" dirty="0" smtClean="0">
                <a:solidFill>
                  <a:schemeClr val="bg1"/>
                </a:solidFill>
              </a:rPr>
              <a:t>多彩的</a:t>
            </a:r>
            <a:r>
              <a:rPr lang="zh-CN" altLang="en-US" sz="2400" b="1" dirty="0">
                <a:solidFill>
                  <a:schemeClr val="bg1"/>
                </a:solidFill>
              </a:rPr>
              <a:t>生活，教会我们人生道理。</a:t>
            </a:r>
            <a:endParaRPr lang="zh-CN" altLang="en-US" sz="2400" b="1" dirty="0">
              <a:solidFill>
                <a:schemeClr val="bg1"/>
              </a:solidFill>
            </a:endParaRPr>
          </a:p>
        </p:txBody>
      </p:sp>
      <p:sp>
        <p:nvSpPr>
          <p:cNvPr id="6" name="文本框 5"/>
          <p:cNvSpPr txBox="1"/>
          <p:nvPr/>
        </p:nvSpPr>
        <p:spPr>
          <a:xfrm>
            <a:off x="199505" y="133004"/>
            <a:ext cx="8356775" cy="523220"/>
          </a:xfrm>
          <a:prstGeom prst="rect">
            <a:avLst/>
          </a:prstGeom>
          <a:noFill/>
        </p:spPr>
        <p:txBody>
          <a:bodyPr wrap="none" rtlCol="0">
            <a:spAutoFit/>
          </a:bodyPr>
          <a:lstStyle/>
          <a:p>
            <a:r>
              <a:rPr lang="en-US" altLang="zh-CN" sz="2800" dirty="0">
                <a:solidFill>
                  <a:srgbClr val="FFFF00"/>
                </a:solidFill>
              </a:rPr>
              <a:t>3. </a:t>
            </a:r>
            <a:r>
              <a:rPr lang="zh-CN" altLang="en-US" sz="2800" dirty="0">
                <a:solidFill>
                  <a:srgbClr val="FFFF00"/>
                </a:solidFill>
              </a:rPr>
              <a:t>捕捉原文伏笔</a:t>
            </a:r>
            <a:r>
              <a:rPr lang="zh-CN" altLang="en-US" dirty="0">
                <a:solidFill>
                  <a:srgbClr val="FFFF00"/>
                </a:solidFill>
              </a:rPr>
              <a:t>（</a:t>
            </a:r>
            <a:r>
              <a:rPr lang="zh-CN" altLang="en-US" dirty="0" smtClean="0">
                <a:solidFill>
                  <a:srgbClr val="FFFF00"/>
                </a:solidFill>
              </a:rPr>
              <a:t>隐喻</a:t>
            </a:r>
            <a:r>
              <a:rPr lang="en-US" altLang="zh-CN" dirty="0" smtClean="0">
                <a:solidFill>
                  <a:srgbClr val="FFFF00"/>
                </a:solidFill>
              </a:rPr>
              <a:t>/</a:t>
            </a:r>
            <a:r>
              <a:rPr lang="zh-CN" altLang="en-US" dirty="0" smtClean="0">
                <a:solidFill>
                  <a:srgbClr val="FFFF00"/>
                </a:solidFill>
              </a:rPr>
              <a:t>语义链）</a:t>
            </a:r>
            <a:r>
              <a:rPr lang="en-US" altLang="zh-CN" sz="2800" dirty="0">
                <a:solidFill>
                  <a:srgbClr val="FFFF00"/>
                </a:solidFill>
              </a:rPr>
              <a:t>——</a:t>
            </a:r>
            <a:r>
              <a:rPr lang="zh-CN" altLang="en-US" sz="2800" dirty="0">
                <a:solidFill>
                  <a:srgbClr val="FFFF00"/>
                </a:solidFill>
              </a:rPr>
              <a:t>前后呼应，形成亮点</a:t>
            </a:r>
            <a:endParaRPr lang="zh-CN" altLang="en-US" sz="2800" dirty="0">
              <a:solidFill>
                <a:srgbClr val="FFFF00"/>
              </a:solidFill>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1</a:t>
            </a:r>
            <a:r>
              <a:rPr kumimoji="0" lang="zh-CN" altLang="en-US"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）以人物活动为接应点</a:t>
            </a:r>
            <a:r>
              <a:rPr kumimoji="0" lang="en-US" altLang="zh-CN"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 </a:t>
            </a:r>
            <a:r>
              <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性格冲突，内心矛盾</a:t>
            </a:r>
            <a:endPar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endParaRPr>
          </a:p>
        </p:txBody>
      </p:sp>
      <p:sp>
        <p:nvSpPr>
          <p:cNvPr id="4" name="文本框 3"/>
          <p:cNvSpPr txBox="1"/>
          <p:nvPr/>
        </p:nvSpPr>
        <p:spPr>
          <a:xfrm>
            <a:off x="152852" y="1892789"/>
            <a:ext cx="11930291" cy="1569660"/>
          </a:xfrm>
          <a:prstGeom prst="rect">
            <a:avLst/>
          </a:prstGeom>
          <a:noFill/>
          <a:ln>
            <a:solidFill>
              <a:srgbClr val="FF000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原文首</a:t>
            </a:r>
            <a:r>
              <a:rPr lang="zh-CN" altLang="en-US" sz="2400" dirty="0" smtClean="0">
                <a:solidFill>
                  <a:prstClr val="white"/>
                </a:solidFill>
                <a:latin typeface="方正粗黑宋简体" panose="02000000000000000000" pitchFamily="2" charset="-122"/>
                <a:ea typeface="方正粗黑宋简体" panose="02000000000000000000" pitchFamily="2" charset="-122"/>
              </a:rPr>
              <a:t>段</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“I’m going to miss you so much, Poppy, ”said the tall, thin teenager. He bent down to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hug</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his </a:t>
            </a:r>
            <a:r>
              <a:rPr lang="en-US" altLang="zh-CN" sz="2400" dirty="0" err="1" smtClean="0">
                <a:solidFill>
                  <a:prstClr val="white"/>
                </a:solidFill>
                <a:latin typeface="方正粗黑宋简体" panose="02000000000000000000" pitchFamily="2" charset="-122"/>
                <a:ea typeface="方正粗黑宋简体" panose="02000000000000000000" pitchFamily="2" charset="-122"/>
              </a:rPr>
              <a:t>olf</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friend goodbye. He stood up,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hugged</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his parents and smiled, </a:t>
            </a:r>
            <a:r>
              <a:rPr lang="en-US" altLang="zh-CN" sz="2400" dirty="0" smtClean="0">
                <a:solidFill>
                  <a:srgbClr val="FF0000"/>
                </a:solidFill>
                <a:latin typeface="方正粗黑宋简体" panose="02000000000000000000" pitchFamily="2" charset="-122"/>
                <a:ea typeface="方正粗黑宋简体" panose="02000000000000000000" pitchFamily="2" charset="-122"/>
              </a:rPr>
              <a:t>trying not to let his emotions get the better of him</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a:t>
            </a:r>
            <a:endParaRPr lang="en-US" altLang="zh-CN" sz="2400" dirty="0" smtClean="0">
              <a:solidFill>
                <a:prstClr val="white"/>
              </a:solidFill>
              <a:latin typeface="方正粗黑宋简体" panose="02000000000000000000" pitchFamily="2" charset="-122"/>
              <a:ea typeface="方正粗黑宋简体" panose="02000000000000000000" pitchFamily="2" charset="-122"/>
            </a:endParaRPr>
          </a:p>
          <a:p>
            <a:pPr lvl="0"/>
            <a:r>
              <a:rPr lang="en-US" altLang="zh-CN" sz="2400" i="1" dirty="0">
                <a:solidFill>
                  <a:prstClr val="white"/>
                </a:solidFill>
                <a:latin typeface="方正粗黑宋简体" panose="02000000000000000000" pitchFamily="2" charset="-122"/>
                <a:ea typeface="方正粗黑宋简体" panose="02000000000000000000" pitchFamily="2" charset="-122"/>
              </a:rPr>
              <a:t> </a:t>
            </a:r>
            <a:r>
              <a:rPr lang="en-US" altLang="zh-CN" sz="2400" i="1" dirty="0" smtClean="0">
                <a:solidFill>
                  <a:prstClr val="white"/>
                </a:solidFill>
                <a:latin typeface="方正粗黑宋简体" panose="02000000000000000000" pitchFamily="2" charset="-122"/>
                <a:ea typeface="方正粗黑宋简体" panose="02000000000000000000" pitchFamily="2" charset="-122"/>
              </a:rPr>
              <a:t>                                                                               </a:t>
            </a:r>
            <a:r>
              <a:rPr lang="en-US" altLang="zh-CN" i="1" dirty="0" smtClean="0">
                <a:solidFill>
                  <a:prstClr val="white"/>
                </a:solidFill>
                <a:latin typeface="方正粗黑宋简体" panose="02000000000000000000" pitchFamily="2" charset="-122"/>
                <a:ea typeface="方正粗黑宋简体" panose="02000000000000000000" pitchFamily="2" charset="-122"/>
              </a:rPr>
              <a:t>(2017</a:t>
            </a:r>
            <a:r>
              <a:rPr lang="zh-CN" altLang="en-US" i="1" dirty="0">
                <a:solidFill>
                  <a:prstClr val="white"/>
                </a:solidFill>
                <a:latin typeface="方正粗黑宋简体" panose="02000000000000000000" pitchFamily="2" charset="-122"/>
                <a:ea typeface="方正粗黑宋简体" panose="02000000000000000000" pitchFamily="2" charset="-122"/>
              </a:rPr>
              <a:t>年</a:t>
            </a:r>
            <a:r>
              <a:rPr lang="en-US" altLang="zh-CN" i="1" dirty="0">
                <a:solidFill>
                  <a:prstClr val="white"/>
                </a:solidFill>
                <a:latin typeface="方正粗黑宋简体" panose="02000000000000000000" pitchFamily="2" charset="-122"/>
                <a:ea typeface="方正粗黑宋简体" panose="02000000000000000000" pitchFamily="2" charset="-122"/>
              </a:rPr>
              <a:t>11</a:t>
            </a:r>
            <a:r>
              <a:rPr lang="zh-CN" altLang="en-US" i="1" dirty="0">
                <a:solidFill>
                  <a:prstClr val="white"/>
                </a:solidFill>
                <a:latin typeface="方正粗黑宋简体" panose="02000000000000000000" pitchFamily="2" charset="-122"/>
                <a:ea typeface="方正粗黑宋简体" panose="02000000000000000000" pitchFamily="2" charset="-122"/>
              </a:rPr>
              <a:t>月浙江省高考试题读后续写） </a:t>
            </a:r>
            <a:endParaRPr lang="zh-CN" altLang="en-US" i="1" dirty="0">
              <a:solidFill>
                <a:prstClr val="white"/>
              </a:solidFill>
              <a:latin typeface="方正粗黑宋简体" panose="02000000000000000000" pitchFamily="2" charset="-122"/>
              <a:ea typeface="方正粗黑宋简体" panose="02000000000000000000" pitchFamily="2" charset="-122"/>
            </a:endParaRPr>
          </a:p>
        </p:txBody>
      </p:sp>
      <p:sp>
        <p:nvSpPr>
          <p:cNvPr id="5" name="文本框 4"/>
          <p:cNvSpPr txBox="1"/>
          <p:nvPr/>
        </p:nvSpPr>
        <p:spPr>
          <a:xfrm>
            <a:off x="199505" y="4017499"/>
            <a:ext cx="11790333" cy="1938992"/>
          </a:xfrm>
          <a:prstGeom prst="rect">
            <a:avLst/>
          </a:prstGeom>
          <a:noFill/>
          <a:ln>
            <a:solidFill>
              <a:srgbClr val="00B0F0"/>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续写</a:t>
            </a:r>
            <a:r>
              <a:rPr kumimoji="0" lang="zh-CN" altLang="en-US" sz="2400" b="0" i="0" u="none" strike="noStrike" kern="1200" cap="none" spc="0" normalizeH="0" baseline="0" noProof="0" dirty="0" smtClean="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a:t>
            </a:r>
            <a:r>
              <a:rPr kumimoji="0" lang="en-US" altLang="zh-CN" sz="2400" b="1" i="0" u="none" strike="noStrike" kern="1200" cap="none" spc="0" normalizeH="0" baseline="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The boy </a:t>
            </a:r>
            <a:r>
              <a:rPr kumimoji="0" lang="en-US" altLang="zh-CN" sz="2400" b="1" i="0" u="none" strike="noStrike" kern="1200" cap="none" spc="0" normalizeH="0" baseline="0" noProof="0" dirty="0" smtClean="0">
                <a:ln>
                  <a:noFill/>
                </a:ln>
                <a:solidFill>
                  <a:srgbClr val="FF0000"/>
                </a:solidFill>
                <a:effectLst/>
                <a:uLnTx/>
                <a:uFillTx/>
                <a:latin typeface="Times New Roman" panose="02020603050405020304" charset="0"/>
                <a:ea typeface="等线" panose="02010600030101010101" charset="-122"/>
                <a:cs typeface="Times New Roman" panose="02020603050405020304" charset="0"/>
              </a:rPr>
              <a:t>beamed </a:t>
            </a:r>
            <a:r>
              <a:rPr kumimoji="0" lang="en-US" altLang="zh-CN" sz="2400" b="1" i="0" u="none" strike="noStrike" kern="1200" cap="none" spc="0" normalizeH="0" baseline="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while </a:t>
            </a:r>
            <a:r>
              <a:rPr kumimoji="0" lang="en-US" altLang="zh-CN" sz="2400" b="1" i="0" u="none" strike="noStrike" kern="1200" cap="none" spc="0" normalizeH="0" baseline="0" noProof="0" dirty="0" smtClean="0">
                <a:ln>
                  <a:noFill/>
                </a:ln>
                <a:solidFill>
                  <a:srgbClr val="00B0F0"/>
                </a:solidFill>
                <a:effectLst/>
                <a:uLnTx/>
                <a:uFillTx/>
                <a:latin typeface="Times New Roman" panose="02020603050405020304" charset="0"/>
                <a:ea typeface="等线" panose="02010600030101010101" charset="-122"/>
                <a:cs typeface="Times New Roman" panose="02020603050405020304" charset="0"/>
              </a:rPr>
              <a:t>patting</a:t>
            </a:r>
            <a:r>
              <a:rPr kumimoji="0" lang="en-US" altLang="zh-CN" sz="2400" b="1" i="0" u="none" strike="noStrike" kern="1200" cap="none" spc="0" normalizeH="0" baseline="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 both dogs:</a:t>
            </a:r>
            <a:r>
              <a:rPr kumimoji="0" lang="en-US" altLang="zh-CN" sz="2400" b="1" i="0" u="none" strike="noStrike" kern="1200" cap="none" spc="0" normalizeH="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 “I don’t know if I should feel </a:t>
            </a:r>
            <a:r>
              <a:rPr kumimoji="0" lang="en-US" altLang="zh-CN" sz="2400" b="1" i="0" u="none" strike="noStrike" kern="1200" cap="none" spc="0" normalizeH="0" noProof="0" dirty="0" smtClean="0">
                <a:ln>
                  <a:noFill/>
                </a:ln>
                <a:solidFill>
                  <a:srgbClr val="FF0000"/>
                </a:solidFill>
                <a:effectLst/>
                <a:uLnTx/>
                <a:uFillTx/>
                <a:latin typeface="Times New Roman" panose="02020603050405020304" charset="0"/>
                <a:ea typeface="等线" panose="02010600030101010101" charset="-122"/>
                <a:cs typeface="Times New Roman" panose="02020603050405020304" charset="0"/>
              </a:rPr>
              <a:t>thrilled </a:t>
            </a:r>
            <a:r>
              <a:rPr kumimoji="0" lang="en-US" altLang="zh-CN" sz="2400" b="1" i="0" u="none" strike="noStrike" kern="1200" cap="none" spc="0" normalizeH="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for having a new puppy or </a:t>
            </a:r>
            <a:r>
              <a:rPr kumimoji="0" lang="en-US" altLang="zh-CN" sz="2400" b="1" i="0" u="none" strike="noStrike" kern="1200" cap="none" spc="0" normalizeH="0" noProof="0" dirty="0" smtClean="0">
                <a:ln>
                  <a:noFill/>
                </a:ln>
                <a:solidFill>
                  <a:srgbClr val="FF0000"/>
                </a:solidFill>
                <a:effectLst/>
                <a:uLnTx/>
                <a:uFillTx/>
                <a:latin typeface="Times New Roman" panose="02020603050405020304" charset="0"/>
                <a:ea typeface="等线" panose="02010600030101010101" charset="-122"/>
                <a:cs typeface="Times New Roman" panose="02020603050405020304" charset="0"/>
              </a:rPr>
              <a:t>sad</a:t>
            </a:r>
            <a:r>
              <a:rPr kumimoji="0" lang="en-US" altLang="zh-CN" sz="2400" b="1" i="0" u="none" strike="noStrike" kern="1200" cap="none" spc="0" normalizeH="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 because Poppy had found a new best friend!” </a:t>
            </a:r>
            <a:endParaRPr kumimoji="0" lang="en-US" altLang="zh-CN" sz="2400" b="1" i="0" u="none" strike="noStrike" kern="1200" cap="none" spc="0" normalizeH="0" baseline="0" noProof="0" dirty="0">
              <a:ln>
                <a:noFill/>
              </a:ln>
              <a:solidFill>
                <a:prstClr val="white"/>
              </a:solidFill>
              <a:effectLst/>
              <a:uLnTx/>
              <a:uFillTx/>
              <a:latin typeface="Times New Roman" panose="02020603050405020304" charset="0"/>
              <a:ea typeface="等线" panose="02010600030101010101" charset="-122"/>
              <a:cs typeface="Times New Roman" panose="0202060305040502030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1" i="0" u="none" strike="noStrike" kern="1200" cap="none" spc="0" normalizeH="0" baseline="0" noProof="0" dirty="0">
              <a:ln>
                <a:noFill/>
              </a:ln>
              <a:solidFill>
                <a:prstClr val="white"/>
              </a:solidFill>
              <a:effectLst/>
              <a:uLnTx/>
              <a:uFillTx/>
              <a:latin typeface="Times New Roman" panose="02020603050405020304" charset="0"/>
              <a:ea typeface="等线" panose="02010600030101010101" charset="-122"/>
              <a:cs typeface="Times New Roman" panose="02020603050405020304"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smtClean="0">
                <a:ln>
                  <a:noFill/>
                </a:ln>
                <a:solidFill>
                  <a:srgbClr val="FF0000"/>
                </a:solidFill>
                <a:effectLst/>
                <a:uLnTx/>
                <a:uFillTx/>
                <a:latin typeface="等线" panose="02010600030101010101" charset="-122"/>
                <a:ea typeface="等线" panose="02010600030101010101" charset="-122"/>
                <a:cs typeface="+mn-cs"/>
              </a:rPr>
              <a:t>由</a:t>
            </a:r>
            <a:r>
              <a:rPr lang="zh-CN" altLang="en-US" sz="2400" b="1" dirty="0" smtClean="0">
                <a:solidFill>
                  <a:srgbClr val="FF0000"/>
                </a:solidFill>
                <a:latin typeface="等线" panose="02010600030101010101" charset="-122"/>
                <a:ea typeface="等线" panose="02010600030101010101" charset="-122"/>
              </a:rPr>
              <a:t>表及里</a:t>
            </a:r>
            <a:r>
              <a:rPr kumimoji="0" lang="zh-CN" altLang="en-US" sz="2400" b="1" i="0" u="none" strike="noStrike" kern="1200" cap="none" spc="0" normalizeH="0" baseline="0" noProof="0" dirty="0" smtClean="0">
                <a:ln>
                  <a:noFill/>
                </a:ln>
                <a:solidFill>
                  <a:prstClr val="white"/>
                </a:solidFill>
                <a:effectLst/>
                <a:uLnTx/>
                <a:uFillTx/>
                <a:latin typeface="等线" panose="02010600030101010101" charset="-122"/>
                <a:ea typeface="等线" panose="02010600030101010101" charset="-122"/>
                <a:cs typeface="+mn-cs"/>
              </a:rPr>
              <a:t>，对男孩子来说“</a:t>
            </a:r>
            <a:r>
              <a:rPr kumimoji="0" lang="en-US" altLang="zh-CN" sz="2400" b="1" i="0" u="none" strike="noStrike" kern="1200" cap="none" spc="0" normalizeH="0" baseline="0" noProof="0" dirty="0" smtClean="0">
                <a:ln>
                  <a:noFill/>
                </a:ln>
                <a:solidFill>
                  <a:prstClr val="white"/>
                </a:solidFill>
                <a:effectLst/>
                <a:uLnTx/>
                <a:uFillTx/>
                <a:latin typeface="等线" panose="02010600030101010101" charset="-122"/>
                <a:ea typeface="等线" panose="02010600030101010101" charset="-122"/>
                <a:cs typeface="+mn-cs"/>
              </a:rPr>
              <a:t>Poppy </a:t>
            </a:r>
            <a:r>
              <a:rPr kumimoji="0" lang="zh-CN" altLang="en-US" sz="2400" b="1" i="0" u="none" strike="noStrike" kern="1200" cap="none" spc="0" normalizeH="0" baseline="0" noProof="0" dirty="0" smtClean="0">
                <a:ln>
                  <a:noFill/>
                </a:ln>
                <a:solidFill>
                  <a:prstClr val="white"/>
                </a:solidFill>
                <a:effectLst/>
                <a:uLnTx/>
                <a:uFillTx/>
                <a:latin typeface="等线" panose="02010600030101010101" charset="-122"/>
                <a:ea typeface="等线" panose="02010600030101010101" charset="-122"/>
                <a:cs typeface="+mn-cs"/>
              </a:rPr>
              <a:t>找到新朋友是喜是忧”，思考离别的意义，反映内心的触动和成长。</a:t>
            </a:r>
            <a:endParaRPr kumimoji="0" lang="zh-CN" altLang="en-US" sz="2400" b="1"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endParaRPr>
          </a:p>
        </p:txBody>
      </p:sp>
      <p:sp>
        <p:nvSpPr>
          <p:cNvPr id="6" name="文本框 5"/>
          <p:cNvSpPr txBox="1"/>
          <p:nvPr/>
        </p:nvSpPr>
        <p:spPr>
          <a:xfrm>
            <a:off x="199505" y="133004"/>
            <a:ext cx="835677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3. </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捕捉原文伏笔</a:t>
            </a:r>
            <a:r>
              <a:rPr kumimoji="0" lang="zh-CN" altLang="en-US" sz="1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隐喻</a:t>
            </a:r>
            <a:r>
              <a:rPr kumimoji="0" lang="en-US" altLang="zh-CN"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语义链）</a:t>
            </a: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前后呼应，形成亮点</a:t>
            </a:r>
            <a:endPar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pPr lvl="0"/>
            <a:r>
              <a:rPr lang="en-US" altLang="zh-CN" sz="2800" dirty="0">
                <a:solidFill>
                  <a:prstClr val="white"/>
                </a:solidFill>
                <a:latin typeface="方正粗黑宋简体" panose="02000000000000000000" pitchFamily="2" charset="-122"/>
                <a:ea typeface="方正粗黑宋简体" panose="02000000000000000000" pitchFamily="2" charset="-122"/>
              </a:rPr>
              <a:t>2</a:t>
            </a:r>
            <a:r>
              <a:rPr lang="zh-CN" altLang="en-US" sz="2800" dirty="0">
                <a:solidFill>
                  <a:prstClr val="white"/>
                </a:solidFill>
                <a:latin typeface="方正粗黑宋简体" panose="02000000000000000000" pitchFamily="2" charset="-122"/>
                <a:ea typeface="方正粗黑宋简体" panose="02000000000000000000" pitchFamily="2" charset="-122"/>
              </a:rPr>
              <a:t>）以情节发展为接应点 </a:t>
            </a:r>
            <a:r>
              <a:rPr lang="en-US" altLang="zh-CN" sz="2800" b="1" dirty="0">
                <a:solidFill>
                  <a:srgbClr val="00B0F0"/>
                </a:solidFill>
                <a:latin typeface="宋体" panose="02010600030101010101" pitchFamily="2" charset="-122"/>
                <a:ea typeface="宋体" panose="02010600030101010101" pitchFamily="2" charset="-122"/>
              </a:rPr>
              <a:t>—— </a:t>
            </a:r>
            <a:r>
              <a:rPr lang="zh-CN" altLang="en-US" sz="2800" b="1" dirty="0">
                <a:solidFill>
                  <a:srgbClr val="00B0F0"/>
                </a:solidFill>
                <a:latin typeface="宋体" panose="02010600030101010101" pitchFamily="2" charset="-122"/>
                <a:ea typeface="宋体" panose="02010600030101010101" pitchFamily="2" charset="-122"/>
              </a:rPr>
              <a:t>矛盾悬念，有效解决</a:t>
            </a:r>
            <a:endParaRPr lang="zh-CN" altLang="en-US" sz="2800" b="1" dirty="0">
              <a:solidFill>
                <a:srgbClr val="00B0F0"/>
              </a:solidFill>
              <a:latin typeface="宋体" panose="02010600030101010101" pitchFamily="2" charset="-122"/>
              <a:ea typeface="宋体" panose="02010600030101010101" pitchFamily="2" charset="-122"/>
            </a:endParaRPr>
          </a:p>
        </p:txBody>
      </p:sp>
      <p:sp>
        <p:nvSpPr>
          <p:cNvPr id="4" name="文本框 3"/>
          <p:cNvSpPr txBox="1"/>
          <p:nvPr/>
        </p:nvSpPr>
        <p:spPr>
          <a:xfrm>
            <a:off x="152852" y="1892789"/>
            <a:ext cx="11930291" cy="1477328"/>
          </a:xfrm>
          <a:prstGeom prst="rect">
            <a:avLst/>
          </a:prstGeom>
          <a:noFill/>
          <a:ln>
            <a:solidFill>
              <a:srgbClr val="FF0000"/>
            </a:solidFill>
          </a:ln>
        </p:spPr>
        <p:txBody>
          <a:bodyPr wrap="square" rtlCol="0">
            <a:spAutoFit/>
          </a:bodyPr>
          <a:lstStyle/>
          <a:p>
            <a:pPr lvl="0"/>
            <a:r>
              <a:rPr kumimoji="0" lang="zh-CN" altLang="en-US" sz="24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原文首</a:t>
            </a:r>
            <a:r>
              <a:rPr kumimoji="0" lang="zh-CN" altLang="en-US" sz="2400" b="0" i="0" u="none" strike="noStrike" kern="1200" cap="none" spc="0" normalizeH="0" baseline="0" noProof="0" dirty="0" smtClean="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段</a:t>
            </a:r>
            <a:r>
              <a:rPr lang="en-US" altLang="zh-CN" sz="2400" dirty="0">
                <a:solidFill>
                  <a:prstClr val="white"/>
                </a:solidFill>
                <a:latin typeface="方正粗黑宋简体" panose="02000000000000000000" pitchFamily="2" charset="-122"/>
                <a:ea typeface="方正粗黑宋简体" panose="02000000000000000000" pitchFamily="2" charset="-122"/>
              </a:rPr>
              <a:t>: One fall, my wife Elli and I had </a:t>
            </a:r>
            <a:r>
              <a:rPr lang="en-US" altLang="zh-CN" sz="2400" dirty="0">
                <a:solidFill>
                  <a:srgbClr val="FF0000"/>
                </a:solidFill>
                <a:latin typeface="方正粗黑宋简体" panose="02000000000000000000" pitchFamily="2" charset="-122"/>
                <a:ea typeface="方正粗黑宋简体" panose="02000000000000000000" pitchFamily="2" charset="-122"/>
              </a:rPr>
              <a:t>a single goal</a:t>
            </a:r>
            <a:r>
              <a:rPr lang="en-US" altLang="zh-CN" sz="2400" dirty="0">
                <a:solidFill>
                  <a:prstClr val="white"/>
                </a:solidFill>
                <a:latin typeface="方正粗黑宋简体" panose="02000000000000000000" pitchFamily="2" charset="-122"/>
                <a:ea typeface="方正粗黑宋简体" panose="02000000000000000000" pitchFamily="2" charset="-122"/>
              </a:rPr>
              <a:t>: </a:t>
            </a:r>
            <a:r>
              <a:rPr lang="en-US" altLang="zh-CN" sz="2400" dirty="0">
                <a:solidFill>
                  <a:srgbClr val="00B0F0"/>
                </a:solidFill>
                <a:latin typeface="方正粗黑宋简体" panose="02000000000000000000" pitchFamily="2" charset="-122"/>
                <a:ea typeface="方正粗黑宋简体" panose="02000000000000000000" pitchFamily="2" charset="-122"/>
              </a:rPr>
              <a:t>to photograph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polar</a:t>
            </a:r>
            <a:endParaRPr lang="en-US" altLang="zh-CN" sz="2400" dirty="0" smtClean="0">
              <a:solidFill>
                <a:srgbClr val="00B0F0"/>
              </a:solidFill>
              <a:latin typeface="方正粗黑宋简体" panose="02000000000000000000" pitchFamily="2" charset="-122"/>
              <a:ea typeface="方正粗黑宋简体" panose="02000000000000000000" pitchFamily="2" charset="-122"/>
            </a:endParaRPr>
          </a:p>
          <a:p>
            <a:pPr lvl="0"/>
            <a:r>
              <a:rPr lang="en-US" altLang="zh-CN" sz="2400" dirty="0" smtClean="0">
                <a:solidFill>
                  <a:srgbClr val="00B0F0"/>
                </a:solidFill>
                <a:latin typeface="方正粗黑宋简体" panose="02000000000000000000" pitchFamily="2" charset="-122"/>
                <a:ea typeface="方正粗黑宋简体" panose="02000000000000000000" pitchFamily="2" charset="-122"/>
              </a:rPr>
              <a:t>bears</a:t>
            </a:r>
            <a:r>
              <a:rPr lang="en-US" altLang="zh-CN" sz="2400" dirty="0">
                <a:solidFill>
                  <a:prstClr val="white"/>
                </a:solidFill>
                <a:latin typeface="方正粗黑宋简体" panose="02000000000000000000" pitchFamily="2" charset="-122"/>
                <a:ea typeface="方正粗黑宋简体" panose="02000000000000000000" pitchFamily="2" charset="-122"/>
              </a:rPr>
              <a:t>. We were saying at a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research camp </a:t>
            </a:r>
            <a:r>
              <a:rPr lang="en-US" altLang="zh-CN" sz="2400" dirty="0">
                <a:solidFill>
                  <a:prstClr val="white"/>
                </a:solidFill>
                <a:latin typeface="方正粗黑宋简体" panose="02000000000000000000" pitchFamily="2" charset="-122"/>
                <a:ea typeface="方正粗黑宋简体" panose="02000000000000000000" pitchFamily="2" charset="-122"/>
              </a:rPr>
              <a:t>outside “the polar bear capital of the world”-the town of Churchill in Manitoba, Canada. </a:t>
            </a:r>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r>
              <a:rPr lang="zh-CN" altLang="en-US" i="1" dirty="0" smtClean="0">
                <a:solidFill>
                  <a:prstClr val="white"/>
                </a:solidFill>
                <a:latin typeface="方正粗黑宋简体" panose="02000000000000000000" pitchFamily="2" charset="-122"/>
                <a:ea typeface="方正粗黑宋简体" panose="02000000000000000000" pitchFamily="2" charset="-122"/>
              </a:rPr>
              <a:t>                                                                                                                  （</a:t>
            </a:r>
            <a:r>
              <a:rPr lang="en-US" altLang="zh-CN" i="1" dirty="0">
                <a:solidFill>
                  <a:prstClr val="white"/>
                </a:solidFill>
                <a:latin typeface="方正粗黑宋简体" panose="02000000000000000000" pitchFamily="2" charset="-122"/>
                <a:ea typeface="方正粗黑宋简体" panose="02000000000000000000" pitchFamily="2" charset="-122"/>
              </a:rPr>
              <a:t>2020</a:t>
            </a:r>
            <a:r>
              <a:rPr lang="zh-CN" altLang="en-US" i="1" dirty="0">
                <a:solidFill>
                  <a:prstClr val="white"/>
                </a:solidFill>
                <a:latin typeface="方正粗黑宋简体" panose="02000000000000000000" pitchFamily="2" charset="-122"/>
                <a:ea typeface="方正粗黑宋简体" panose="02000000000000000000" pitchFamily="2" charset="-122"/>
              </a:rPr>
              <a:t>年</a:t>
            </a:r>
            <a:r>
              <a:rPr lang="en-US" altLang="zh-CN" i="1" dirty="0">
                <a:solidFill>
                  <a:prstClr val="white"/>
                </a:solidFill>
                <a:latin typeface="方正粗黑宋简体" panose="02000000000000000000" pitchFamily="2" charset="-122"/>
                <a:ea typeface="方正粗黑宋简体" panose="02000000000000000000" pitchFamily="2" charset="-122"/>
              </a:rPr>
              <a:t>7</a:t>
            </a:r>
            <a:r>
              <a:rPr lang="zh-CN" altLang="en-US" i="1" dirty="0">
                <a:solidFill>
                  <a:prstClr val="white"/>
                </a:solidFill>
                <a:latin typeface="方正粗黑宋简体" panose="02000000000000000000" pitchFamily="2" charset="-122"/>
                <a:ea typeface="方正粗黑宋简体" panose="02000000000000000000" pitchFamily="2" charset="-122"/>
              </a:rPr>
              <a:t>月浙江省高考试题读后续写）</a:t>
            </a:r>
            <a:endParaRPr lang="zh-CN" altLang="en-US" i="1" dirty="0">
              <a:solidFill>
                <a:prstClr val="white"/>
              </a:solidFill>
              <a:latin typeface="方正粗黑宋简体" panose="02000000000000000000" pitchFamily="2" charset="-122"/>
              <a:ea typeface="方正粗黑宋简体" panose="02000000000000000000" pitchFamily="2" charset="-122"/>
            </a:endParaRPr>
          </a:p>
        </p:txBody>
      </p:sp>
      <p:sp>
        <p:nvSpPr>
          <p:cNvPr id="5" name="文本框 4"/>
          <p:cNvSpPr txBox="1"/>
          <p:nvPr/>
        </p:nvSpPr>
        <p:spPr>
          <a:xfrm>
            <a:off x="199505" y="4017499"/>
            <a:ext cx="11790333" cy="2308324"/>
          </a:xfrm>
          <a:prstGeom prst="rect">
            <a:avLst/>
          </a:prstGeom>
          <a:noFill/>
          <a:ln>
            <a:solidFill>
              <a:srgbClr val="00B0F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续写：</a:t>
            </a:r>
            <a:r>
              <a:rPr lang="en-US" altLang="zh-CN" sz="2400" dirty="0">
                <a:solidFill>
                  <a:prstClr val="white"/>
                </a:solidFill>
                <a:latin typeface="方正粗黑宋简体" panose="02000000000000000000" pitchFamily="2" charset="-122"/>
                <a:ea typeface="方正粗黑宋简体" panose="02000000000000000000" pitchFamily="2" charset="-122"/>
              </a:rPr>
              <a:t>After we calmed down, the locals told us that the bears were losing their homes and food because of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human </a:t>
            </a:r>
            <a:r>
              <a:rPr lang="en-US" altLang="zh-CN" sz="2400" dirty="0">
                <a:solidFill>
                  <a:prstClr val="white"/>
                </a:solidFill>
                <a:latin typeface="方正粗黑宋简体" panose="02000000000000000000" pitchFamily="2" charset="-122"/>
                <a:ea typeface="方正粗黑宋简体" panose="02000000000000000000" pitchFamily="2" charset="-122"/>
              </a:rPr>
              <a:t>activities and climate changes. On the way back home, I checked </a:t>
            </a:r>
            <a:r>
              <a:rPr lang="en-US" altLang="zh-CN" sz="2400" dirty="0">
                <a:solidFill>
                  <a:srgbClr val="00B0F0"/>
                </a:solidFill>
                <a:latin typeface="方正粗黑宋简体" panose="02000000000000000000" pitchFamily="2" charset="-122"/>
                <a:ea typeface="方正粗黑宋简体" panose="02000000000000000000" pitchFamily="2" charset="-122"/>
              </a:rPr>
              <a:t>the precious pictures </a:t>
            </a:r>
            <a:r>
              <a:rPr lang="en-US" altLang="zh-CN" sz="2400" dirty="0">
                <a:solidFill>
                  <a:prstClr val="white"/>
                </a:solidFill>
                <a:latin typeface="方正粗黑宋简体" panose="02000000000000000000" pitchFamily="2" charset="-122"/>
                <a:ea typeface="方正粗黑宋简体" panose="02000000000000000000" pitchFamily="2" charset="-122"/>
              </a:rPr>
              <a:t>in the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camera, </a:t>
            </a:r>
            <a:r>
              <a:rPr lang="en-US" altLang="zh-CN" sz="2400" dirty="0" smtClean="0">
                <a:solidFill>
                  <a:srgbClr val="FF0000"/>
                </a:solidFill>
                <a:latin typeface="方正粗黑宋简体" panose="02000000000000000000" pitchFamily="2" charset="-122"/>
                <a:ea typeface="方正粗黑宋简体" panose="02000000000000000000" pitchFamily="2" charset="-122"/>
              </a:rPr>
              <a:t>lost </a:t>
            </a:r>
            <a:r>
              <a:rPr lang="en-US" altLang="zh-CN" sz="2400" dirty="0">
                <a:solidFill>
                  <a:srgbClr val="FF0000"/>
                </a:solidFill>
                <a:latin typeface="方正粗黑宋简体" panose="02000000000000000000" pitchFamily="2" charset="-122"/>
                <a:ea typeface="方正粗黑宋简体" panose="02000000000000000000" pitchFamily="2" charset="-122"/>
              </a:rPr>
              <a:t>in thought</a:t>
            </a:r>
            <a:r>
              <a:rPr lang="en-US" altLang="zh-CN" sz="2400" dirty="0">
                <a:solidFill>
                  <a:prstClr val="white"/>
                </a:solidFill>
                <a:latin typeface="方正粗黑宋简体" panose="02000000000000000000" pitchFamily="2" charset="-122"/>
                <a:ea typeface="方正粗黑宋简体" panose="02000000000000000000" pitchFamily="2" charset="-122"/>
              </a:rPr>
              <a:t>. </a:t>
            </a:r>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r>
              <a:rPr lang="zh-CN" altLang="en-US" sz="2400" b="1" dirty="0">
                <a:solidFill>
                  <a:srgbClr val="FF0000"/>
                </a:solidFill>
                <a:latin typeface="等线" panose="02010600030101010101" charset="-122"/>
                <a:ea typeface="等线" panose="02010600030101010101" charset="-122"/>
              </a:rPr>
              <a:t>由一及重</a:t>
            </a:r>
            <a:r>
              <a:rPr lang="zh-CN" altLang="en-US" sz="2400" b="1" dirty="0">
                <a:solidFill>
                  <a:prstClr val="white"/>
                </a:solidFill>
                <a:latin typeface="等线" panose="02010600030101010101" charset="-122"/>
                <a:ea typeface="等线" panose="02010600030101010101" charset="-122"/>
              </a:rPr>
              <a:t>， 由个人个人经历及“</a:t>
            </a:r>
            <a:r>
              <a:rPr lang="en-US" altLang="zh-CN" sz="2400" b="1" dirty="0">
                <a:solidFill>
                  <a:prstClr val="white"/>
                </a:solidFill>
                <a:latin typeface="等线" panose="02010600030101010101" charset="-122"/>
                <a:ea typeface="等线" panose="02010600030101010101" charset="-122"/>
              </a:rPr>
              <a:t>a single goal”</a:t>
            </a:r>
            <a:r>
              <a:rPr lang="zh-CN" altLang="en-US" sz="2400" b="1" dirty="0">
                <a:solidFill>
                  <a:prstClr val="white"/>
                </a:solidFill>
                <a:latin typeface="等线" panose="02010600030101010101" charset="-122"/>
                <a:ea typeface="等线" panose="02010600030101010101" charset="-122"/>
              </a:rPr>
              <a:t>联系“人类活动对动物生存环境的负面影响”，紧扣主题</a:t>
            </a:r>
            <a:r>
              <a:rPr lang="zh-CN" altLang="en-US" sz="2400" b="1" dirty="0" smtClean="0">
                <a:solidFill>
                  <a:prstClr val="white"/>
                </a:solidFill>
                <a:latin typeface="等线" panose="02010600030101010101" charset="-122"/>
                <a:ea typeface="等线" panose="02010600030101010101" charset="-122"/>
              </a:rPr>
              <a:t>适当呼吁</a:t>
            </a:r>
            <a:r>
              <a:rPr lang="zh-CN" altLang="en-US" sz="2400" b="1" dirty="0">
                <a:solidFill>
                  <a:prstClr val="white"/>
                </a:solidFill>
                <a:latin typeface="等线" panose="02010600030101010101" charset="-122"/>
                <a:ea typeface="等线" panose="02010600030101010101" charset="-122"/>
              </a:rPr>
              <a:t>，升华到“环境保护”大主题</a:t>
            </a:r>
            <a:r>
              <a:rPr lang="zh-CN" altLang="en-US" sz="2400" b="1" dirty="0" smtClean="0">
                <a:solidFill>
                  <a:prstClr val="white"/>
                </a:solidFill>
                <a:latin typeface="等线" panose="02010600030101010101" charset="-122"/>
                <a:ea typeface="等线" panose="02010600030101010101" charset="-122"/>
              </a:rPr>
              <a:t>。</a:t>
            </a:r>
            <a:endParaRPr lang="zh-CN" altLang="en-US" sz="2400" b="1" dirty="0">
              <a:solidFill>
                <a:prstClr val="white"/>
              </a:solidFill>
              <a:latin typeface="等线" panose="02010600030101010101" charset="-122"/>
              <a:ea typeface="等线" panose="02010600030101010101" charset="-122"/>
            </a:endParaRPr>
          </a:p>
        </p:txBody>
      </p:sp>
      <p:sp>
        <p:nvSpPr>
          <p:cNvPr id="6" name="文本框 5"/>
          <p:cNvSpPr txBox="1"/>
          <p:nvPr/>
        </p:nvSpPr>
        <p:spPr>
          <a:xfrm>
            <a:off x="199505" y="133004"/>
            <a:ext cx="835677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3. </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捕捉原文伏笔</a:t>
            </a:r>
            <a:r>
              <a:rPr kumimoji="0" lang="zh-CN" altLang="en-US" sz="1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隐喻</a:t>
            </a:r>
            <a:r>
              <a:rPr kumimoji="0" lang="en-US" altLang="zh-CN"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语义链）</a:t>
            </a: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前后呼应，形成亮点</a:t>
            </a:r>
            <a:endPar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2</a:t>
            </a:r>
            <a:r>
              <a:rPr kumimoji="0" lang="zh-CN" altLang="en-US"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）以情节发展为接应点 </a:t>
            </a:r>
            <a:r>
              <a:rPr kumimoji="0" lang="en-US" altLang="zh-CN"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 </a:t>
            </a:r>
            <a:r>
              <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矛盾悬念，有效解决</a:t>
            </a:r>
            <a:endPar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endParaRPr>
          </a:p>
        </p:txBody>
      </p:sp>
      <p:sp>
        <p:nvSpPr>
          <p:cNvPr id="4" name="文本框 3"/>
          <p:cNvSpPr txBox="1"/>
          <p:nvPr/>
        </p:nvSpPr>
        <p:spPr>
          <a:xfrm>
            <a:off x="152853" y="1892789"/>
            <a:ext cx="11836986" cy="1569660"/>
          </a:xfrm>
          <a:prstGeom prst="rect">
            <a:avLst/>
          </a:prstGeom>
          <a:noFill/>
          <a:ln>
            <a:solidFill>
              <a:srgbClr val="FF0000"/>
            </a:solidFill>
          </a:ln>
        </p:spPr>
        <p:txBody>
          <a:bodyPr wrap="square" rtlCol="0">
            <a:spAutoFit/>
          </a:bodyPr>
          <a:lstStyle/>
          <a:p>
            <a:pPr lvl="0"/>
            <a:r>
              <a:rPr kumimoji="0" lang="zh-CN" altLang="en-US" sz="24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原文首</a:t>
            </a:r>
            <a:r>
              <a:rPr kumimoji="0" lang="zh-CN" altLang="en-US" sz="2400" b="0" i="0" u="none" strike="noStrike" kern="1200" cap="none" spc="0" normalizeH="0" baseline="0" noProof="0" dirty="0" smtClean="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段</a:t>
            </a:r>
            <a:r>
              <a:rPr kumimoji="0" lang="en-US" altLang="zh-CN" sz="24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 </a:t>
            </a:r>
            <a:r>
              <a:rPr lang="en-US" altLang="zh-CN" sz="2400" dirty="0">
                <a:solidFill>
                  <a:prstClr val="white"/>
                </a:solidFill>
                <a:latin typeface="方正粗黑宋简体" panose="02000000000000000000" pitchFamily="2" charset="-122"/>
                <a:ea typeface="方正粗黑宋简体" panose="02000000000000000000" pitchFamily="2" charset="-122"/>
              </a:rPr>
              <a:t>The Meredith family lived in a small community. As the economy was in decline, some people in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the </a:t>
            </a:r>
            <a:r>
              <a:rPr lang="en-US" altLang="zh-CN" sz="2400" dirty="0">
                <a:solidFill>
                  <a:prstClr val="white"/>
                </a:solidFill>
                <a:latin typeface="方正粗黑宋简体" panose="02000000000000000000" pitchFamily="2" charset="-122"/>
                <a:ea typeface="方正粗黑宋简体" panose="02000000000000000000" pitchFamily="2" charset="-122"/>
              </a:rPr>
              <a:t>town had lost their jobs. Many of their families were </a:t>
            </a:r>
            <a:r>
              <a:rPr lang="en-US" altLang="zh-CN" sz="2400" dirty="0">
                <a:solidFill>
                  <a:srgbClr val="FF0000"/>
                </a:solidFill>
                <a:latin typeface="方正粗黑宋简体" panose="02000000000000000000" pitchFamily="2" charset="-122"/>
                <a:ea typeface="方正粗黑宋简体" panose="02000000000000000000" pitchFamily="2" charset="-122"/>
              </a:rPr>
              <a:t>struggling make ends meet</a:t>
            </a:r>
            <a:r>
              <a:rPr lang="en-US" altLang="zh-CN" sz="2400" dirty="0">
                <a:solidFill>
                  <a:prstClr val="white"/>
                </a:solidFill>
                <a:latin typeface="方正粗黑宋简体" panose="02000000000000000000" pitchFamily="2" charset="-122"/>
                <a:ea typeface="方正粗黑宋简体" panose="02000000000000000000" pitchFamily="2" charset="-122"/>
              </a:rPr>
              <a:t>. People were </a:t>
            </a:r>
            <a:r>
              <a:rPr lang="en-US" altLang="zh-CN" sz="2400" dirty="0">
                <a:solidFill>
                  <a:srgbClr val="00B0F0"/>
                </a:solidFill>
                <a:latin typeface="方正粗黑宋简体" panose="02000000000000000000" pitchFamily="2" charset="-122"/>
                <a:ea typeface="方正粗黑宋简体" panose="02000000000000000000" pitchFamily="2" charset="-122"/>
              </a:rPr>
              <a:t>trying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to </a:t>
            </a:r>
            <a:r>
              <a:rPr lang="en-US" altLang="zh-CN" sz="2400" dirty="0">
                <a:solidFill>
                  <a:srgbClr val="00B0F0"/>
                </a:solidFill>
                <a:latin typeface="方正粗黑宋简体" panose="02000000000000000000" pitchFamily="2" charset="-122"/>
                <a:ea typeface="方正粗黑宋简体" panose="02000000000000000000" pitchFamily="2" charset="-122"/>
              </a:rPr>
              <a:t>help each other meet the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challenges</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a:t>
            </a:r>
            <a:r>
              <a:rPr lang="zh-CN" altLang="en-US" i="1" dirty="0" smtClean="0">
                <a:solidFill>
                  <a:prstClr val="white"/>
                </a:solidFill>
                <a:latin typeface="方正粗黑宋简体" panose="02000000000000000000" pitchFamily="2" charset="-122"/>
                <a:ea typeface="方正粗黑宋简体" panose="02000000000000000000" pitchFamily="2" charset="-122"/>
              </a:rPr>
              <a:t>（</a:t>
            </a:r>
            <a:r>
              <a:rPr lang="en-US" altLang="zh-CN" i="1" dirty="0">
                <a:solidFill>
                  <a:prstClr val="white"/>
                </a:solidFill>
                <a:latin typeface="方正粗黑宋简体" panose="02000000000000000000" pitchFamily="2" charset="-122"/>
                <a:ea typeface="方正粗黑宋简体" panose="02000000000000000000" pitchFamily="2" charset="-122"/>
              </a:rPr>
              <a:t>2020</a:t>
            </a:r>
            <a:r>
              <a:rPr lang="zh-CN" altLang="en-US" i="1" dirty="0">
                <a:solidFill>
                  <a:prstClr val="white"/>
                </a:solidFill>
                <a:latin typeface="方正粗黑宋简体" panose="02000000000000000000" pitchFamily="2" charset="-122"/>
                <a:ea typeface="方正粗黑宋简体" panose="02000000000000000000" pitchFamily="2" charset="-122"/>
              </a:rPr>
              <a:t>年</a:t>
            </a:r>
            <a:r>
              <a:rPr lang="en-US" altLang="zh-CN" i="1" dirty="0">
                <a:solidFill>
                  <a:prstClr val="white"/>
                </a:solidFill>
                <a:latin typeface="方正粗黑宋简体" panose="02000000000000000000" pitchFamily="2" charset="-122"/>
                <a:ea typeface="方正粗黑宋简体" panose="02000000000000000000" pitchFamily="2" charset="-122"/>
              </a:rPr>
              <a:t>7</a:t>
            </a:r>
            <a:r>
              <a:rPr lang="zh-CN" altLang="en-US" i="1" dirty="0">
                <a:solidFill>
                  <a:prstClr val="white"/>
                </a:solidFill>
                <a:latin typeface="方正粗黑宋简体" panose="02000000000000000000" pitchFamily="2" charset="-122"/>
                <a:ea typeface="方正粗黑宋简体" panose="02000000000000000000" pitchFamily="2" charset="-122"/>
              </a:rPr>
              <a:t>月山东省高考试题读后续写</a:t>
            </a:r>
            <a:r>
              <a:rPr lang="zh-CN" altLang="en-US" i="1" dirty="0" smtClean="0">
                <a:solidFill>
                  <a:prstClr val="white"/>
                </a:solidFill>
                <a:latin typeface="方正粗黑宋简体" panose="02000000000000000000" pitchFamily="2" charset="-122"/>
                <a:ea typeface="方正粗黑宋简体" panose="02000000000000000000" pitchFamily="2" charset="-122"/>
              </a:rPr>
              <a:t>）</a:t>
            </a:r>
            <a:endParaRPr lang="zh-CN" altLang="en-US" i="1" dirty="0">
              <a:solidFill>
                <a:prstClr val="white"/>
              </a:solidFill>
              <a:latin typeface="方正粗黑宋简体" panose="02000000000000000000" pitchFamily="2" charset="-122"/>
              <a:ea typeface="方正粗黑宋简体" panose="02000000000000000000" pitchFamily="2" charset="-122"/>
            </a:endParaRPr>
          </a:p>
        </p:txBody>
      </p:sp>
      <p:sp>
        <p:nvSpPr>
          <p:cNvPr id="5" name="文本框 4"/>
          <p:cNvSpPr txBox="1"/>
          <p:nvPr/>
        </p:nvSpPr>
        <p:spPr>
          <a:xfrm>
            <a:off x="152853" y="3802886"/>
            <a:ext cx="11836985" cy="2677656"/>
          </a:xfrm>
          <a:prstGeom prst="rect">
            <a:avLst/>
          </a:prstGeom>
          <a:noFill/>
          <a:ln>
            <a:solidFill>
              <a:srgbClr val="00B0F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续写：</a:t>
            </a:r>
            <a:r>
              <a:rPr lang="en-US" altLang="zh-CN" sz="2400" dirty="0">
                <a:solidFill>
                  <a:prstClr val="white"/>
                </a:solidFill>
                <a:latin typeface="方正粗黑宋简体" panose="02000000000000000000" pitchFamily="2" charset="-122"/>
                <a:ea typeface="方正粗黑宋简体" panose="02000000000000000000" pitchFamily="2" charset="-122"/>
              </a:rPr>
              <a:t>Although it was </a:t>
            </a:r>
            <a:r>
              <a:rPr lang="en-US" altLang="zh-CN" sz="2400" dirty="0">
                <a:solidFill>
                  <a:srgbClr val="FF0000"/>
                </a:solidFill>
                <a:latin typeface="方正粗黑宋简体" panose="02000000000000000000" pitchFamily="2" charset="-122"/>
                <a:ea typeface="方正粗黑宋简体" panose="02000000000000000000" pitchFamily="2" charset="-122"/>
              </a:rPr>
              <a:t>a hard time </a:t>
            </a:r>
            <a:r>
              <a:rPr lang="en-US" altLang="zh-CN" sz="2400" dirty="0">
                <a:solidFill>
                  <a:prstClr val="white"/>
                </a:solidFill>
                <a:latin typeface="方正粗黑宋简体" panose="02000000000000000000" pitchFamily="2" charset="-122"/>
                <a:ea typeface="方正粗黑宋简体" panose="02000000000000000000" pitchFamily="2" charset="-122"/>
              </a:rPr>
              <a:t>and people were </a:t>
            </a:r>
            <a:r>
              <a:rPr lang="en-US" altLang="zh-CN" sz="2400" dirty="0">
                <a:solidFill>
                  <a:srgbClr val="FF0000"/>
                </a:solidFill>
                <a:latin typeface="方正粗黑宋简体" panose="02000000000000000000" pitchFamily="2" charset="-122"/>
                <a:ea typeface="方正粗黑宋简体" panose="02000000000000000000" pitchFamily="2" charset="-122"/>
              </a:rPr>
              <a:t>tightening their belts</a:t>
            </a:r>
            <a:r>
              <a:rPr lang="en-US" altLang="zh-CN" sz="2400" dirty="0">
                <a:solidFill>
                  <a:prstClr val="white"/>
                </a:solidFill>
                <a:latin typeface="方正粗黑宋简体" panose="02000000000000000000" pitchFamily="2" charset="-122"/>
                <a:ea typeface="方正粗黑宋简体" panose="02000000000000000000" pitchFamily="2" charset="-122"/>
              </a:rPr>
              <a:t>, Bernard’s business worked out quite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well </a:t>
            </a:r>
            <a:r>
              <a:rPr lang="en-US" altLang="zh-CN" sz="2400" dirty="0">
                <a:solidFill>
                  <a:prstClr val="white"/>
                </a:solidFill>
                <a:latin typeface="方正粗黑宋简体" panose="02000000000000000000" pitchFamily="2" charset="-122"/>
                <a:ea typeface="方正粗黑宋简体" panose="02000000000000000000" pitchFamily="2" charset="-122"/>
              </a:rPr>
              <a:t>and everyone was ready to buy one pack to </a:t>
            </a:r>
            <a:r>
              <a:rPr lang="en-US" altLang="zh-CN" sz="2400" dirty="0">
                <a:solidFill>
                  <a:srgbClr val="00B0F0"/>
                </a:solidFill>
                <a:latin typeface="方正粗黑宋简体" panose="02000000000000000000" pitchFamily="2" charset="-122"/>
                <a:ea typeface="方正粗黑宋简体" panose="02000000000000000000" pitchFamily="2" charset="-122"/>
              </a:rPr>
              <a:t>support </a:t>
            </a:r>
            <a:r>
              <a:rPr lang="en-US" altLang="zh-CN" sz="2400" dirty="0">
                <a:solidFill>
                  <a:prstClr val="white"/>
                </a:solidFill>
                <a:latin typeface="方正粗黑宋简体" panose="02000000000000000000" pitchFamily="2" charset="-122"/>
                <a:ea typeface="方正粗黑宋简体" panose="02000000000000000000" pitchFamily="2" charset="-122"/>
              </a:rPr>
              <a:t>him. … It turned out that their efforts not only </a:t>
            </a:r>
            <a:r>
              <a:rPr lang="en-US" altLang="zh-CN" sz="2400" dirty="0">
                <a:solidFill>
                  <a:srgbClr val="00B0F0"/>
                </a:solidFill>
                <a:latin typeface="方正粗黑宋简体" panose="02000000000000000000" pitchFamily="2" charset="-122"/>
                <a:ea typeface="方正粗黑宋简体" panose="02000000000000000000" pitchFamily="2" charset="-122"/>
              </a:rPr>
              <a:t>helped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a </a:t>
            </a:r>
            <a:r>
              <a:rPr lang="en-US" altLang="zh-CN" sz="2400" dirty="0">
                <a:solidFill>
                  <a:srgbClr val="00B0F0"/>
                </a:solidFill>
                <a:latin typeface="方正粗黑宋简体" panose="02000000000000000000" pitchFamily="2" charset="-122"/>
                <a:ea typeface="方正粗黑宋简体" panose="02000000000000000000" pitchFamily="2" charset="-122"/>
              </a:rPr>
              <a:t>brother in need</a:t>
            </a:r>
            <a:r>
              <a:rPr lang="en-US" altLang="zh-CN" sz="2400" dirty="0">
                <a:solidFill>
                  <a:prstClr val="white"/>
                </a:solidFill>
                <a:latin typeface="方正粗黑宋简体" panose="02000000000000000000" pitchFamily="2" charset="-122"/>
                <a:ea typeface="方正粗黑宋简体" panose="02000000000000000000" pitchFamily="2" charset="-122"/>
              </a:rPr>
              <a:t>, but also gave themselves the sweet taste of </a:t>
            </a:r>
            <a:r>
              <a:rPr lang="en-US" altLang="zh-CN" sz="2400" dirty="0">
                <a:solidFill>
                  <a:srgbClr val="00B0F0"/>
                </a:solidFill>
                <a:latin typeface="方正粗黑宋简体" panose="02000000000000000000" pitchFamily="2" charset="-122"/>
                <a:ea typeface="方正粗黑宋简体" panose="02000000000000000000" pitchFamily="2" charset="-122"/>
              </a:rPr>
              <a:t>helping others</a:t>
            </a:r>
            <a:r>
              <a:rPr lang="en-US" altLang="zh-CN" sz="2400" dirty="0">
                <a:solidFill>
                  <a:prstClr val="white"/>
                </a:solidFill>
                <a:latin typeface="方正粗黑宋简体" panose="02000000000000000000" pitchFamily="2" charset="-122"/>
                <a:ea typeface="方正粗黑宋简体" panose="02000000000000000000" pitchFamily="2" charset="-122"/>
              </a:rPr>
              <a:t>.</a:t>
            </a:r>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r>
              <a:rPr lang="zh-CN" altLang="en-US" sz="2400" b="1" dirty="0">
                <a:solidFill>
                  <a:srgbClr val="FF0000"/>
                </a:solidFill>
                <a:latin typeface="等线" panose="02010600030101010101" charset="-122"/>
                <a:ea typeface="等线" panose="02010600030101010101" charset="-122"/>
              </a:rPr>
              <a:t>由事及理</a:t>
            </a:r>
            <a:r>
              <a:rPr lang="zh-CN" altLang="en-US" sz="2400" b="1" dirty="0">
                <a:solidFill>
                  <a:prstClr val="white"/>
                </a:solidFill>
                <a:latin typeface="等线" panose="02010600030101010101" charset="-122"/>
                <a:ea typeface="等线" panose="02010600030101010101" charset="-122"/>
              </a:rPr>
              <a:t>， 由“帮助小男孩卖爆米花”讲述“只要乐于助人，就总有办法摆脱困境，且内心幸福”的道理，起</a:t>
            </a:r>
            <a:r>
              <a:rPr lang="zh-CN" altLang="en-US" sz="2400" b="1" dirty="0" smtClean="0">
                <a:solidFill>
                  <a:prstClr val="white"/>
                </a:solidFill>
                <a:latin typeface="等线" panose="02010600030101010101" charset="-122"/>
                <a:ea typeface="等线" panose="02010600030101010101" charset="-122"/>
              </a:rPr>
              <a:t>到画龙点睛</a:t>
            </a:r>
            <a:r>
              <a:rPr lang="zh-CN" altLang="en-US" sz="2400" b="1" dirty="0">
                <a:solidFill>
                  <a:prstClr val="white"/>
                </a:solidFill>
                <a:latin typeface="等线" panose="02010600030101010101" charset="-122"/>
                <a:ea typeface="等线" panose="02010600030101010101" charset="-122"/>
              </a:rPr>
              <a:t>，传递正能量的效果。</a:t>
            </a:r>
            <a:endParaRPr lang="zh-CN" altLang="en-US" sz="2400" b="1" dirty="0">
              <a:solidFill>
                <a:prstClr val="white"/>
              </a:solidFill>
              <a:latin typeface="等线" panose="02010600030101010101" charset="-122"/>
              <a:ea typeface="等线" panose="02010600030101010101" charset="-122"/>
            </a:endParaRPr>
          </a:p>
        </p:txBody>
      </p:sp>
      <p:sp>
        <p:nvSpPr>
          <p:cNvPr id="6" name="文本框 5"/>
          <p:cNvSpPr txBox="1"/>
          <p:nvPr/>
        </p:nvSpPr>
        <p:spPr>
          <a:xfrm>
            <a:off x="199505" y="133004"/>
            <a:ext cx="835677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3. </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捕捉原文伏笔</a:t>
            </a:r>
            <a:r>
              <a:rPr kumimoji="0" lang="zh-CN" altLang="en-US" sz="1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隐喻</a:t>
            </a:r>
            <a:r>
              <a:rPr kumimoji="0" lang="en-US" altLang="zh-CN"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语义链）</a:t>
            </a: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前后呼应，形成亮点</a:t>
            </a:r>
            <a:endPar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pPr lvl="0"/>
            <a:r>
              <a:rPr lang="en-US" altLang="zh-CN" sz="2800" dirty="0">
                <a:solidFill>
                  <a:prstClr val="white"/>
                </a:solidFill>
                <a:latin typeface="方正粗黑宋简体" panose="02000000000000000000" pitchFamily="2" charset="-122"/>
                <a:ea typeface="方正粗黑宋简体" panose="02000000000000000000" pitchFamily="2" charset="-122"/>
              </a:rPr>
              <a:t>3</a:t>
            </a:r>
            <a:r>
              <a:rPr lang="zh-CN" altLang="en-US" sz="2800" dirty="0">
                <a:solidFill>
                  <a:prstClr val="white"/>
                </a:solidFill>
                <a:latin typeface="方正粗黑宋简体" panose="02000000000000000000" pitchFamily="2" charset="-122"/>
                <a:ea typeface="方正粗黑宋简体" panose="02000000000000000000" pitchFamily="2" charset="-122"/>
              </a:rPr>
              <a:t>）以环境描写为接应点</a:t>
            </a:r>
            <a:r>
              <a:rPr lang="en-US" altLang="zh-CN" sz="2800" b="1" dirty="0">
                <a:solidFill>
                  <a:srgbClr val="00B0F0"/>
                </a:solidFill>
                <a:latin typeface="宋体" panose="02010600030101010101" pitchFamily="2" charset="-122"/>
                <a:ea typeface="宋体" panose="02010600030101010101" pitchFamily="2" charset="-122"/>
              </a:rPr>
              <a:t>—— </a:t>
            </a:r>
            <a:r>
              <a:rPr lang="zh-CN" altLang="en-US" sz="2800" b="1" dirty="0">
                <a:solidFill>
                  <a:srgbClr val="00B0F0"/>
                </a:solidFill>
                <a:latin typeface="宋体" panose="02010600030101010101" pitchFamily="2" charset="-122"/>
                <a:ea typeface="宋体" panose="02010600030101010101" pitchFamily="2" charset="-122"/>
              </a:rPr>
              <a:t>环境相同，心境不同</a:t>
            </a:r>
            <a:endParaRPr lang="zh-CN" altLang="en-US" sz="2800" b="1" dirty="0">
              <a:solidFill>
                <a:srgbClr val="00B0F0"/>
              </a:solidFill>
              <a:latin typeface="宋体" panose="02010600030101010101" pitchFamily="2" charset="-122"/>
              <a:ea typeface="宋体" panose="02010600030101010101" pitchFamily="2" charset="-122"/>
            </a:endParaRPr>
          </a:p>
        </p:txBody>
      </p:sp>
      <p:sp>
        <p:nvSpPr>
          <p:cNvPr id="4" name="文本框 3"/>
          <p:cNvSpPr txBox="1"/>
          <p:nvPr/>
        </p:nvSpPr>
        <p:spPr>
          <a:xfrm>
            <a:off x="152853" y="1892789"/>
            <a:ext cx="11753008" cy="1200329"/>
          </a:xfrm>
          <a:prstGeom prst="rect">
            <a:avLst/>
          </a:prstGeom>
          <a:noFill/>
          <a:ln>
            <a:solidFill>
              <a:srgbClr val="FF000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原文首段</a:t>
            </a:r>
            <a:r>
              <a:rPr lang="en-US" altLang="zh-CN" sz="2400" dirty="0">
                <a:solidFill>
                  <a:prstClr val="white"/>
                </a:solidFill>
                <a:latin typeface="方正粗黑宋简体" panose="02000000000000000000" pitchFamily="2" charset="-122"/>
                <a:ea typeface="方正粗黑宋简体" panose="02000000000000000000" pitchFamily="2" charset="-122"/>
              </a:rPr>
              <a:t>: As Mac pedaled along alone, he thought fondly of </a:t>
            </a:r>
            <a:r>
              <a:rPr lang="en-US" altLang="zh-CN" sz="2400" dirty="0">
                <a:solidFill>
                  <a:srgbClr val="FFFF00"/>
                </a:solidFill>
                <a:latin typeface="方正粗黑宋简体" panose="02000000000000000000" pitchFamily="2" charset="-122"/>
                <a:ea typeface="方正粗黑宋简体" panose="02000000000000000000" pitchFamily="2" charset="-122"/>
              </a:rPr>
              <a:t>his wife and two young daughters </a:t>
            </a:r>
            <a:r>
              <a:rPr lang="en-US" altLang="zh-CN" sz="2400" dirty="0">
                <a:solidFill>
                  <a:prstClr val="white"/>
                </a:solidFill>
                <a:latin typeface="方正粗黑宋简体" panose="02000000000000000000" pitchFamily="2" charset="-122"/>
                <a:ea typeface="方正粗黑宋简体" panose="02000000000000000000" pitchFamily="2" charset="-122"/>
              </a:rPr>
              <a:t>at home.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He </a:t>
            </a:r>
            <a:r>
              <a:rPr lang="en-US" altLang="zh-CN" sz="2400" dirty="0">
                <a:solidFill>
                  <a:prstClr val="white"/>
                </a:solidFill>
                <a:latin typeface="方正粗黑宋简体" panose="02000000000000000000" pitchFamily="2" charset="-122"/>
                <a:ea typeface="方正粗黑宋简体" panose="02000000000000000000" pitchFamily="2" charset="-122"/>
              </a:rPr>
              <a:t>hoped to </a:t>
            </a:r>
            <a:r>
              <a:rPr lang="en-US" altLang="zh-CN" sz="2400" dirty="0">
                <a:solidFill>
                  <a:srgbClr val="00B0F0"/>
                </a:solidFill>
                <a:latin typeface="方正粗黑宋简体" panose="02000000000000000000" pitchFamily="2" charset="-122"/>
                <a:ea typeface="方正粗黑宋简体" panose="02000000000000000000" pitchFamily="2" charset="-122"/>
              </a:rPr>
              <a:t>show</a:t>
            </a:r>
            <a:r>
              <a:rPr lang="en-US" altLang="zh-CN" sz="2400" dirty="0">
                <a:solidFill>
                  <a:prstClr val="white"/>
                </a:solidFill>
                <a:latin typeface="方正粗黑宋简体" panose="02000000000000000000" pitchFamily="2" charset="-122"/>
                <a:ea typeface="方正粗黑宋简体" panose="02000000000000000000" pitchFamily="2" charset="-122"/>
              </a:rPr>
              <a:t> them </a:t>
            </a:r>
            <a:r>
              <a:rPr lang="en-US" altLang="zh-CN" sz="2400" dirty="0">
                <a:solidFill>
                  <a:srgbClr val="FF0000"/>
                </a:solidFill>
                <a:latin typeface="方正粗黑宋简体" panose="02000000000000000000" pitchFamily="2" charset="-122"/>
                <a:ea typeface="方正粗黑宋简体" panose="02000000000000000000" pitchFamily="2" charset="-122"/>
              </a:rPr>
              <a:t>this beautiful place </a:t>
            </a:r>
            <a:r>
              <a:rPr lang="en-US" altLang="zh-CN" sz="2400" dirty="0">
                <a:solidFill>
                  <a:prstClr val="white"/>
                </a:solidFill>
                <a:latin typeface="方正粗黑宋简体" panose="02000000000000000000" pitchFamily="2" charset="-122"/>
                <a:ea typeface="方正粗黑宋简体" panose="02000000000000000000" pitchFamily="2" charset="-122"/>
              </a:rPr>
              <a:t>someday. </a:t>
            </a:r>
            <a:r>
              <a:rPr lang="zh-CN" altLang="en-US" i="1" dirty="0" smtClean="0">
                <a:solidFill>
                  <a:prstClr val="white"/>
                </a:solidFill>
                <a:latin typeface="方正粗黑宋简体" panose="02000000000000000000" pitchFamily="2" charset="-122"/>
                <a:ea typeface="方正粗黑宋简体" panose="02000000000000000000" pitchFamily="2" charset="-122"/>
              </a:rPr>
              <a:t>（</a:t>
            </a:r>
            <a:r>
              <a:rPr lang="en-US" altLang="zh-CN" i="1" dirty="0">
                <a:solidFill>
                  <a:prstClr val="white"/>
                </a:solidFill>
                <a:latin typeface="方正粗黑宋简体" panose="02000000000000000000" pitchFamily="2" charset="-122"/>
                <a:ea typeface="方正粗黑宋简体" panose="02000000000000000000" pitchFamily="2" charset="-122"/>
              </a:rPr>
              <a:t>2017</a:t>
            </a:r>
            <a:r>
              <a:rPr lang="zh-CN" altLang="en-US" i="1" dirty="0">
                <a:solidFill>
                  <a:prstClr val="white"/>
                </a:solidFill>
                <a:latin typeface="方正粗黑宋简体" panose="02000000000000000000" pitchFamily="2" charset="-122"/>
                <a:ea typeface="方正粗黑宋简体" panose="02000000000000000000" pitchFamily="2" charset="-122"/>
              </a:rPr>
              <a:t>年</a:t>
            </a:r>
            <a:r>
              <a:rPr lang="en-US" altLang="zh-CN" i="1" dirty="0">
                <a:solidFill>
                  <a:prstClr val="white"/>
                </a:solidFill>
                <a:latin typeface="方正粗黑宋简体" panose="02000000000000000000" pitchFamily="2" charset="-122"/>
                <a:ea typeface="方正粗黑宋简体" panose="02000000000000000000" pitchFamily="2" charset="-122"/>
              </a:rPr>
              <a:t>6</a:t>
            </a:r>
            <a:r>
              <a:rPr lang="zh-CN" altLang="en-US" i="1" dirty="0">
                <a:solidFill>
                  <a:prstClr val="white"/>
                </a:solidFill>
                <a:latin typeface="方正粗黑宋简体" panose="02000000000000000000" pitchFamily="2" charset="-122"/>
                <a:ea typeface="方正粗黑宋简体" panose="02000000000000000000" pitchFamily="2" charset="-122"/>
              </a:rPr>
              <a:t>月山东省高考试题读后续写</a:t>
            </a:r>
            <a:r>
              <a:rPr lang="zh-CN" altLang="en-US" i="1" dirty="0" smtClean="0">
                <a:solidFill>
                  <a:prstClr val="white"/>
                </a:solidFill>
                <a:latin typeface="方正粗黑宋简体" panose="02000000000000000000" pitchFamily="2" charset="-122"/>
                <a:ea typeface="方正粗黑宋简体" panose="02000000000000000000" pitchFamily="2" charset="-122"/>
              </a:rPr>
              <a:t>）</a:t>
            </a:r>
            <a:endParaRPr lang="zh-CN" altLang="en-US" i="1" dirty="0">
              <a:solidFill>
                <a:prstClr val="white"/>
              </a:solidFill>
              <a:latin typeface="方正粗黑宋简体" panose="02000000000000000000" pitchFamily="2" charset="-122"/>
              <a:ea typeface="方正粗黑宋简体" panose="02000000000000000000" pitchFamily="2" charset="-122"/>
            </a:endParaRPr>
          </a:p>
        </p:txBody>
      </p:sp>
      <p:sp>
        <p:nvSpPr>
          <p:cNvPr id="5" name="文本框 4"/>
          <p:cNvSpPr txBox="1"/>
          <p:nvPr/>
        </p:nvSpPr>
        <p:spPr>
          <a:xfrm>
            <a:off x="152854" y="3802886"/>
            <a:ext cx="11753008" cy="2308324"/>
          </a:xfrm>
          <a:prstGeom prst="rect">
            <a:avLst/>
          </a:prstGeom>
          <a:noFill/>
          <a:ln>
            <a:solidFill>
              <a:srgbClr val="00B0F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续写：</a:t>
            </a:r>
            <a:r>
              <a:rPr lang="en-US" altLang="zh-CN" sz="2400" dirty="0">
                <a:solidFill>
                  <a:prstClr val="white"/>
                </a:solidFill>
                <a:latin typeface="方正粗黑宋简体" panose="02000000000000000000" pitchFamily="2" charset="-122"/>
                <a:ea typeface="方正粗黑宋简体" panose="02000000000000000000" pitchFamily="2" charset="-122"/>
              </a:rPr>
              <a:t>On the way home, </a:t>
            </a:r>
            <a:r>
              <a:rPr lang="en-US" altLang="zh-CN" sz="2400" dirty="0">
                <a:solidFill>
                  <a:srgbClr val="FF0000"/>
                </a:solidFill>
                <a:latin typeface="方正粗黑宋简体" panose="02000000000000000000" pitchFamily="2" charset="-122"/>
                <a:ea typeface="方正粗黑宋简体" panose="02000000000000000000" pitchFamily="2" charset="-122"/>
              </a:rPr>
              <a:t>night breeze made him at ease </a:t>
            </a:r>
            <a:r>
              <a:rPr lang="en-US" altLang="zh-CN" sz="2400" dirty="0">
                <a:solidFill>
                  <a:prstClr val="white"/>
                </a:solidFill>
                <a:latin typeface="方正粗黑宋简体" panose="02000000000000000000" pitchFamily="2" charset="-122"/>
                <a:ea typeface="方正粗黑宋简体" panose="02000000000000000000" pitchFamily="2" charset="-122"/>
              </a:rPr>
              <a:t>and he couldn’t wait to </a:t>
            </a:r>
            <a:r>
              <a:rPr lang="en-US" altLang="zh-CN" sz="2400" dirty="0">
                <a:solidFill>
                  <a:srgbClr val="00B0F0"/>
                </a:solidFill>
                <a:latin typeface="方正粗黑宋简体" panose="02000000000000000000" pitchFamily="2" charset="-122"/>
                <a:ea typeface="方正粗黑宋简体" panose="02000000000000000000" pitchFamily="2" charset="-122"/>
              </a:rPr>
              <a:t>share</a:t>
            </a:r>
            <a:r>
              <a:rPr lang="en-US" altLang="zh-CN" sz="2400" dirty="0">
                <a:solidFill>
                  <a:prstClr val="white"/>
                </a:solidFill>
                <a:latin typeface="方正粗黑宋简体" panose="02000000000000000000" pitchFamily="2" charset="-122"/>
                <a:ea typeface="方正粗黑宋简体" panose="02000000000000000000" pitchFamily="2" charset="-122"/>
              </a:rPr>
              <a:t> his experience with </a:t>
            </a:r>
            <a:r>
              <a:rPr lang="en-US" altLang="zh-CN" sz="2400" dirty="0" smtClean="0">
                <a:solidFill>
                  <a:srgbClr val="FFFF00"/>
                </a:solidFill>
                <a:latin typeface="方正粗黑宋简体" panose="02000000000000000000" pitchFamily="2" charset="-122"/>
                <a:ea typeface="方正粗黑宋简体" panose="02000000000000000000" pitchFamily="2" charset="-122"/>
              </a:rPr>
              <a:t>his wife </a:t>
            </a:r>
            <a:r>
              <a:rPr lang="en-US" altLang="zh-CN" sz="2400" dirty="0">
                <a:solidFill>
                  <a:srgbClr val="FFFF00"/>
                </a:solidFill>
                <a:latin typeface="方正粗黑宋简体" panose="02000000000000000000" pitchFamily="2" charset="-122"/>
                <a:ea typeface="方正粗黑宋简体" panose="02000000000000000000" pitchFamily="2" charset="-122"/>
              </a:rPr>
              <a:t>and daughters </a:t>
            </a:r>
            <a:r>
              <a:rPr lang="en-US" altLang="zh-CN" sz="2400" dirty="0">
                <a:solidFill>
                  <a:prstClr val="white"/>
                </a:solidFill>
                <a:latin typeface="方正粗黑宋简体" panose="02000000000000000000" pitchFamily="2" charset="-122"/>
                <a:ea typeface="方正粗黑宋简体" panose="02000000000000000000" pitchFamily="2" charset="-122"/>
              </a:rPr>
              <a:t>and </a:t>
            </a:r>
            <a:r>
              <a:rPr lang="en-US" altLang="zh-CN" sz="2400" dirty="0">
                <a:solidFill>
                  <a:srgbClr val="00B0F0"/>
                </a:solidFill>
                <a:latin typeface="方正粗黑宋简体" panose="02000000000000000000" pitchFamily="2" charset="-122"/>
                <a:ea typeface="方正粗黑宋简体" panose="02000000000000000000" pitchFamily="2" charset="-122"/>
              </a:rPr>
              <a:t>show</a:t>
            </a:r>
            <a:r>
              <a:rPr lang="en-US" altLang="zh-CN" sz="2400" dirty="0">
                <a:solidFill>
                  <a:prstClr val="white"/>
                </a:solidFill>
                <a:latin typeface="方正粗黑宋简体" panose="02000000000000000000" pitchFamily="2" charset="-122"/>
                <a:ea typeface="方正粗黑宋简体" panose="02000000000000000000" pitchFamily="2" charset="-122"/>
              </a:rPr>
              <a:t> </a:t>
            </a:r>
            <a:r>
              <a:rPr lang="en-US" altLang="zh-CN" sz="2400" dirty="0">
                <a:solidFill>
                  <a:srgbClr val="FF0000"/>
                </a:solidFill>
                <a:latin typeface="方正粗黑宋简体" panose="02000000000000000000" pitchFamily="2" charset="-122"/>
                <a:ea typeface="方正粗黑宋简体" panose="02000000000000000000" pitchFamily="2" charset="-122"/>
              </a:rPr>
              <a:t>the kindness of the world</a:t>
            </a:r>
            <a:r>
              <a:rPr lang="en-US" altLang="zh-CN" sz="2400" dirty="0">
                <a:solidFill>
                  <a:prstClr val="white"/>
                </a:solidFill>
                <a:latin typeface="方正粗黑宋简体" panose="02000000000000000000" pitchFamily="2" charset="-122"/>
                <a:ea typeface="方正粗黑宋简体" panose="02000000000000000000" pitchFamily="2" charset="-122"/>
              </a:rPr>
              <a:t>.</a:t>
            </a:r>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r>
              <a:rPr lang="zh-CN" altLang="en-US" sz="2400" b="1" dirty="0">
                <a:solidFill>
                  <a:srgbClr val="FF0000"/>
                </a:solidFill>
                <a:latin typeface="等线" panose="02010600030101010101" charset="-122"/>
                <a:ea typeface="等线" panose="02010600030101010101" charset="-122"/>
              </a:rPr>
              <a:t>由点到面</a:t>
            </a:r>
            <a:r>
              <a:rPr lang="zh-CN" altLang="en-US" sz="2400" b="1" dirty="0">
                <a:solidFill>
                  <a:prstClr val="white"/>
                </a:solidFill>
                <a:latin typeface="等线" panose="02010600030101010101" charset="-122"/>
                <a:ea typeface="等线" panose="02010600030101010101" charset="-122"/>
              </a:rPr>
              <a:t>，呼应首段，并使主题的境界得到提升“分享经历传播正能量和互帮互助人间大爱”。</a:t>
            </a:r>
            <a:endParaRPr lang="zh-CN" altLang="en-US" sz="2400" b="1" dirty="0">
              <a:solidFill>
                <a:prstClr val="white"/>
              </a:solidFill>
              <a:latin typeface="等线" panose="02010600030101010101" charset="-122"/>
              <a:ea typeface="等线" panose="02010600030101010101" charset="-122"/>
            </a:endParaRPr>
          </a:p>
        </p:txBody>
      </p:sp>
      <p:sp>
        <p:nvSpPr>
          <p:cNvPr id="6" name="文本框 5"/>
          <p:cNvSpPr txBox="1"/>
          <p:nvPr/>
        </p:nvSpPr>
        <p:spPr>
          <a:xfrm>
            <a:off x="199505" y="133004"/>
            <a:ext cx="835677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3. </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捕捉原文伏笔</a:t>
            </a:r>
            <a:r>
              <a:rPr kumimoji="0" lang="zh-CN" altLang="en-US" sz="1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隐喻</a:t>
            </a:r>
            <a:r>
              <a:rPr kumimoji="0" lang="en-US" altLang="zh-CN"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语义链）</a:t>
            </a: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前后呼应，形成亮点</a:t>
            </a:r>
            <a:endPar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0" y="0"/>
            <a:ext cx="12153265" cy="6123940"/>
          </a:xfrm>
          <a:prstGeom prst="rect">
            <a:avLst/>
          </a:prstGeom>
          <a:noFill/>
        </p:spPr>
        <p:txBody>
          <a:bodyPr wrap="square" rtlCol="0">
            <a:spAutoFit/>
          </a:bodyPr>
          <a:p>
            <a:r>
              <a:rPr lang="zh-CN" altLang="en-US" sz="2800"/>
              <a:t>3. 报名方式，体现细心服务</a:t>
            </a:r>
            <a:endParaRPr lang="zh-CN" altLang="en-US" sz="2800"/>
          </a:p>
          <a:p>
            <a:r>
              <a:rPr lang="zh-CN" altLang="en-US" sz="2800"/>
              <a:t>As a language enthusiast, you can </a:t>
            </a:r>
            <a:r>
              <a:rPr lang="zh-CN" altLang="en-US" sz="2800">
                <a:solidFill>
                  <a:srgbClr val="FF0000"/>
                </a:solidFill>
              </a:rPr>
              <a:t>sign up for报名参加/ enroll for登记参加/ enter for报名参加（比赛</a:t>
            </a:r>
            <a:r>
              <a:rPr lang="zh-CN" altLang="en-US" sz="2800"/>
              <a:t>） the contest on </a:t>
            </a:r>
            <a:r>
              <a:rPr lang="zh-CN" altLang="en-US" sz="2800" u="sng"/>
              <a:t>our school website</a:t>
            </a:r>
            <a:r>
              <a:rPr lang="en-US" altLang="zh-CN" sz="2800" u="sng"/>
              <a:t> </a:t>
            </a:r>
            <a:r>
              <a:rPr lang="zh-CN" altLang="en-US" sz="2800" u="sng"/>
              <a:t>before Wednesday</a:t>
            </a:r>
            <a:r>
              <a:rPr lang="en-US" altLang="zh-CN" sz="2800"/>
              <a:t>  </a:t>
            </a:r>
            <a:r>
              <a:rPr lang="zh-CN" altLang="en-US" sz="2800"/>
              <a:t>, and I'm sure that your sparkling thoughts will definitely be appreciated.</a:t>
            </a:r>
            <a:endParaRPr lang="zh-CN" altLang="en-US" sz="2800"/>
          </a:p>
          <a:p>
            <a:endParaRPr lang="zh-CN" altLang="en-US" sz="2800"/>
          </a:p>
          <a:p>
            <a:r>
              <a:rPr lang="zh-CN" altLang="en-US" sz="2800"/>
              <a:t>It's a fantastic opportunity to express your love for life and gain an insight into different cultures. You can't afford to missing it. If interested, please </a:t>
            </a:r>
            <a:r>
              <a:rPr lang="zh-CN" altLang="en-US" sz="2800" u="sng"/>
              <a:t>contact me early and register for you</a:t>
            </a:r>
            <a:r>
              <a:rPr lang="zh-CN" altLang="en-US" sz="2800"/>
              <a:t>. </a:t>
            </a:r>
            <a:endParaRPr lang="zh-CN" altLang="en-US" sz="2800"/>
          </a:p>
          <a:p>
            <a:endParaRPr lang="zh-CN" altLang="en-US" sz="2800"/>
          </a:p>
          <a:p>
            <a:r>
              <a:rPr lang="zh-CN" altLang="en-US" sz="2800"/>
              <a:t>4. 结语邀请，多加真诚鼓励</a:t>
            </a:r>
            <a:endParaRPr lang="zh-CN" altLang="en-US" sz="2800"/>
          </a:p>
          <a:p>
            <a:endParaRPr lang="zh-CN" altLang="en-US" sz="2800"/>
          </a:p>
          <a:p>
            <a:r>
              <a:rPr lang="zh-CN" altLang="en-US" sz="2800"/>
              <a:t>①Anticipate to your involvement ！</a:t>
            </a:r>
            <a:endParaRPr lang="zh-CN" altLang="en-US" sz="2800"/>
          </a:p>
          <a:p>
            <a:r>
              <a:rPr lang="zh-CN" altLang="en-US" sz="2800"/>
              <a:t>②Looking forward to your marvellous performance. </a:t>
            </a:r>
            <a:endParaRPr lang="zh-CN" altLang="en-US" sz="2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blinds(horizontal)">
                                      <p:cBhvr>
                                        <p:cTn id="7" dur="500"/>
                                        <p:tgtEl>
                                          <p:spTgt spid="4">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xEl>
                                              <p:pRg st="3" end="3"/>
                                            </p:txEl>
                                          </p:spTgt>
                                        </p:tgtEl>
                                        <p:attrNameLst>
                                          <p:attrName>style.visibility</p:attrName>
                                        </p:attrNameLst>
                                      </p:cBhvr>
                                      <p:to>
                                        <p:strVal val="visible"/>
                                      </p:to>
                                    </p:set>
                                    <p:animEffect transition="in" filter="blinds(horizontal)">
                                      <p:cBhvr>
                                        <p:cTn id="10" dur="500"/>
                                        <p:tgtEl>
                                          <p:spTgt spid="4">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anim calcmode="lin" valueType="num">
                                      <p:cBhvr additive="base">
                                        <p:cTn id="15"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anim calcmode="lin" valueType="num">
                                      <p:cBhvr additive="base">
                                        <p:cTn id="21"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anim calcmode="lin" valueType="num">
                                      <p:cBhvr additive="base">
                                        <p:cTn id="27" dur="500" fill="hold"/>
                                        <p:tgtEl>
                                          <p:spTgt spid="4">
                                            <p:txEl>
                                              <p:pRg st="8" end="8"/>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3</a:t>
            </a:r>
            <a:r>
              <a:rPr kumimoji="0" lang="zh-CN" altLang="en-US"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）以环境描写为接应点</a:t>
            </a:r>
            <a:r>
              <a:rPr kumimoji="0" lang="en-US" altLang="zh-CN"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 </a:t>
            </a:r>
            <a:r>
              <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环境相同，心境不同</a:t>
            </a:r>
            <a:endPar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endParaRPr>
          </a:p>
        </p:txBody>
      </p:sp>
      <p:sp>
        <p:nvSpPr>
          <p:cNvPr id="4" name="文本框 3"/>
          <p:cNvSpPr txBox="1"/>
          <p:nvPr/>
        </p:nvSpPr>
        <p:spPr>
          <a:xfrm>
            <a:off x="152853" y="1892789"/>
            <a:ext cx="11753008" cy="1200329"/>
          </a:xfrm>
          <a:prstGeom prst="rect">
            <a:avLst/>
          </a:prstGeom>
          <a:noFill/>
          <a:ln>
            <a:solidFill>
              <a:srgbClr val="FF000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原文首段</a:t>
            </a:r>
            <a:r>
              <a:rPr lang="en-US" altLang="zh-CN" sz="2400" dirty="0">
                <a:solidFill>
                  <a:prstClr val="white"/>
                </a:solidFill>
                <a:latin typeface="方正粗黑宋简体" panose="02000000000000000000" pitchFamily="2" charset="-122"/>
                <a:ea typeface="方正粗黑宋简体" panose="02000000000000000000" pitchFamily="2" charset="-122"/>
              </a:rPr>
              <a:t>: Five years ago, I had a nine-to-five job, and I usually </a:t>
            </a:r>
            <a:r>
              <a:rPr lang="en-US" altLang="zh-CN" sz="2400" dirty="0">
                <a:solidFill>
                  <a:srgbClr val="00FFFF"/>
                </a:solidFill>
                <a:latin typeface="方正粗黑宋简体" panose="02000000000000000000" pitchFamily="2" charset="-122"/>
                <a:ea typeface="方正粗黑宋简体" panose="02000000000000000000" pitchFamily="2" charset="-122"/>
              </a:rPr>
              <a:t>commuted</a:t>
            </a:r>
            <a:r>
              <a:rPr lang="zh-CN" altLang="en-US" sz="2400" dirty="0">
                <a:solidFill>
                  <a:srgbClr val="00FFFF"/>
                </a:solidFill>
                <a:latin typeface="方正粗黑宋简体" panose="02000000000000000000" pitchFamily="2" charset="-122"/>
                <a:ea typeface="方正粗黑宋简体" panose="02000000000000000000" pitchFamily="2" charset="-122"/>
              </a:rPr>
              <a:t>（通勤）</a:t>
            </a:r>
            <a:r>
              <a:rPr lang="en-US" altLang="zh-CN" sz="2400" dirty="0">
                <a:solidFill>
                  <a:srgbClr val="00FFFF"/>
                </a:solidFill>
                <a:latin typeface="方正粗黑宋简体" panose="02000000000000000000" pitchFamily="2" charset="-122"/>
                <a:ea typeface="方正粗黑宋简体" panose="02000000000000000000" pitchFamily="2" charset="-122"/>
              </a:rPr>
              <a:t>to work</a:t>
            </a:r>
            <a:r>
              <a:rPr lang="en-US" altLang="zh-CN" sz="2400" dirty="0">
                <a:solidFill>
                  <a:prstClr val="white"/>
                </a:solidFill>
                <a:latin typeface="方正粗黑宋简体" panose="02000000000000000000" pitchFamily="2" charset="-122"/>
                <a:ea typeface="方正粗黑宋简体" panose="02000000000000000000" pitchFamily="2" charset="-122"/>
              </a:rPr>
              <a:t> by bus. Those </a:t>
            </a:r>
            <a:r>
              <a:rPr lang="en-US" altLang="zh-CN" sz="2400" dirty="0" smtClean="0">
                <a:solidFill>
                  <a:srgbClr val="FF99FF"/>
                </a:solidFill>
                <a:latin typeface="方正粗黑宋简体" panose="02000000000000000000" pitchFamily="2" charset="-122"/>
                <a:ea typeface="方正粗黑宋简体" panose="02000000000000000000" pitchFamily="2" charset="-122"/>
              </a:rPr>
              <a:t>long tiring </a:t>
            </a:r>
            <a:r>
              <a:rPr lang="en-US" altLang="zh-CN" sz="2400" dirty="0">
                <a:solidFill>
                  <a:srgbClr val="FF99FF"/>
                </a:solidFill>
                <a:latin typeface="方正粗黑宋简体" panose="02000000000000000000" pitchFamily="2" charset="-122"/>
                <a:ea typeface="方正粗黑宋简体" panose="02000000000000000000" pitchFamily="2" charset="-122"/>
              </a:rPr>
              <a:t>hours of traveling </a:t>
            </a:r>
            <a:r>
              <a:rPr lang="en-US" altLang="zh-CN" sz="2400" dirty="0">
                <a:solidFill>
                  <a:srgbClr val="FFFF00"/>
                </a:solidFill>
                <a:latin typeface="方正粗黑宋简体" panose="02000000000000000000" pitchFamily="2" charset="-122"/>
                <a:ea typeface="方正粗黑宋简体" panose="02000000000000000000" pitchFamily="2" charset="-122"/>
              </a:rPr>
              <a:t>were always annoying</a:t>
            </a:r>
            <a:r>
              <a:rPr lang="en-US" altLang="zh-CN" sz="2400" dirty="0">
                <a:solidFill>
                  <a:prstClr val="white"/>
                </a:solidFill>
                <a:latin typeface="方正粗黑宋简体" panose="02000000000000000000" pitchFamily="2" charset="-122"/>
                <a:ea typeface="方正粗黑宋简体" panose="02000000000000000000" pitchFamily="2" charset="-122"/>
              </a:rPr>
              <a:t>. But </a:t>
            </a:r>
            <a:r>
              <a:rPr lang="en-US" altLang="zh-CN" sz="2400" dirty="0">
                <a:solidFill>
                  <a:srgbClr val="00B0F0"/>
                </a:solidFill>
                <a:latin typeface="方正粗黑宋简体" panose="02000000000000000000" pitchFamily="2" charset="-122"/>
                <a:ea typeface="方正粗黑宋简体" panose="02000000000000000000" pitchFamily="2" charset="-122"/>
              </a:rPr>
              <a:t>one day</a:t>
            </a:r>
            <a:r>
              <a:rPr lang="en-US" altLang="zh-CN" sz="2400" dirty="0">
                <a:solidFill>
                  <a:prstClr val="white"/>
                </a:solidFill>
                <a:latin typeface="方正粗黑宋简体" panose="02000000000000000000" pitchFamily="2" charset="-122"/>
                <a:ea typeface="方正粗黑宋简体" panose="02000000000000000000" pitchFamily="2" charset="-122"/>
              </a:rPr>
              <a:t>, it was </a:t>
            </a:r>
            <a:r>
              <a:rPr lang="en-US" altLang="zh-CN" sz="2400" dirty="0">
                <a:solidFill>
                  <a:srgbClr val="FF0000"/>
                </a:solidFill>
                <a:latin typeface="方正粗黑宋简体" panose="02000000000000000000" pitchFamily="2" charset="-122"/>
                <a:ea typeface="方正粗黑宋简体" panose="02000000000000000000" pitchFamily="2" charset="-122"/>
              </a:rPr>
              <a:t>healing</a:t>
            </a:r>
            <a:r>
              <a:rPr lang="en-US" altLang="zh-CN" sz="2400" dirty="0" smtClean="0">
                <a:solidFill>
                  <a:prstClr val="white"/>
                </a:solidFill>
                <a:latin typeface="方正粗黑宋简体" panose="02000000000000000000" pitchFamily="2" charset="-122"/>
                <a:ea typeface="方正粗黑宋简体" panose="02000000000000000000" pitchFamily="2" charset="-122"/>
              </a:rPr>
              <a:t>.</a:t>
            </a:r>
            <a:r>
              <a:rPr lang="zh-CN" altLang="en-US" i="1" dirty="0" smtClean="0">
                <a:solidFill>
                  <a:prstClr val="white"/>
                </a:solidFill>
                <a:latin typeface="方正粗黑宋简体" panose="02000000000000000000" pitchFamily="2" charset="-122"/>
                <a:ea typeface="方正粗黑宋简体" panose="02000000000000000000" pitchFamily="2" charset="-122"/>
              </a:rPr>
              <a:t>（</a:t>
            </a:r>
            <a:r>
              <a:rPr lang="en-US" altLang="zh-CN" i="1" dirty="0">
                <a:solidFill>
                  <a:prstClr val="white"/>
                </a:solidFill>
                <a:latin typeface="方正粗黑宋简体" panose="02000000000000000000" pitchFamily="2" charset="-122"/>
                <a:ea typeface="方正粗黑宋简体" panose="02000000000000000000" pitchFamily="2" charset="-122"/>
              </a:rPr>
              <a:t>2021</a:t>
            </a:r>
            <a:r>
              <a:rPr lang="zh-CN" altLang="en-US" i="1" dirty="0">
                <a:solidFill>
                  <a:prstClr val="white"/>
                </a:solidFill>
                <a:latin typeface="方正粗黑宋简体" panose="02000000000000000000" pitchFamily="2" charset="-122"/>
                <a:ea typeface="方正粗黑宋简体" panose="02000000000000000000" pitchFamily="2" charset="-122"/>
              </a:rPr>
              <a:t>年</a:t>
            </a:r>
            <a:r>
              <a:rPr lang="en-US" altLang="zh-CN" i="1" dirty="0">
                <a:solidFill>
                  <a:prstClr val="white"/>
                </a:solidFill>
                <a:latin typeface="方正粗黑宋简体" panose="02000000000000000000" pitchFamily="2" charset="-122"/>
                <a:ea typeface="方正粗黑宋简体" panose="02000000000000000000" pitchFamily="2" charset="-122"/>
              </a:rPr>
              <a:t>3</a:t>
            </a:r>
            <a:r>
              <a:rPr lang="zh-CN" altLang="en-US" i="1" dirty="0">
                <a:solidFill>
                  <a:prstClr val="white"/>
                </a:solidFill>
                <a:latin typeface="方正粗黑宋简体" panose="02000000000000000000" pitchFamily="2" charset="-122"/>
                <a:ea typeface="方正粗黑宋简体" panose="02000000000000000000" pitchFamily="2" charset="-122"/>
              </a:rPr>
              <a:t>月浙江省名校写作题读后续写）</a:t>
            </a:r>
            <a:endParaRPr lang="zh-CN" altLang="en-US" i="1" dirty="0">
              <a:solidFill>
                <a:prstClr val="white"/>
              </a:solidFill>
              <a:latin typeface="方正粗黑宋简体" panose="02000000000000000000" pitchFamily="2" charset="-122"/>
              <a:ea typeface="方正粗黑宋简体" panose="02000000000000000000" pitchFamily="2" charset="-122"/>
            </a:endParaRPr>
          </a:p>
        </p:txBody>
      </p:sp>
      <p:sp>
        <p:nvSpPr>
          <p:cNvPr id="5" name="文本框 4"/>
          <p:cNvSpPr txBox="1"/>
          <p:nvPr/>
        </p:nvSpPr>
        <p:spPr>
          <a:xfrm>
            <a:off x="152854" y="3261710"/>
            <a:ext cx="11753008" cy="3416320"/>
          </a:xfrm>
          <a:prstGeom prst="rect">
            <a:avLst/>
          </a:prstGeom>
          <a:noFill/>
          <a:ln>
            <a:solidFill>
              <a:srgbClr val="00B0F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续写：</a:t>
            </a:r>
            <a:r>
              <a:rPr lang="en-US" altLang="zh-CN" sz="2400" dirty="0">
                <a:solidFill>
                  <a:prstClr val="white"/>
                </a:solidFill>
                <a:latin typeface="方正粗黑宋简体" panose="02000000000000000000" pitchFamily="2" charset="-122"/>
                <a:ea typeface="方正粗黑宋简体" panose="02000000000000000000" pitchFamily="2" charset="-122"/>
              </a:rPr>
              <a:t>The woman took some cheese bread to the old man and said “Don’t worry. All is going well.” It amazed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me that </a:t>
            </a:r>
            <a:r>
              <a:rPr lang="en-US" altLang="zh-CN" sz="2400" dirty="0">
                <a:solidFill>
                  <a:prstClr val="white"/>
                </a:solidFill>
                <a:latin typeface="方正粗黑宋简体" panose="02000000000000000000" pitchFamily="2" charset="-122"/>
                <a:ea typeface="方正粗黑宋简体" panose="02000000000000000000" pitchFamily="2" charset="-122"/>
              </a:rPr>
              <a:t>what random actions of kindness could mean to the people who received it. </a:t>
            </a:r>
            <a:r>
              <a:rPr lang="en-US" altLang="zh-CN" sz="2400" dirty="0">
                <a:solidFill>
                  <a:srgbClr val="00B0F0"/>
                </a:solidFill>
                <a:latin typeface="方正粗黑宋简体" panose="02000000000000000000" pitchFamily="2" charset="-122"/>
                <a:ea typeface="方正粗黑宋简体" panose="02000000000000000000" pitchFamily="2" charset="-122"/>
              </a:rPr>
              <a:t>From that day </a:t>
            </a:r>
            <a:r>
              <a:rPr lang="en-US" altLang="zh-CN" sz="2400" dirty="0">
                <a:solidFill>
                  <a:prstClr val="white"/>
                </a:solidFill>
                <a:latin typeface="方正粗黑宋简体" panose="02000000000000000000" pitchFamily="2" charset="-122"/>
                <a:ea typeface="方正粗黑宋简体" panose="02000000000000000000" pitchFamily="2" charset="-122"/>
              </a:rPr>
              <a:t>I </a:t>
            </a:r>
            <a:r>
              <a:rPr lang="en-US" altLang="zh-CN" sz="2400" dirty="0">
                <a:solidFill>
                  <a:srgbClr val="FFFF00"/>
                </a:solidFill>
                <a:latin typeface="方正粗黑宋简体" panose="02000000000000000000" pitchFamily="2" charset="-122"/>
                <a:ea typeface="方正粗黑宋简体" panose="02000000000000000000" pitchFamily="2" charset="-122"/>
              </a:rPr>
              <a:t>was not annoyed</a:t>
            </a:r>
            <a:endParaRPr lang="en-US" altLang="zh-CN" sz="2400" dirty="0">
              <a:solidFill>
                <a:srgbClr val="FFFF00"/>
              </a:solidFill>
              <a:latin typeface="方正粗黑宋简体" panose="02000000000000000000" pitchFamily="2" charset="-122"/>
              <a:ea typeface="方正粗黑宋简体" panose="02000000000000000000" pitchFamily="2" charset="-122"/>
            </a:endParaRPr>
          </a:p>
          <a:p>
            <a:pPr lvl="0"/>
            <a:r>
              <a:rPr lang="en-US" altLang="zh-CN" sz="2400" dirty="0">
                <a:solidFill>
                  <a:prstClr val="white"/>
                </a:solidFill>
                <a:latin typeface="方正粗黑宋简体" panose="02000000000000000000" pitchFamily="2" charset="-122"/>
                <a:ea typeface="方正粗黑宋简体" panose="02000000000000000000" pitchFamily="2" charset="-122"/>
              </a:rPr>
              <a:t>At the </a:t>
            </a:r>
            <a:r>
              <a:rPr lang="en-US" altLang="zh-CN" sz="2400" dirty="0">
                <a:solidFill>
                  <a:srgbClr val="FF99FF"/>
                </a:solidFill>
                <a:latin typeface="方正粗黑宋简体" panose="02000000000000000000" pitchFamily="2" charset="-122"/>
                <a:ea typeface="方正粗黑宋简体" panose="02000000000000000000" pitchFamily="2" charset="-122"/>
              </a:rPr>
              <a:t>long tiring hours of traveling </a:t>
            </a:r>
            <a:r>
              <a:rPr lang="en-US" altLang="zh-CN" sz="2400" dirty="0">
                <a:solidFill>
                  <a:prstClr val="white"/>
                </a:solidFill>
                <a:latin typeface="方正粗黑宋简体" panose="02000000000000000000" pitchFamily="2" charset="-122"/>
                <a:ea typeface="方正粗黑宋简体" panose="02000000000000000000" pitchFamily="2" charset="-122"/>
              </a:rPr>
              <a:t>home any more. I felt </a:t>
            </a:r>
            <a:r>
              <a:rPr lang="en-US" altLang="zh-CN" sz="2400" dirty="0">
                <a:solidFill>
                  <a:srgbClr val="FF0000"/>
                </a:solidFill>
                <a:latin typeface="方正粗黑宋简体" panose="02000000000000000000" pitchFamily="2" charset="-122"/>
                <a:ea typeface="方正粗黑宋简体" panose="02000000000000000000" pitchFamily="2" charset="-122"/>
              </a:rPr>
              <a:t>healed</a:t>
            </a:r>
            <a:r>
              <a:rPr lang="en-US" altLang="zh-CN" sz="2400" dirty="0">
                <a:solidFill>
                  <a:prstClr val="white"/>
                </a:solidFill>
                <a:latin typeface="方正粗黑宋简体" panose="02000000000000000000" pitchFamily="2" charset="-122"/>
                <a:ea typeface="方正粗黑宋简体" panose="02000000000000000000" pitchFamily="2" charset="-122"/>
              </a:rPr>
              <a:t>, </a:t>
            </a:r>
            <a:r>
              <a:rPr lang="en-US" altLang="zh-CN" sz="2400" dirty="0">
                <a:solidFill>
                  <a:srgbClr val="00FFFF"/>
                </a:solidFill>
                <a:latin typeface="方正粗黑宋简体" panose="02000000000000000000" pitchFamily="2" charset="-122"/>
                <a:ea typeface="方正粗黑宋简体" panose="02000000000000000000" pitchFamily="2" charset="-122"/>
              </a:rPr>
              <a:t>enjoying every moment commute to work</a:t>
            </a:r>
            <a:r>
              <a:rPr lang="en-US" altLang="zh-CN" sz="2400" dirty="0">
                <a:solidFill>
                  <a:prstClr val="white"/>
                </a:solidFill>
                <a:latin typeface="方正粗黑宋简体" panose="02000000000000000000" pitchFamily="2" charset="-122"/>
                <a:ea typeface="方正粗黑宋简体" panose="02000000000000000000" pitchFamily="2" charset="-122"/>
              </a:rPr>
              <a:t>.</a:t>
            </a:r>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r>
              <a:rPr lang="zh-CN" altLang="en-US" sz="2400" b="1" dirty="0">
                <a:solidFill>
                  <a:srgbClr val="FF0000"/>
                </a:solidFill>
                <a:latin typeface="等线" panose="02010600030101010101" charset="-122"/>
                <a:ea typeface="等线" panose="02010600030101010101" charset="-122"/>
              </a:rPr>
              <a:t>由此及彼</a:t>
            </a:r>
            <a:r>
              <a:rPr lang="zh-CN" altLang="en-US" sz="2400" b="1" dirty="0">
                <a:solidFill>
                  <a:prstClr val="white"/>
                </a:solidFill>
                <a:latin typeface="等线" panose="02010600030101010101" charset="-122"/>
                <a:ea typeface="等线" panose="02010600030101010101" charset="-122"/>
              </a:rPr>
              <a:t>，尽管捉襟见肘，左支右绌，遭遇偷窃，经历痛苦和挣扎，该妇女依然相信善良，相信世间温情</a:t>
            </a:r>
            <a:r>
              <a:rPr lang="zh-CN" altLang="en-US" sz="2400" b="1" dirty="0" smtClean="0">
                <a:solidFill>
                  <a:prstClr val="white"/>
                </a:solidFill>
                <a:latin typeface="等线" panose="02010600030101010101" charset="-122"/>
                <a:ea typeface="等线" panose="02010600030101010101" charset="-122"/>
              </a:rPr>
              <a:t>，释放</a:t>
            </a:r>
            <a:r>
              <a:rPr lang="zh-CN" altLang="en-US" sz="2400" b="1" dirty="0">
                <a:solidFill>
                  <a:prstClr val="white"/>
                </a:solidFill>
                <a:latin typeface="等线" panose="02010600030101010101" charset="-122"/>
                <a:ea typeface="等线" panose="02010600030101010101" charset="-122"/>
              </a:rPr>
              <a:t>着温暖和善意，她也用这份温情完成了自我救赎，治愈</a:t>
            </a:r>
            <a:r>
              <a:rPr lang="en-US" altLang="zh-CN" sz="2400" b="1" dirty="0">
                <a:solidFill>
                  <a:prstClr val="white"/>
                </a:solidFill>
                <a:latin typeface="等线" panose="02010600030101010101" charset="-122"/>
                <a:ea typeface="等线" panose="02010600030101010101" charset="-122"/>
              </a:rPr>
              <a:t>healing</a:t>
            </a:r>
            <a:r>
              <a:rPr lang="zh-CN" altLang="en-US" sz="2400" b="1" dirty="0">
                <a:solidFill>
                  <a:prstClr val="white"/>
                </a:solidFill>
                <a:latin typeface="等线" panose="02010600030101010101" charset="-122"/>
                <a:ea typeface="等线" panose="02010600030101010101" charset="-122"/>
              </a:rPr>
              <a:t>世人（包括作者）。</a:t>
            </a:r>
            <a:endParaRPr lang="zh-CN" altLang="en-US" sz="2400" b="1" dirty="0">
              <a:solidFill>
                <a:prstClr val="white"/>
              </a:solidFill>
              <a:latin typeface="等线" panose="02010600030101010101" charset="-122"/>
              <a:ea typeface="等线" panose="02010600030101010101" charset="-122"/>
            </a:endParaRPr>
          </a:p>
        </p:txBody>
      </p:sp>
      <p:sp>
        <p:nvSpPr>
          <p:cNvPr id="6" name="文本框 5"/>
          <p:cNvSpPr txBox="1"/>
          <p:nvPr/>
        </p:nvSpPr>
        <p:spPr>
          <a:xfrm>
            <a:off x="199505" y="133004"/>
            <a:ext cx="835677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3. </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捕捉原文伏笔</a:t>
            </a:r>
            <a:r>
              <a:rPr kumimoji="0" lang="zh-CN" altLang="en-US" sz="1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隐喻</a:t>
            </a:r>
            <a:r>
              <a:rPr kumimoji="0" lang="en-US" altLang="zh-CN"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语义链）</a:t>
            </a: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前后呼应，形成亮点</a:t>
            </a:r>
            <a:endPar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50" name="文本框 2"/>
          <p:cNvSpPr txBox="1"/>
          <p:nvPr/>
        </p:nvSpPr>
        <p:spPr>
          <a:xfrm>
            <a:off x="1863725" y="228600"/>
            <a:ext cx="8604250" cy="150685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0"/>
              </a:spcBef>
              <a:buNone/>
            </a:pPr>
            <a:r>
              <a:rPr lang="zh-CN" altLang="en-US" sz="2800" dirty="0">
                <a:solidFill>
                  <a:schemeClr val="bg1"/>
                </a:solidFill>
                <a:latin typeface="黑体" panose="02010609060101010101" pitchFamily="49" charset="-122"/>
                <a:ea typeface="黑体" panose="02010609060101010101" pitchFamily="49" charset="-122"/>
              </a:rPr>
              <a:t>体会课标单词的精妙</a:t>
            </a:r>
            <a:r>
              <a:rPr lang="en-US" altLang="zh-CN" sz="2800" dirty="0">
                <a:solidFill>
                  <a:schemeClr val="bg1"/>
                </a:solidFill>
                <a:latin typeface="黑体" panose="02010609060101010101" pitchFamily="49" charset="-122"/>
                <a:ea typeface="黑体" panose="02010609060101010101" pitchFamily="49" charset="-122"/>
              </a:rPr>
              <a:t>---</a:t>
            </a:r>
            <a:r>
              <a:rPr lang="zh-CN" altLang="en-US" sz="2800" dirty="0">
                <a:solidFill>
                  <a:schemeClr val="bg1"/>
                </a:solidFill>
                <a:latin typeface="黑体" panose="02010609060101010101" pitchFamily="49" charset="-122"/>
                <a:ea typeface="黑体" panose="02010609060101010101" pitchFamily="49" charset="-122"/>
              </a:rPr>
              <a:t>活用教材词汇</a:t>
            </a:r>
            <a:r>
              <a:rPr lang="en-US" altLang="zh-CN" sz="2800" dirty="0">
                <a:solidFill>
                  <a:schemeClr val="bg1"/>
                </a:solidFill>
                <a:latin typeface="黑体" panose="02010609060101010101" pitchFamily="49" charset="-122"/>
                <a:ea typeface="黑体" panose="02010609060101010101" pitchFamily="49" charset="-122"/>
              </a:rPr>
              <a:t>,</a:t>
            </a:r>
            <a:r>
              <a:rPr lang="zh-CN" altLang="en-US" sz="2800" dirty="0">
                <a:solidFill>
                  <a:schemeClr val="bg1"/>
                </a:solidFill>
                <a:latin typeface="黑体" panose="02010609060101010101" pitchFamily="49" charset="-122"/>
                <a:ea typeface="黑体" panose="02010609060101010101" pitchFamily="49" charset="-122"/>
              </a:rPr>
              <a:t>靶向高考写作</a:t>
            </a:r>
            <a:endParaRPr lang="en-US" altLang="zh-CN" sz="2800" dirty="0">
              <a:solidFill>
                <a:schemeClr val="bg1"/>
              </a:solidFill>
              <a:latin typeface="黑体" panose="02010609060101010101" pitchFamily="49" charset="-122"/>
              <a:ea typeface="黑体" panose="02010609060101010101" pitchFamily="49" charset="-122"/>
            </a:endParaRPr>
          </a:p>
          <a:p>
            <a:pPr marL="0" lvl="0" indent="0" eaLnBrk="1" hangingPunct="1">
              <a:spcBef>
                <a:spcPct val="0"/>
              </a:spcBef>
              <a:buNone/>
            </a:pPr>
            <a:r>
              <a:rPr lang="zh-CN" altLang="en-US" sz="2800" dirty="0">
                <a:solidFill>
                  <a:srgbClr val="FFC000"/>
                </a:solidFill>
                <a:latin typeface="黑体" panose="02010609060101010101" pitchFamily="49" charset="-122"/>
                <a:ea typeface="黑体" panose="02010609060101010101" pitchFamily="49" charset="-122"/>
              </a:rPr>
              <a:t>（运用能打动你的语言表达</a:t>
            </a:r>
            <a:r>
              <a:rPr lang="en-US" altLang="zh-CN" sz="2800" dirty="0">
                <a:solidFill>
                  <a:srgbClr val="FFC000"/>
                </a:solidFill>
                <a:latin typeface="黑体" panose="02010609060101010101" pitchFamily="49" charset="-122"/>
                <a:ea typeface="黑体" panose="02010609060101010101" pitchFamily="49" charset="-122"/>
              </a:rPr>
              <a:t>—</a:t>
            </a:r>
            <a:r>
              <a:rPr lang="zh-CN" altLang="en-US" sz="2800" dirty="0">
                <a:solidFill>
                  <a:srgbClr val="FFC000"/>
                </a:solidFill>
                <a:latin typeface="黑体" panose="02010609060101010101" pitchFamily="49" charset="-122"/>
                <a:ea typeface="黑体" panose="02010609060101010101" pitchFamily="49" charset="-122"/>
              </a:rPr>
              <a:t>去打动读者）</a:t>
            </a:r>
            <a:endParaRPr lang="en-US" altLang="zh-CN" sz="2800" dirty="0">
              <a:solidFill>
                <a:srgbClr val="FFC000"/>
              </a:solidFill>
              <a:latin typeface="黑体" panose="02010609060101010101" pitchFamily="49" charset="-122"/>
              <a:ea typeface="黑体" panose="02010609060101010101" pitchFamily="49" charset="-122"/>
            </a:endParaRPr>
          </a:p>
          <a:p>
            <a:pPr marL="0" lvl="0" indent="0" eaLnBrk="1" hangingPunct="1">
              <a:spcBef>
                <a:spcPct val="0"/>
              </a:spcBef>
              <a:buNone/>
            </a:pPr>
            <a:endParaRPr lang="en-US" altLang="zh-CN" sz="1800" dirty="0">
              <a:solidFill>
                <a:srgbClr val="FF0000"/>
              </a:solidFill>
            </a:endParaRPr>
          </a:p>
          <a:p>
            <a:pPr marL="0" lvl="0" indent="0" eaLnBrk="1" hangingPunct="1">
              <a:spcBef>
                <a:spcPct val="0"/>
              </a:spcBef>
              <a:buNone/>
            </a:pPr>
            <a:endParaRPr lang="zh-CN" altLang="en-US" sz="1800" dirty="0"/>
          </a:p>
        </p:txBody>
      </p:sp>
      <p:graphicFrame>
        <p:nvGraphicFramePr>
          <p:cNvPr id="4" name="表格 3"/>
          <p:cNvGraphicFramePr>
            <a:graphicFrameLocks noGrp="1"/>
          </p:cNvGraphicFramePr>
          <p:nvPr/>
        </p:nvGraphicFramePr>
        <p:xfrm>
          <a:off x="1771650" y="1371600"/>
          <a:ext cx="8659495" cy="3902075"/>
        </p:xfrm>
        <a:graphic>
          <a:graphicData uri="http://schemas.openxmlformats.org/drawingml/2006/table">
            <a:tbl>
              <a:tblPr firstRow="1" bandRow="1">
                <a:tableStyleId>{5C22544A-7EE6-4342-B048-85BDC9FD1C3A}</a:tableStyleId>
              </a:tblPr>
              <a:tblGrid>
                <a:gridCol w="5099685"/>
                <a:gridCol w="3559810"/>
              </a:tblGrid>
              <a:tr h="884064">
                <a:tc gridSpan="2">
                  <a:txBody>
                    <a:bodyPr/>
                    <a:lstStyle/>
                    <a:p>
                      <a:r>
                        <a:rPr lang="en-US" altLang="zh-CN" sz="2800" dirty="0" smtClean="0">
                          <a:solidFill>
                            <a:schemeClr val="tx1"/>
                          </a:solidFill>
                        </a:rPr>
                        <a:t>13.make one’s way   </a:t>
                      </a:r>
                      <a:r>
                        <a:rPr lang="zh-CN" altLang="en-US" sz="2400" dirty="0" smtClean="0">
                          <a:solidFill>
                            <a:schemeClr val="tx1"/>
                          </a:solidFill>
                        </a:rPr>
                        <a:t>前往</a:t>
                      </a:r>
                      <a:r>
                        <a:rPr lang="en-US" altLang="zh-CN" sz="2400" dirty="0" smtClean="0">
                          <a:solidFill>
                            <a:schemeClr val="tx1"/>
                          </a:solidFill>
                        </a:rPr>
                        <a:t>;</a:t>
                      </a:r>
                      <a:r>
                        <a:rPr lang="zh-CN" altLang="en-US" sz="2400" dirty="0" smtClean="0">
                          <a:solidFill>
                            <a:schemeClr val="tx1"/>
                          </a:solidFill>
                        </a:rPr>
                        <a:t>克服困难艰难地或想方设法去某地</a:t>
                      </a:r>
                      <a:endParaRPr lang="zh-CN" altLang="en-US" sz="2400" dirty="0">
                        <a:solidFill>
                          <a:schemeClr val="tx1"/>
                        </a:solidFill>
                      </a:endParaRPr>
                    </a:p>
                  </a:txBody>
                  <a:tcPr marL="91448" marR="91448" marT="45727" marB="45727">
                    <a:solidFill>
                      <a:srgbClr val="92D050"/>
                    </a:solidFill>
                  </a:tcPr>
                </a:tc>
                <a:tc hMerge="1">
                  <a:tcPr/>
                </a:tc>
              </a:tr>
              <a:tr h="3018011">
                <a:tc>
                  <a:txBody>
                    <a:bodyPr/>
                    <a:lstStyle/>
                    <a:p>
                      <a:r>
                        <a:rPr lang="en-US" altLang="zh-CN" sz="3200" dirty="0" smtClean="0"/>
                        <a:t>1. </a:t>
                      </a:r>
                      <a:r>
                        <a:rPr lang="en-US" altLang="zh-CN" sz="3200" u="sng" dirty="0" smtClean="0"/>
                        <a:t>There being a big flood</a:t>
                      </a:r>
                      <a:r>
                        <a:rPr lang="zh-CN" altLang="en-US" sz="2000" dirty="0" smtClean="0"/>
                        <a:t>独立主格结构</a:t>
                      </a:r>
                      <a:r>
                        <a:rPr lang="zh-CN" altLang="en-US" sz="3200" dirty="0" smtClean="0"/>
                        <a:t>， </a:t>
                      </a:r>
                      <a:r>
                        <a:rPr lang="en-US" altLang="zh-CN" sz="3200" dirty="0" smtClean="0"/>
                        <a:t>the</a:t>
                      </a:r>
                      <a:r>
                        <a:rPr lang="en-US" altLang="zh-CN" sz="3200" baseline="0" dirty="0" smtClean="0"/>
                        <a:t> rescue team still </a:t>
                      </a:r>
                      <a:r>
                        <a:rPr lang="en-US" altLang="zh-CN" sz="3200" u="sng" baseline="0" dirty="0" smtClean="0"/>
                        <a:t>made their way </a:t>
                      </a:r>
                      <a:r>
                        <a:rPr lang="en-US" altLang="zh-CN" sz="3200" baseline="0" dirty="0" smtClean="0"/>
                        <a:t>to the disaster area.</a:t>
                      </a:r>
                      <a:endParaRPr lang="en-US" altLang="zh-CN" sz="3200" baseline="0" dirty="0" smtClean="0"/>
                    </a:p>
                    <a:p>
                      <a:r>
                        <a:rPr lang="en-US" altLang="zh-CN" sz="3200" u="none" baseline="0" dirty="0" smtClean="0"/>
                        <a:t>2.</a:t>
                      </a:r>
                      <a:r>
                        <a:rPr lang="en-US" altLang="zh-CN" sz="3200" u="sng" baseline="0" dirty="0" smtClean="0"/>
                        <a:t>fight/ nudge /feel /wind /crack /inch </a:t>
                      </a:r>
                      <a:r>
                        <a:rPr lang="en-US" altLang="zh-CN" sz="3200" baseline="0" dirty="0" smtClean="0"/>
                        <a:t>one’s way</a:t>
                      </a:r>
                      <a:endParaRPr lang="zh-CN" altLang="en-US" sz="3200" dirty="0"/>
                    </a:p>
                  </a:txBody>
                  <a:tcPr marL="91448" marR="91448" marT="45727" marB="45727">
                    <a:solidFill>
                      <a:srgbClr val="92D050"/>
                    </a:solidFill>
                  </a:tcPr>
                </a:tc>
                <a:tc>
                  <a:txBody>
                    <a:bodyPr/>
                    <a:lstStyle/>
                    <a:p>
                      <a:r>
                        <a:rPr lang="en-US" altLang="zh-CN" sz="2400" dirty="0" smtClean="0"/>
                        <a:t>1.</a:t>
                      </a:r>
                      <a:r>
                        <a:rPr lang="zh-CN" altLang="en-US" sz="2400" dirty="0" smtClean="0"/>
                        <a:t>尽管发生了大洪水， 但救援队仍然艰难地向灾区进发。</a:t>
                      </a:r>
                      <a:r>
                        <a:rPr lang="zh-CN" altLang="en-US" sz="2400" dirty="0" smtClean="0">
                          <a:solidFill>
                            <a:srgbClr val="FF0000"/>
                          </a:solidFill>
                        </a:rPr>
                        <a:t>（续）</a:t>
                      </a:r>
                      <a:endParaRPr lang="en-US" altLang="zh-CN" sz="2400" dirty="0" smtClean="0">
                        <a:solidFill>
                          <a:srgbClr val="FF0000"/>
                        </a:solidFill>
                      </a:endParaRPr>
                    </a:p>
                    <a:p>
                      <a:r>
                        <a:rPr lang="en-US" altLang="zh-CN" sz="2400" dirty="0" smtClean="0"/>
                        <a:t>2.</a:t>
                      </a:r>
                      <a:r>
                        <a:rPr lang="zh-CN" altLang="en-US" sz="2400" dirty="0" smtClean="0"/>
                        <a:t>努力辟出一条路挤进；推进；摸索着前进；蜿蜒而行；艰难地进入；慢慢前行</a:t>
                      </a:r>
                      <a:r>
                        <a:rPr lang="zh-CN" altLang="en-US" sz="2400" dirty="0" smtClean="0">
                          <a:solidFill>
                            <a:srgbClr val="FF0000"/>
                          </a:solidFill>
                        </a:rPr>
                        <a:t>（续）</a:t>
                      </a:r>
                      <a:endParaRPr lang="zh-CN" altLang="en-US" sz="2400" dirty="0"/>
                    </a:p>
                  </a:txBody>
                  <a:tcPr marL="91448" marR="91448" marT="45727" marB="45727">
                    <a:solidFill>
                      <a:srgbClr val="92D050"/>
                    </a:solidFill>
                  </a:tcPr>
                </a:tc>
              </a:tr>
            </a:tbl>
          </a:graphicData>
        </a:graphic>
      </p:graphicFrame>
      <p:sp>
        <p:nvSpPr>
          <p:cNvPr id="2061" name="文本框 5"/>
          <p:cNvSpPr txBox="1"/>
          <p:nvPr/>
        </p:nvSpPr>
        <p:spPr>
          <a:xfrm>
            <a:off x="2209800" y="5494338"/>
            <a:ext cx="6013450" cy="58356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0"/>
              </a:spcBef>
              <a:buNone/>
            </a:pPr>
            <a:r>
              <a:rPr lang="en-US" altLang="zh-CN" dirty="0">
                <a:solidFill>
                  <a:srgbClr val="FFC000"/>
                </a:solidFill>
              </a:rPr>
              <a:t>nudge  </a:t>
            </a:r>
            <a:r>
              <a:rPr lang="en-US" altLang="zh-CN" sz="2800" dirty="0">
                <a:solidFill>
                  <a:srgbClr val="FFC000"/>
                </a:solidFill>
              </a:rPr>
              <a:t> [nʌdʒ]   vt.</a:t>
            </a:r>
            <a:r>
              <a:rPr lang="zh-CN" altLang="en-US" sz="2800" dirty="0">
                <a:solidFill>
                  <a:srgbClr val="FFC000"/>
                </a:solidFill>
              </a:rPr>
              <a:t>（用肘）轻推</a:t>
            </a:r>
            <a:endParaRPr lang="zh-CN" altLang="en-US" sz="2800" dirty="0">
              <a:solidFill>
                <a:srgbClr val="FFC000"/>
              </a:solidFil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074" name="图片 1"/>
          <p:cNvPicPr>
            <a:picLocks noChangeAspect="1"/>
          </p:cNvPicPr>
          <p:nvPr/>
        </p:nvPicPr>
        <p:blipFill>
          <a:blip r:embed="rId1"/>
          <a:srcRect l="16666" t="39999" r="6667" b="15556"/>
          <a:stretch>
            <a:fillRect/>
          </a:stretch>
        </p:blipFill>
        <p:spPr>
          <a:xfrm>
            <a:off x="1524000" y="0"/>
            <a:ext cx="9144000" cy="6858000"/>
          </a:xfrm>
          <a:prstGeom prst="rect">
            <a:avLst/>
          </a:prstGeom>
          <a:noFill/>
          <a:ln w="9525">
            <a:noFill/>
          </a:ln>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8" name="文本框 4"/>
          <p:cNvSpPr txBox="1"/>
          <p:nvPr/>
        </p:nvSpPr>
        <p:spPr>
          <a:xfrm>
            <a:off x="1752600" y="0"/>
            <a:ext cx="8534400" cy="141478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0"/>
              </a:spcBef>
              <a:buNone/>
            </a:pPr>
            <a:r>
              <a:rPr lang="zh-CN" altLang="en-US" sz="2400" dirty="0">
                <a:solidFill>
                  <a:schemeClr val="bg1"/>
                </a:solidFill>
                <a:latin typeface="黑体" panose="02010609060101010101" pitchFamily="49" charset="-122"/>
                <a:ea typeface="黑体" panose="02010609060101010101" pitchFamily="49" charset="-122"/>
              </a:rPr>
              <a:t>体会课标单词的精妙</a:t>
            </a:r>
            <a:r>
              <a:rPr lang="en-US" altLang="zh-CN" sz="2400" dirty="0">
                <a:solidFill>
                  <a:schemeClr val="bg1"/>
                </a:solidFill>
                <a:latin typeface="黑体" panose="02010609060101010101" pitchFamily="49" charset="-122"/>
                <a:ea typeface="黑体" panose="02010609060101010101" pitchFamily="49" charset="-122"/>
              </a:rPr>
              <a:t>---</a:t>
            </a:r>
            <a:r>
              <a:rPr lang="zh-CN" altLang="en-US" sz="2400" dirty="0">
                <a:solidFill>
                  <a:schemeClr val="bg1"/>
                </a:solidFill>
                <a:latin typeface="黑体" panose="02010609060101010101" pitchFamily="49" charset="-122"/>
                <a:ea typeface="黑体" panose="02010609060101010101" pitchFamily="49" charset="-122"/>
              </a:rPr>
              <a:t>活用教材词汇，靶向高考写作</a:t>
            </a:r>
            <a:endParaRPr lang="en-US" altLang="zh-CN" sz="2400" dirty="0">
              <a:solidFill>
                <a:schemeClr val="bg1"/>
              </a:solidFill>
              <a:latin typeface="黑体" panose="02010609060101010101" pitchFamily="49" charset="-122"/>
              <a:ea typeface="黑体" panose="02010609060101010101" pitchFamily="49" charset="-122"/>
            </a:endParaRPr>
          </a:p>
          <a:p>
            <a:pPr marL="0" lvl="0" indent="0" eaLnBrk="1" hangingPunct="1">
              <a:spcBef>
                <a:spcPct val="0"/>
              </a:spcBef>
              <a:buNone/>
            </a:pPr>
            <a:r>
              <a:rPr lang="zh-CN" altLang="en-US" sz="2000" dirty="0">
                <a:solidFill>
                  <a:srgbClr val="FFC000"/>
                </a:solidFill>
                <a:latin typeface="黑体" panose="02010609060101010101" pitchFamily="49" charset="-122"/>
                <a:ea typeface="黑体" panose="02010609060101010101" pitchFamily="49" charset="-122"/>
              </a:rPr>
              <a:t>（运用你能精准掌握的条件反射的语言表达</a:t>
            </a:r>
            <a:r>
              <a:rPr lang="en-US" altLang="zh-CN" sz="2000" dirty="0">
                <a:solidFill>
                  <a:srgbClr val="FFC000"/>
                </a:solidFill>
                <a:latin typeface="黑体" panose="02010609060101010101" pitchFamily="49" charset="-122"/>
                <a:ea typeface="黑体" panose="02010609060101010101" pitchFamily="49" charset="-122"/>
              </a:rPr>
              <a:t>--</a:t>
            </a:r>
            <a:r>
              <a:rPr lang="zh-CN" altLang="en-US" sz="2000" dirty="0">
                <a:solidFill>
                  <a:srgbClr val="FFC000"/>
                </a:solidFill>
                <a:latin typeface="黑体" panose="02010609060101010101" pitchFamily="49" charset="-122"/>
                <a:ea typeface="黑体" panose="02010609060101010101" pitchFamily="49" charset="-122"/>
              </a:rPr>
              <a:t>去征服考试）</a:t>
            </a:r>
            <a:endParaRPr lang="en-US" altLang="zh-CN" sz="2000" dirty="0">
              <a:solidFill>
                <a:srgbClr val="FFC000"/>
              </a:solidFill>
              <a:latin typeface="黑体" panose="02010609060101010101" pitchFamily="49" charset="-122"/>
              <a:ea typeface="黑体" panose="02010609060101010101" pitchFamily="49" charset="-122"/>
            </a:endParaRPr>
          </a:p>
          <a:p>
            <a:pPr marL="0" lvl="0" indent="0" eaLnBrk="1" hangingPunct="1">
              <a:spcBef>
                <a:spcPct val="0"/>
              </a:spcBef>
              <a:buNone/>
            </a:pPr>
            <a:endParaRPr lang="en-US" altLang="zh-CN" sz="2400" dirty="0">
              <a:solidFill>
                <a:srgbClr val="FF0000"/>
              </a:solidFill>
            </a:endParaRPr>
          </a:p>
          <a:p>
            <a:pPr marL="0" lvl="0" indent="0" eaLnBrk="1" hangingPunct="1">
              <a:spcBef>
                <a:spcPct val="0"/>
              </a:spcBef>
              <a:buNone/>
            </a:pPr>
            <a:endParaRPr lang="zh-CN" altLang="en-US" sz="1800" dirty="0"/>
          </a:p>
        </p:txBody>
      </p:sp>
      <p:graphicFrame>
        <p:nvGraphicFramePr>
          <p:cNvPr id="6" name="表格 5"/>
          <p:cNvGraphicFramePr>
            <a:graphicFrameLocks noGrp="1"/>
          </p:cNvGraphicFramePr>
          <p:nvPr/>
        </p:nvGraphicFramePr>
        <p:xfrm>
          <a:off x="1600200" y="711200"/>
          <a:ext cx="9144000" cy="6451600"/>
        </p:xfrm>
        <a:graphic>
          <a:graphicData uri="http://schemas.openxmlformats.org/drawingml/2006/table">
            <a:tbl>
              <a:tblPr firstRow="1" bandRow="1">
                <a:tableStyleId>{5C22544A-7EE6-4342-B048-85BDC9FD1C3A}</a:tableStyleId>
              </a:tblPr>
              <a:tblGrid>
                <a:gridCol w="4373245"/>
                <a:gridCol w="4770755"/>
              </a:tblGrid>
              <a:tr h="365868">
                <a:tc gridSpan="2">
                  <a:txBody>
                    <a:bodyPr/>
                    <a:lstStyle/>
                    <a:p>
                      <a:r>
                        <a:rPr lang="en-US" altLang="zh-CN" sz="1800" dirty="0" smtClean="0">
                          <a:solidFill>
                            <a:schemeClr val="tx1"/>
                          </a:solidFill>
                        </a:rPr>
                        <a:t>14.droop                 </a:t>
                      </a:r>
                      <a:r>
                        <a:rPr lang="en-US" altLang="zh-CN" sz="1800" dirty="0" err="1" smtClean="0">
                          <a:solidFill>
                            <a:schemeClr val="tx1"/>
                          </a:solidFill>
                        </a:rPr>
                        <a:t>vt.</a:t>
                      </a:r>
                      <a:r>
                        <a:rPr lang="en-US" altLang="zh-CN" sz="1800" dirty="0" smtClean="0">
                          <a:solidFill>
                            <a:schemeClr val="tx1"/>
                          </a:solidFill>
                        </a:rPr>
                        <a:t>(</a:t>
                      </a:r>
                      <a:r>
                        <a:rPr lang="zh-CN" altLang="en-US" sz="1800" dirty="0" smtClean="0">
                          <a:solidFill>
                            <a:schemeClr val="tx1"/>
                          </a:solidFill>
                        </a:rPr>
                        <a:t>因疲惫或沮丧等而）下垂，萎靡</a:t>
                      </a:r>
                      <a:endParaRPr lang="zh-CN" altLang="en-US" sz="1800" dirty="0">
                        <a:solidFill>
                          <a:schemeClr val="tx1"/>
                        </a:solidFill>
                      </a:endParaRPr>
                    </a:p>
                  </a:txBody>
                  <a:tcPr marT="45718" marB="45718">
                    <a:solidFill>
                      <a:srgbClr val="92D050"/>
                    </a:solidFill>
                  </a:tcPr>
                </a:tc>
                <a:tc hMerge="1">
                  <a:tcPr>
                    <a:solidFill>
                      <a:srgbClr val="92D050"/>
                    </a:solidFill>
                  </a:tcPr>
                </a:tc>
              </a:tr>
              <a:tr h="3067321">
                <a:tc>
                  <a:txBody>
                    <a:bodyPr/>
                    <a:lstStyle/>
                    <a:p>
                      <a:pPr>
                        <a:lnSpc>
                          <a:spcPts val="1800"/>
                        </a:lnSpc>
                      </a:pPr>
                      <a:r>
                        <a:rPr lang="en-US" altLang="zh-CN" sz="1800" dirty="0" smtClean="0"/>
                        <a:t>1.</a:t>
                      </a:r>
                      <a:r>
                        <a:rPr lang="en-US" altLang="zh-CN" sz="1800" u="sng" dirty="0" smtClean="0"/>
                        <a:t>So</a:t>
                      </a:r>
                      <a:r>
                        <a:rPr lang="en-US" altLang="zh-CN" sz="1800" dirty="0" smtClean="0"/>
                        <a:t> exhausted was she </a:t>
                      </a:r>
                      <a:r>
                        <a:rPr lang="en-US" altLang="zh-CN" sz="1800" u="sng" dirty="0" smtClean="0"/>
                        <a:t>that</a:t>
                      </a:r>
                      <a:r>
                        <a:rPr lang="en-US" altLang="zh-CN" sz="1800" dirty="0" smtClean="0"/>
                        <a:t> her eyelids were beginning to droop, </a:t>
                      </a:r>
                      <a:r>
                        <a:rPr lang="en-US" altLang="zh-CN" sz="1800" u="sng" dirty="0" smtClean="0"/>
                        <a:t>yawning and drowsing</a:t>
                      </a:r>
                      <a:r>
                        <a:rPr lang="en-US" altLang="zh-CN" sz="1800" dirty="0" smtClean="0"/>
                        <a:t>.</a:t>
                      </a:r>
                      <a:endParaRPr lang="en-US" altLang="zh-CN" sz="1800" dirty="0" smtClean="0"/>
                    </a:p>
                    <a:p>
                      <a:pPr>
                        <a:lnSpc>
                          <a:spcPts val="1800"/>
                        </a:lnSpc>
                      </a:pPr>
                      <a:r>
                        <a:rPr lang="en-US" altLang="zh-CN" sz="1800" dirty="0" smtClean="0"/>
                        <a:t>2.Janes </a:t>
                      </a:r>
                      <a:r>
                        <a:rPr lang="en-US" altLang="zh-CN" sz="1800" u="sng" dirty="0" smtClean="0"/>
                        <a:t>hid his face in his hands </a:t>
                      </a:r>
                      <a:r>
                        <a:rPr lang="en-US" altLang="zh-CN" sz="1800" dirty="0" smtClean="0"/>
                        <a:t>and </a:t>
                      </a:r>
                      <a:r>
                        <a:rPr lang="en-US" altLang="zh-CN" sz="1800" u="sng" dirty="0" smtClean="0"/>
                        <a:t>drooped his head, feeling guilty</a:t>
                      </a:r>
                      <a:r>
                        <a:rPr lang="en-US" altLang="zh-CN" sz="1800" dirty="0" smtClean="0"/>
                        <a:t>.</a:t>
                      </a:r>
                      <a:endParaRPr lang="en-US" altLang="zh-CN" sz="1800" dirty="0" smtClean="0"/>
                    </a:p>
                    <a:p>
                      <a:pPr>
                        <a:lnSpc>
                          <a:spcPts val="1800"/>
                        </a:lnSpc>
                      </a:pPr>
                      <a:r>
                        <a:rPr lang="en-US" altLang="zh-CN" sz="1800" dirty="0" smtClean="0"/>
                        <a:t>3.Our spirits </a:t>
                      </a:r>
                      <a:r>
                        <a:rPr lang="en-US" altLang="zh-CN" sz="1800" b="1" dirty="0" smtClean="0"/>
                        <a:t>drooped</a:t>
                      </a:r>
                      <a:r>
                        <a:rPr lang="en-US" altLang="zh-CN" sz="1800" dirty="0" smtClean="0"/>
                        <a:t> when we heard the bad news.</a:t>
                      </a:r>
                      <a:endParaRPr lang="en-US" altLang="zh-CN" sz="1800" dirty="0" smtClean="0"/>
                    </a:p>
                    <a:p>
                      <a:pPr>
                        <a:lnSpc>
                          <a:spcPts val="1800"/>
                        </a:lnSpc>
                      </a:pPr>
                      <a:r>
                        <a:rPr lang="en-US" altLang="zh-CN" sz="1800" dirty="0" smtClean="0"/>
                        <a:t>4.After </a:t>
                      </a:r>
                      <a:r>
                        <a:rPr lang="en-US" altLang="zh-CN" sz="1800" u="sng" dirty="0" smtClean="0"/>
                        <a:t>countless fruitless attempts</a:t>
                      </a:r>
                      <a:r>
                        <a:rPr lang="en-US" altLang="zh-CN" sz="1800" dirty="0" smtClean="0"/>
                        <a:t>, we were all won out , </a:t>
                      </a:r>
                      <a:r>
                        <a:rPr lang="en-US" altLang="zh-CN" sz="1800" u="sng" dirty="0" smtClean="0"/>
                        <a:t>with heads </a:t>
                      </a:r>
                      <a:r>
                        <a:rPr lang="en-US" altLang="zh-CN" sz="1800" b="1" u="sng" dirty="0" smtClean="0"/>
                        <a:t>drooping</a:t>
                      </a:r>
                      <a:r>
                        <a:rPr lang="en-US" altLang="zh-CN" sz="1800" dirty="0" smtClean="0"/>
                        <a:t>.</a:t>
                      </a:r>
                      <a:endParaRPr lang="en-US" altLang="zh-CN" sz="1800" dirty="0" smtClean="0"/>
                    </a:p>
                    <a:p>
                      <a:pPr>
                        <a:lnSpc>
                          <a:spcPts val="1800"/>
                        </a:lnSpc>
                      </a:pPr>
                      <a:r>
                        <a:rPr lang="en-US" altLang="zh-CN" sz="1800" dirty="0" smtClean="0"/>
                        <a:t>5.“I'm sorry, and I should have taken your advice .” I murmured, head drooping. Joe </a:t>
                      </a:r>
                      <a:r>
                        <a:rPr lang="en-US" altLang="zh-CN" sz="1800" u="sng" dirty="0" smtClean="0"/>
                        <a:t>chuckled in relief</a:t>
                      </a:r>
                      <a:r>
                        <a:rPr lang="en-US" altLang="zh-CN" sz="1800" dirty="0" smtClean="0"/>
                        <a:t>. “You are safe.</a:t>
                      </a:r>
                      <a:r>
                        <a:rPr lang="en-US" altLang="zh-CN" sz="1800" baseline="0" dirty="0" smtClean="0"/>
                        <a:t> That’s </a:t>
                      </a:r>
                      <a:r>
                        <a:rPr lang="en-US" altLang="zh-CN" sz="1800" dirty="0" smtClean="0"/>
                        <a:t>enough.”</a:t>
                      </a:r>
                      <a:endParaRPr lang="zh-CN" altLang="en-US" sz="1800" dirty="0"/>
                    </a:p>
                  </a:txBody>
                  <a:tcPr marT="45718" marB="45718">
                    <a:solidFill>
                      <a:srgbClr val="92D050"/>
                    </a:solidFill>
                  </a:tcPr>
                </a:tc>
                <a:tc>
                  <a:txBody>
                    <a:bodyPr/>
                    <a:lstStyle/>
                    <a:p>
                      <a:pPr>
                        <a:lnSpc>
                          <a:spcPts val="1800"/>
                        </a:lnSpc>
                      </a:pPr>
                      <a:r>
                        <a:rPr lang="en-US" altLang="zh-CN" sz="1800" dirty="0" smtClean="0"/>
                        <a:t>1.</a:t>
                      </a:r>
                      <a:r>
                        <a:rPr lang="zh-CN" altLang="en-US" sz="1800" dirty="0" smtClean="0"/>
                        <a:t>她太疲倦了，眼险开始往下垂，打起了呵欠，昏昏欲睡起来。</a:t>
                      </a:r>
                      <a:r>
                        <a:rPr lang="zh-CN" altLang="en-US" sz="1800" dirty="0" smtClean="0">
                          <a:solidFill>
                            <a:srgbClr val="C00000"/>
                          </a:solidFill>
                        </a:rPr>
                        <a:t>（续）</a:t>
                      </a:r>
                      <a:endParaRPr lang="en-US" altLang="zh-CN" sz="1800" dirty="0" smtClean="0">
                        <a:solidFill>
                          <a:srgbClr val="C00000"/>
                        </a:solidFill>
                      </a:endParaRPr>
                    </a:p>
                    <a:p>
                      <a:pPr>
                        <a:lnSpc>
                          <a:spcPts val="1800"/>
                        </a:lnSpc>
                      </a:pPr>
                      <a:r>
                        <a:rPr lang="en-US" altLang="zh-CN" sz="1800" kern="1200" dirty="0" smtClean="0">
                          <a:solidFill>
                            <a:schemeClr val="dk1"/>
                          </a:solidFill>
                          <a:effectLst/>
                          <a:latin typeface="+mn-lt"/>
                          <a:ea typeface="+mn-ea"/>
                          <a:cs typeface="+mn-cs"/>
                        </a:rPr>
                        <a:t>drowse[</a:t>
                      </a:r>
                      <a:r>
                        <a:rPr lang="en-US" altLang="zh-CN" sz="1800" kern="1200" dirty="0" err="1" smtClean="0">
                          <a:solidFill>
                            <a:schemeClr val="dk1"/>
                          </a:solidFill>
                          <a:effectLst/>
                          <a:latin typeface="+mn-lt"/>
                          <a:ea typeface="+mn-ea"/>
                          <a:cs typeface="+mn-cs"/>
                        </a:rPr>
                        <a:t>drauz</a:t>
                      </a:r>
                      <a:r>
                        <a:rPr lang="en-US" altLang="zh-CN" sz="1800" kern="1200" dirty="0" smtClean="0">
                          <a:solidFill>
                            <a:schemeClr val="dk1"/>
                          </a:solidFill>
                          <a:effectLst/>
                          <a:latin typeface="+mn-lt"/>
                          <a:ea typeface="+mn-ea"/>
                          <a:cs typeface="+mn-cs"/>
                        </a:rPr>
                        <a:t>]v.</a:t>
                      </a:r>
                      <a:r>
                        <a:rPr lang="zh-CN" altLang="en-US" sz="1800" kern="1200" dirty="0" smtClean="0">
                          <a:solidFill>
                            <a:schemeClr val="dk1"/>
                          </a:solidFill>
                          <a:effectLst/>
                          <a:latin typeface="+mn-lt"/>
                          <a:ea typeface="+mn-ea"/>
                          <a:cs typeface="+mn-cs"/>
                        </a:rPr>
                        <a:t>打瞌睡</a:t>
                      </a:r>
                      <a:r>
                        <a:rPr lang="en-US" altLang="zh-CN" sz="1800" kern="1200" dirty="0" smtClean="0">
                          <a:solidFill>
                            <a:schemeClr val="dk1"/>
                          </a:solidFill>
                          <a:effectLst/>
                          <a:latin typeface="+mn-lt"/>
                          <a:ea typeface="+mn-ea"/>
                          <a:cs typeface="+mn-cs"/>
                        </a:rPr>
                        <a:t>,</a:t>
                      </a:r>
                      <a:r>
                        <a:rPr lang="zh-CN" altLang="en-US" sz="1800" kern="1200" dirty="0" smtClean="0">
                          <a:solidFill>
                            <a:schemeClr val="dk1"/>
                          </a:solidFill>
                          <a:effectLst/>
                          <a:latin typeface="+mn-lt"/>
                          <a:ea typeface="+mn-ea"/>
                          <a:cs typeface="+mn-cs"/>
                        </a:rPr>
                        <a:t>昏昏沉沉地消磨</a:t>
                      </a:r>
                      <a:r>
                        <a:rPr lang="en-US" altLang="zh-CN" sz="1800" kern="1200" dirty="0" smtClean="0">
                          <a:solidFill>
                            <a:schemeClr val="dk1"/>
                          </a:solidFill>
                          <a:effectLst/>
                          <a:latin typeface="+mn-lt"/>
                          <a:ea typeface="+mn-ea"/>
                          <a:cs typeface="+mn-cs"/>
                        </a:rPr>
                        <a:t>(</a:t>
                      </a:r>
                      <a:r>
                        <a:rPr lang="zh-CN" altLang="en-US" sz="1800" kern="1200" dirty="0" smtClean="0">
                          <a:solidFill>
                            <a:schemeClr val="dk1"/>
                          </a:solidFill>
                          <a:effectLst/>
                          <a:latin typeface="+mn-lt"/>
                          <a:ea typeface="+mn-ea"/>
                          <a:cs typeface="+mn-cs"/>
                        </a:rPr>
                        <a:t>时光</a:t>
                      </a:r>
                      <a:r>
                        <a:rPr lang="en-US" altLang="zh-CN" sz="1800" kern="1200" dirty="0" smtClean="0">
                          <a:solidFill>
                            <a:schemeClr val="dk1"/>
                          </a:solidFill>
                          <a:effectLst/>
                          <a:latin typeface="+mn-lt"/>
                          <a:ea typeface="+mn-ea"/>
                          <a:cs typeface="+mn-cs"/>
                        </a:rPr>
                        <a:t>)n.</a:t>
                      </a:r>
                      <a:r>
                        <a:rPr lang="zh-CN" altLang="en-US" sz="1800" kern="1200" dirty="0" smtClean="0">
                          <a:solidFill>
                            <a:schemeClr val="dk1"/>
                          </a:solidFill>
                          <a:effectLst/>
                          <a:latin typeface="+mn-lt"/>
                          <a:ea typeface="+mn-ea"/>
                          <a:cs typeface="+mn-cs"/>
                        </a:rPr>
                        <a:t>瞌睡</a:t>
                      </a:r>
                      <a:r>
                        <a:rPr lang="en-US" altLang="zh-CN" sz="1800" kern="1200" dirty="0" smtClean="0">
                          <a:solidFill>
                            <a:schemeClr val="dk1"/>
                          </a:solidFill>
                          <a:effectLst/>
                          <a:latin typeface="+mn-lt"/>
                          <a:ea typeface="+mn-ea"/>
                          <a:cs typeface="+mn-cs"/>
                        </a:rPr>
                        <a:t>,</a:t>
                      </a:r>
                      <a:r>
                        <a:rPr lang="zh-CN" altLang="en-US" sz="1800" kern="1200" dirty="0" smtClean="0">
                          <a:solidFill>
                            <a:schemeClr val="dk1"/>
                          </a:solidFill>
                          <a:effectLst/>
                          <a:latin typeface="+mn-lt"/>
                          <a:ea typeface="+mn-ea"/>
                          <a:cs typeface="+mn-cs"/>
                        </a:rPr>
                        <a:t>假寐</a:t>
                      </a:r>
                      <a:r>
                        <a:rPr lang="en-US" altLang="zh-CN" sz="1800" dirty="0" smtClean="0"/>
                        <a:t>--drowsy  adj.</a:t>
                      </a:r>
                      <a:r>
                        <a:rPr lang="zh-CN" altLang="en-US" sz="1800" dirty="0" smtClean="0"/>
                        <a:t>昏昏欲睡的</a:t>
                      </a:r>
                      <a:endParaRPr lang="en-US" altLang="zh-CN" sz="1800" dirty="0" smtClean="0">
                        <a:solidFill>
                          <a:srgbClr val="C00000"/>
                        </a:solidFill>
                      </a:endParaRPr>
                    </a:p>
                    <a:p>
                      <a:pPr>
                        <a:lnSpc>
                          <a:spcPts val="1800"/>
                        </a:lnSpc>
                      </a:pPr>
                      <a:r>
                        <a:rPr lang="en-US" altLang="zh-CN" sz="1800" dirty="0" smtClean="0"/>
                        <a:t>2.</a:t>
                      </a:r>
                      <a:r>
                        <a:rPr lang="zh-CN" altLang="en-US" sz="1800" dirty="0" smtClean="0"/>
                        <a:t>詹姆斯低头捂脸十分内疚</a:t>
                      </a:r>
                      <a:r>
                        <a:rPr lang="en-US" altLang="zh-CN" sz="1800" dirty="0" smtClean="0"/>
                        <a:t>. </a:t>
                      </a:r>
                      <a:r>
                        <a:rPr lang="en-US" altLang="zh-CN" sz="1800" dirty="0" smtClean="0">
                          <a:solidFill>
                            <a:srgbClr val="C00000"/>
                          </a:solidFill>
                        </a:rPr>
                        <a:t>(</a:t>
                      </a:r>
                      <a:r>
                        <a:rPr lang="zh-CN" altLang="en-US" sz="1800" dirty="0" smtClean="0">
                          <a:solidFill>
                            <a:srgbClr val="C00000"/>
                          </a:solidFill>
                        </a:rPr>
                        <a:t>续）</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3.</a:t>
                      </a:r>
                      <a:r>
                        <a:rPr lang="zh-CN" altLang="en-US" sz="1800" dirty="0" smtClean="0"/>
                        <a:t>听到这坏消息，我们情绪低落下来</a:t>
                      </a:r>
                      <a:r>
                        <a:rPr lang="en-US" altLang="zh-CN" sz="1800" dirty="0" smtClean="0"/>
                        <a:t>/</a:t>
                      </a:r>
                      <a:r>
                        <a:rPr lang="zh-CN" altLang="en-US" sz="1800" dirty="0" smtClean="0"/>
                        <a:t>精神委靡不振。</a:t>
                      </a:r>
                      <a:r>
                        <a:rPr lang="en-US" altLang="zh-CN" sz="1800" dirty="0" smtClean="0">
                          <a:solidFill>
                            <a:srgbClr val="C00000"/>
                          </a:solidFill>
                        </a:rPr>
                        <a:t>(</a:t>
                      </a:r>
                      <a:r>
                        <a:rPr lang="zh-CN" altLang="en-US" sz="1800" dirty="0" smtClean="0">
                          <a:solidFill>
                            <a:srgbClr val="C00000"/>
                          </a:solidFill>
                        </a:rPr>
                        <a:t>续）</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4.</a:t>
                      </a:r>
                      <a:r>
                        <a:rPr lang="zh-CN" altLang="en-US" sz="1800" dirty="0" smtClean="0"/>
                        <a:t>经过无数次无果而终的尝试，我们都精疲力竭，垂头丧气。</a:t>
                      </a:r>
                      <a:r>
                        <a:rPr lang="en-US" altLang="zh-CN" sz="1800" dirty="0" smtClean="0">
                          <a:solidFill>
                            <a:srgbClr val="C00000"/>
                          </a:solidFill>
                        </a:rPr>
                        <a:t>(</a:t>
                      </a:r>
                      <a:r>
                        <a:rPr lang="zh-CN" altLang="en-US" sz="1800" dirty="0" smtClean="0">
                          <a:solidFill>
                            <a:srgbClr val="C00000"/>
                          </a:solidFill>
                        </a:rPr>
                        <a:t>续）</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5.“</a:t>
                      </a:r>
                      <a:r>
                        <a:rPr lang="zh-CN" altLang="en-US" sz="1800" dirty="0" smtClean="0"/>
                        <a:t>对不起</a:t>
                      </a:r>
                      <a:r>
                        <a:rPr lang="en-US" altLang="zh-CN" sz="1800" dirty="0" smtClean="0"/>
                        <a:t>,</a:t>
                      </a:r>
                      <a:r>
                        <a:rPr lang="zh-CN" altLang="en-US" sz="1800" dirty="0" smtClean="0"/>
                        <a:t>我应该接受你的建议</a:t>
                      </a:r>
                      <a:r>
                        <a:rPr lang="en-US" altLang="zh-CN" sz="1800" dirty="0" smtClean="0"/>
                        <a:t>.”</a:t>
                      </a:r>
                      <a:r>
                        <a:rPr lang="zh-CN" altLang="en-US" sz="1800" dirty="0" smtClean="0"/>
                        <a:t>我喃喃地说，低着头。乔如释重负地轻笑着说，</a:t>
                      </a:r>
                      <a:r>
                        <a:rPr lang="en-US" altLang="zh-CN" sz="1800" dirty="0" smtClean="0"/>
                        <a:t> </a:t>
                      </a:r>
                      <a:r>
                        <a:rPr lang="zh-CN" altLang="en-US" sz="1800" dirty="0" smtClean="0"/>
                        <a:t>“你安全了。这就够了。”</a:t>
                      </a:r>
                      <a:r>
                        <a:rPr lang="en-US" altLang="zh-CN" sz="1800" dirty="0" smtClean="0"/>
                        <a:t> </a:t>
                      </a:r>
                      <a:r>
                        <a:rPr lang="en-US" altLang="zh-CN" sz="1800" dirty="0" smtClean="0">
                          <a:solidFill>
                            <a:srgbClr val="C00000"/>
                          </a:solidFill>
                        </a:rPr>
                        <a:t>(</a:t>
                      </a:r>
                      <a:r>
                        <a:rPr lang="zh-CN" altLang="en-US" sz="1800" dirty="0" smtClean="0">
                          <a:solidFill>
                            <a:srgbClr val="C00000"/>
                          </a:solidFill>
                        </a:rPr>
                        <a:t>续）</a:t>
                      </a:r>
                      <a:endParaRPr lang="en-US" altLang="zh-CN" sz="1800" dirty="0" smtClean="0"/>
                    </a:p>
                    <a:p>
                      <a:pPr>
                        <a:lnSpc>
                          <a:spcPts val="1800"/>
                        </a:lnSpc>
                      </a:pPr>
                      <a:r>
                        <a:rPr lang="en-US" altLang="zh-CN" sz="1800" dirty="0" smtClean="0"/>
                        <a:t>Chuckle   v.</a:t>
                      </a:r>
                      <a:r>
                        <a:rPr lang="zh-CN" altLang="en-US" sz="1800" dirty="0" smtClean="0"/>
                        <a:t>咯咯的笑</a:t>
                      </a:r>
                      <a:endParaRPr lang="zh-CN" altLang="en-US" sz="1800" dirty="0"/>
                    </a:p>
                  </a:txBody>
                  <a:tcPr marT="45718" marB="45718">
                    <a:solidFill>
                      <a:srgbClr val="92D050"/>
                    </a:solidFill>
                  </a:tcPr>
                </a:tc>
              </a:tr>
              <a:tr h="365868">
                <a:tc gridSpan="2">
                  <a:txBody>
                    <a:bodyPr/>
                    <a:lstStyle/>
                    <a:p>
                      <a:r>
                        <a:rPr lang="en-US" altLang="zh-CN" sz="1800" dirty="0" smtClean="0"/>
                        <a:t>15.</a:t>
                      </a:r>
                      <a:r>
                        <a:rPr lang="en-US" altLang="zh-CN" sz="1800" b="1" dirty="0" smtClean="0"/>
                        <a:t>dread</a:t>
                      </a:r>
                      <a:r>
                        <a:rPr lang="en-US" altLang="zh-CN" sz="1800" dirty="0" smtClean="0"/>
                        <a:t>              v/n.</a:t>
                      </a:r>
                      <a:r>
                        <a:rPr lang="zh-CN" altLang="en-US" sz="1800" dirty="0" smtClean="0"/>
                        <a:t>非常害怕，极为担心（</a:t>
                      </a:r>
                      <a:r>
                        <a:rPr lang="en-US" altLang="zh-CN" sz="1800" dirty="0" smtClean="0"/>
                        <a:t>+doing</a:t>
                      </a:r>
                      <a:r>
                        <a:rPr lang="zh-CN" altLang="en-US" sz="1800" dirty="0" smtClean="0"/>
                        <a:t>）</a:t>
                      </a:r>
                      <a:endParaRPr lang="zh-CN" altLang="en-US" sz="1800" dirty="0"/>
                    </a:p>
                  </a:txBody>
                  <a:tcPr marT="45718" marB="45718">
                    <a:solidFill>
                      <a:srgbClr val="92D050"/>
                    </a:solidFill>
                  </a:tcPr>
                </a:tc>
                <a:tc hMerge="1">
                  <a:tcPr>
                    <a:solidFill>
                      <a:srgbClr val="92D050"/>
                    </a:solidFill>
                  </a:tcPr>
                </a:tc>
              </a:tr>
              <a:tr h="2652543">
                <a:tc>
                  <a:txBody>
                    <a:bodyPr/>
                    <a:lstStyle/>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1.This was the moment he </a:t>
                      </a:r>
                      <a:r>
                        <a:rPr lang="en-US" altLang="zh-CN" sz="1800" b="1" dirty="0" smtClean="0"/>
                        <a:t>had been dreading</a:t>
                      </a:r>
                      <a:r>
                        <a:rPr lang="en-US" altLang="zh-CN" sz="1800" dirty="0" smtClean="0"/>
                        <a:t>. </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2.We lived </a:t>
                      </a:r>
                      <a:r>
                        <a:rPr lang="en-US" altLang="zh-CN" sz="1800" b="1" dirty="0" smtClean="0"/>
                        <a:t>in dread of </a:t>
                      </a:r>
                      <a:r>
                        <a:rPr lang="en-US" altLang="zh-CN" sz="1800" dirty="0" smtClean="0"/>
                        <a:t>him discovering our</a:t>
                      </a:r>
                      <a:r>
                        <a:rPr lang="en-US" altLang="zh-CN" sz="1800" baseline="0" dirty="0" smtClean="0"/>
                        <a:t> </a:t>
                      </a:r>
                      <a:r>
                        <a:rPr lang="en-US" altLang="zh-CN" sz="1800" dirty="0" smtClean="0"/>
                        <a:t>secret.</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3.She has </a:t>
                      </a:r>
                      <a:r>
                        <a:rPr lang="en-US" altLang="zh-CN" sz="1800" b="1" dirty="0" smtClean="0"/>
                        <a:t>an irrational dread of </a:t>
                      </a:r>
                      <a:r>
                        <a:rPr lang="en-US" altLang="zh-CN" sz="1800" dirty="0" smtClean="0"/>
                        <a:t>school.</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4.dreadful mistake/news /weather /loneliness</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5.The </a:t>
                      </a:r>
                      <a:r>
                        <a:rPr lang="en-US" altLang="zh-CN" sz="1800" u="sng" dirty="0" smtClean="0"/>
                        <a:t>bullying</a:t>
                      </a:r>
                      <a:r>
                        <a:rPr lang="en-US" altLang="zh-CN" sz="1800" dirty="0" smtClean="0"/>
                        <a:t> wind was howling </a:t>
                      </a:r>
                      <a:r>
                        <a:rPr lang="en-US" altLang="zh-CN" sz="1800" b="1" dirty="0" smtClean="0"/>
                        <a:t>dreadfully</a:t>
                      </a:r>
                      <a:r>
                        <a:rPr lang="en-US" altLang="zh-CN" sz="1800" b="1" baseline="0" dirty="0" smtClean="0"/>
                        <a:t> </a:t>
                      </a:r>
                      <a:r>
                        <a:rPr lang="en-US" altLang="zh-CN" sz="1800" u="sng" dirty="0" smtClean="0"/>
                        <a:t>like a homeless dog hungry for a delicious bone.</a:t>
                      </a:r>
                      <a:endParaRPr lang="zh-CN" altLang="en-US" sz="1800" u="sng" dirty="0" smtClean="0"/>
                    </a:p>
                  </a:txBody>
                  <a:tcPr marT="45718" marB="45718">
                    <a:solidFill>
                      <a:srgbClr val="92D050"/>
                    </a:solidFill>
                  </a:tcPr>
                </a:tc>
                <a:tc>
                  <a:txBody>
                    <a:bodyPr/>
                    <a:lstStyle/>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1.</a:t>
                      </a:r>
                      <a:r>
                        <a:rPr lang="zh-CN" altLang="en-US" sz="1800" dirty="0" smtClean="0"/>
                        <a:t>这是他一流最担心的时刻。</a:t>
                      </a:r>
                      <a:r>
                        <a:rPr lang="en-US" altLang="zh-CN" sz="1800" dirty="0" smtClean="0">
                          <a:solidFill>
                            <a:srgbClr val="C00000"/>
                          </a:solidFill>
                        </a:rPr>
                        <a:t>(</a:t>
                      </a:r>
                      <a:r>
                        <a:rPr lang="zh-CN" altLang="en-US" sz="1800" dirty="0" smtClean="0">
                          <a:solidFill>
                            <a:srgbClr val="C00000"/>
                          </a:solidFill>
                        </a:rPr>
                        <a:t>续）</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2.</a:t>
                      </a:r>
                      <a:r>
                        <a:rPr lang="zh-CN" altLang="en-US" sz="1600" dirty="0" smtClean="0"/>
                        <a:t>善怕他发现秘密，我们终日惶恐不安</a:t>
                      </a:r>
                      <a:r>
                        <a:rPr lang="zh-CN" altLang="en-US" sz="1800" dirty="0" smtClean="0">
                          <a:solidFill>
                            <a:srgbClr val="C00000"/>
                          </a:solidFill>
                        </a:rPr>
                        <a:t>（续）</a:t>
                      </a:r>
                      <a:endParaRPr lang="en-US" altLang="zh-CN" sz="1800" dirty="0" smtClean="0">
                        <a:solidFill>
                          <a:srgbClr val="C00000"/>
                        </a:solidFill>
                      </a:endParaRPr>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3.</a:t>
                      </a:r>
                      <a:r>
                        <a:rPr lang="zh-CN" altLang="en-US" sz="1800" dirty="0" smtClean="0"/>
                        <a:t>她莫名其妙地害怕学校。</a:t>
                      </a:r>
                      <a:r>
                        <a:rPr lang="zh-CN" altLang="en-US" sz="1800" dirty="0" smtClean="0">
                          <a:solidFill>
                            <a:srgbClr val="C00000"/>
                          </a:solidFill>
                        </a:rPr>
                        <a:t>（续）</a:t>
                      </a:r>
                      <a:r>
                        <a:rPr lang="en-US" altLang="zh-CN" sz="1800" dirty="0" smtClean="0"/>
                        <a:t>irrational</a:t>
                      </a:r>
                      <a:r>
                        <a:rPr lang="zh-CN" altLang="en-US" sz="1600" dirty="0" smtClean="0"/>
                        <a:t>不合理的</a:t>
                      </a:r>
                      <a:r>
                        <a:rPr lang="en-US" altLang="zh-CN" sz="1600" dirty="0" smtClean="0"/>
                        <a:t>,</a:t>
                      </a:r>
                      <a:r>
                        <a:rPr lang="zh-CN" altLang="en-US" sz="1600" dirty="0" smtClean="0"/>
                        <a:t>无理性的</a:t>
                      </a:r>
                      <a:r>
                        <a:rPr lang="en-US" altLang="zh-CN" sz="1600" dirty="0" smtClean="0"/>
                        <a:t>,</a:t>
                      </a:r>
                      <a:r>
                        <a:rPr lang="zh-CN" altLang="en-US" sz="1600" dirty="0" smtClean="0"/>
                        <a:t>荒谬的</a:t>
                      </a:r>
                      <a:endParaRPr lang="en-US" altLang="zh-CN" sz="16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4.</a:t>
                      </a:r>
                      <a:r>
                        <a:rPr lang="zh-CN" altLang="en-US" sz="1600" dirty="0" smtClean="0"/>
                        <a:t>很大的错误</a:t>
                      </a:r>
                      <a:r>
                        <a:rPr lang="en-US" altLang="zh-CN" sz="1600" dirty="0" smtClean="0"/>
                        <a:t>/</a:t>
                      </a:r>
                      <a:r>
                        <a:rPr lang="zh-CN" altLang="en-US" sz="1600" dirty="0" smtClean="0"/>
                        <a:t>坏消息</a:t>
                      </a:r>
                      <a:r>
                        <a:rPr lang="en-US" altLang="zh-CN" sz="1600" dirty="0" smtClean="0"/>
                        <a:t>/</a:t>
                      </a:r>
                      <a:r>
                        <a:rPr lang="zh-CN" altLang="en-US" sz="1600" dirty="0" smtClean="0"/>
                        <a:t>讨厌的天气</a:t>
                      </a:r>
                      <a:r>
                        <a:rPr lang="en-US" altLang="zh-CN" sz="1600" dirty="0" smtClean="0"/>
                        <a:t>/</a:t>
                      </a:r>
                      <a:r>
                        <a:rPr lang="zh-CN" altLang="en-US" sz="1600" dirty="0" smtClean="0"/>
                        <a:t>可怕的孤独</a:t>
                      </a:r>
                      <a:r>
                        <a:rPr lang="zh-CN" altLang="en-US" sz="1800" dirty="0" smtClean="0">
                          <a:solidFill>
                            <a:srgbClr val="C00000"/>
                          </a:solidFill>
                        </a:rPr>
                        <a:t>（续）</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5.</a:t>
                      </a:r>
                      <a:r>
                        <a:rPr lang="zh-CN" altLang="en-US" sz="1800" dirty="0" smtClean="0"/>
                        <a:t>出咄逼人的冷风像一只无家可归的狗渴望着美味的骨头一样呼啸。</a:t>
                      </a:r>
                      <a:r>
                        <a:rPr lang="zh-CN" altLang="en-US" sz="1800" dirty="0" smtClean="0">
                          <a:solidFill>
                            <a:srgbClr val="C00000"/>
                          </a:solidFill>
                        </a:rPr>
                        <a:t>（续）</a:t>
                      </a:r>
                      <a:endParaRPr lang="en-US" altLang="zh-CN" sz="1800" dirty="0" smtClean="0">
                        <a:solidFill>
                          <a:srgbClr val="C00000"/>
                        </a:solidFill>
                      </a:endParaRPr>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bully   v.</a:t>
                      </a:r>
                      <a:r>
                        <a:rPr lang="zh-CN" altLang="en-US" sz="1800" dirty="0" smtClean="0"/>
                        <a:t>欺负</a:t>
                      </a:r>
                      <a:r>
                        <a:rPr lang="en-US" altLang="zh-CN" sz="1800" dirty="0" smtClean="0"/>
                        <a:t>,</a:t>
                      </a:r>
                      <a:r>
                        <a:rPr lang="zh-CN" altLang="en-US" sz="1800" dirty="0" smtClean="0"/>
                        <a:t>恐吓</a:t>
                      </a:r>
                      <a:endParaRPr lang="zh-CN" altLang="en-US" sz="1800" dirty="0" smtClean="0"/>
                    </a:p>
                    <a:p>
                      <a:endParaRPr lang="zh-CN" altLang="en-US" sz="1800" dirty="0"/>
                    </a:p>
                  </a:txBody>
                  <a:tcPr marT="45718" marB="45718">
                    <a:solidFill>
                      <a:srgbClr val="92D050"/>
                    </a:solidFill>
                  </a:tcPr>
                </a:tc>
              </a:tr>
            </a:tbl>
          </a:graphicData>
        </a:graphic>
      </p:graphicFrame>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122" name="图片 2"/>
          <p:cNvPicPr>
            <a:picLocks noChangeAspect="1"/>
          </p:cNvPicPr>
          <p:nvPr/>
        </p:nvPicPr>
        <p:blipFill>
          <a:blip r:embed="rId1"/>
          <a:srcRect l="6667" t="13333" r="1666" b="17778"/>
          <a:stretch>
            <a:fillRect/>
          </a:stretch>
        </p:blipFill>
        <p:spPr>
          <a:xfrm>
            <a:off x="1676400" y="0"/>
            <a:ext cx="8915400" cy="6858000"/>
          </a:xfrm>
          <a:prstGeom prst="rect">
            <a:avLst/>
          </a:prstGeom>
          <a:noFill/>
          <a:ln w="9525">
            <a:noFill/>
          </a:ln>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6146" name="Text Box 2"/>
          <p:cNvSpPr txBox="1"/>
          <p:nvPr/>
        </p:nvSpPr>
        <p:spPr>
          <a:xfrm>
            <a:off x="1517650" y="3175"/>
            <a:ext cx="8763000" cy="47815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70000"/>
              </a:lnSpc>
              <a:spcBef>
                <a:spcPct val="0"/>
              </a:spcBef>
              <a:buNone/>
            </a:pPr>
            <a:r>
              <a:rPr lang="zh-CN" altLang="en-US" sz="1800" dirty="0">
                <a:latin typeface="黑体" panose="02010609060101010101" pitchFamily="49" charset="-122"/>
                <a:ea typeface="黑体" panose="02010609060101010101" pitchFamily="49" charset="-122"/>
              </a:rPr>
              <a:t>体会新课标单词的精妙</a:t>
            </a:r>
            <a:r>
              <a:rPr lang="en-US" altLang="zh-CN" sz="1800" dirty="0">
                <a:latin typeface="黑体" panose="02010609060101010101" pitchFamily="49" charset="-122"/>
                <a:ea typeface="黑体" panose="02010609060101010101" pitchFamily="49" charset="-122"/>
              </a:rPr>
              <a:t>—</a:t>
            </a:r>
            <a:r>
              <a:rPr lang="zh-CN" altLang="en-US" sz="1800" dirty="0">
                <a:latin typeface="黑体" panose="02010609060101010101" pitchFamily="49" charset="-122"/>
                <a:ea typeface="黑体" panose="02010609060101010101" pitchFamily="49" charset="-122"/>
              </a:rPr>
              <a:t>活用教材词汇</a:t>
            </a:r>
            <a:r>
              <a:rPr lang="en-US" altLang="zh-CN" sz="1800" dirty="0">
                <a:latin typeface="黑体" panose="02010609060101010101" pitchFamily="49" charset="-122"/>
                <a:ea typeface="黑体" panose="02010609060101010101" pitchFamily="49" charset="-122"/>
              </a:rPr>
              <a:t>,</a:t>
            </a:r>
            <a:r>
              <a:rPr lang="zh-CN" altLang="en-US" sz="1800" dirty="0">
                <a:latin typeface="黑体" panose="02010609060101010101" pitchFamily="49" charset="-122"/>
                <a:ea typeface="黑体" panose="02010609060101010101" pitchFamily="49" charset="-122"/>
              </a:rPr>
              <a:t>靶向高考写作</a:t>
            </a:r>
            <a:endParaRPr lang="zh-CN" altLang="en-US" sz="1800" dirty="0">
              <a:latin typeface="黑体" panose="02010609060101010101" pitchFamily="49" charset="-122"/>
              <a:ea typeface="黑体" panose="02010609060101010101" pitchFamily="49" charset="-122"/>
            </a:endParaRPr>
          </a:p>
          <a:p>
            <a:pPr marL="0" lvl="0" indent="0" eaLnBrk="1" hangingPunct="1">
              <a:lnSpc>
                <a:spcPct val="70000"/>
              </a:lnSpc>
              <a:spcBef>
                <a:spcPct val="0"/>
              </a:spcBef>
              <a:buNone/>
            </a:pPr>
            <a:r>
              <a:rPr lang="en-US" altLang="zh-CN" sz="1800" dirty="0">
                <a:solidFill>
                  <a:srgbClr val="C00000"/>
                </a:solidFill>
                <a:latin typeface="黑体" panose="02010609060101010101" pitchFamily="49" charset="-122"/>
                <a:ea typeface="黑体" panose="02010609060101010101" pitchFamily="49" charset="-122"/>
              </a:rPr>
              <a:t>(</a:t>
            </a:r>
            <a:r>
              <a:rPr lang="zh-CN" altLang="en-US" sz="1800" dirty="0">
                <a:solidFill>
                  <a:srgbClr val="C00000"/>
                </a:solidFill>
                <a:latin typeface="黑体" panose="02010609060101010101" pitchFamily="49" charset="-122"/>
                <a:ea typeface="黑体" panose="02010609060101010101" pitchFamily="49" charset="-122"/>
              </a:rPr>
              <a:t>请运用你能精准掌握的条件反射的语言表达</a:t>
            </a:r>
            <a:r>
              <a:rPr lang="en-US" altLang="zh-CN" sz="1800" dirty="0">
                <a:solidFill>
                  <a:srgbClr val="C00000"/>
                </a:solidFill>
                <a:latin typeface="黑体" panose="02010609060101010101" pitchFamily="49" charset="-122"/>
                <a:ea typeface="黑体" panose="02010609060101010101" pitchFamily="49" charset="-122"/>
              </a:rPr>
              <a:t>—</a:t>
            </a:r>
            <a:r>
              <a:rPr lang="zh-CN" altLang="en-US" sz="1800" dirty="0">
                <a:solidFill>
                  <a:srgbClr val="C00000"/>
                </a:solidFill>
                <a:latin typeface="黑体" panose="02010609060101010101" pitchFamily="49" charset="-122"/>
                <a:ea typeface="黑体" panose="02010609060101010101" pitchFamily="49" charset="-122"/>
              </a:rPr>
              <a:t>去征服考试</a:t>
            </a:r>
            <a:r>
              <a:rPr lang="en-US" altLang="zh-CN" sz="1800" dirty="0">
                <a:solidFill>
                  <a:srgbClr val="C00000"/>
                </a:solidFill>
                <a:latin typeface="黑体" panose="02010609060101010101" pitchFamily="49" charset="-122"/>
                <a:ea typeface="黑体" panose="02010609060101010101" pitchFamily="49" charset="-122"/>
              </a:rPr>
              <a:t>)</a:t>
            </a:r>
            <a:endParaRPr lang="en-US" altLang="zh-CN" sz="1800" dirty="0">
              <a:solidFill>
                <a:srgbClr val="C00000"/>
              </a:solidFill>
              <a:latin typeface="黑体" panose="02010609060101010101" pitchFamily="49" charset="-122"/>
              <a:ea typeface="黑体" panose="02010609060101010101" pitchFamily="49" charset="-122"/>
            </a:endParaRPr>
          </a:p>
        </p:txBody>
      </p:sp>
      <p:graphicFrame>
        <p:nvGraphicFramePr>
          <p:cNvPr id="5191" name="Group 71"/>
          <p:cNvGraphicFramePr>
            <a:graphicFrameLocks noGrp="1"/>
          </p:cNvGraphicFramePr>
          <p:nvPr/>
        </p:nvGraphicFramePr>
        <p:xfrm>
          <a:off x="1524000" y="457200"/>
          <a:ext cx="9144000" cy="6442075"/>
        </p:xfrm>
        <a:graphic>
          <a:graphicData uri="http://schemas.openxmlformats.org/drawingml/2006/table">
            <a:tbl>
              <a:tblPr/>
              <a:tblGrid>
                <a:gridCol w="6019800"/>
                <a:gridCol w="3124200"/>
              </a:tblGrid>
              <a:tr h="365767">
                <a:tc gridSpan="2">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23.shoot    v.(shot, shot) </a:t>
                      </a:r>
                      <a:r>
                        <a:rPr kumimoji="0" lang="zh-CN" altLang="en-US"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射中</a:t>
                      </a:r>
                      <a:r>
                        <a:rPr kumimoji="0" lang="en-US"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射伤     </a:t>
                      </a:r>
                      <a:r>
                        <a:rPr kumimoji="0" lang="en-US"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shot n.  </a:t>
                      </a:r>
                      <a:r>
                        <a:rPr kumimoji="0" lang="zh-CN" altLang="en-US"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射击</a:t>
                      </a:r>
                      <a:r>
                        <a:rPr kumimoji="0" lang="en-US"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枪炮声</a:t>
                      </a:r>
                      <a:endParaRPr kumimoji="0" lang="zh-CN" altLang="en-US"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txBody>
                  <a:tcPr marT="45721" marB="4572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cPr/>
                </a:tc>
              </a:tr>
              <a:tr h="6076308">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1-1 The pickpocket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his hand into</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her bag.</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1-2 A plane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across</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the sky./ The car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forward</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1-3His hand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out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to grab her. / He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a hand</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and gripped his wrist.</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1-4Flames were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shooting up</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through the roof.</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1-5One more look and he noticed flames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shooting out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from under the disabled vehicle. </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2.The rose is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putting out new shoots</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3-1Terrified, Elli and I tried all the bear defense actions we knew. We yelled at the bear, hit pots hard, and fired blank </a:t>
                      </a:r>
                      <a:r>
                        <a:rPr kumimoji="0" lang="en-US" altLang="zh-CN" sz="2100" b="1" i="0" u="none" strike="noStrike" cap="none" normalizeH="0" baseline="0" dirty="0" smtClean="0">
                          <a:ln>
                            <a:noFill/>
                          </a:ln>
                          <a:solidFill>
                            <a:schemeClr val="tx1"/>
                          </a:solidFill>
                          <a:effectLst/>
                          <a:latin typeface="Calibri" panose="020F0502020204030204" charset="0"/>
                          <a:ea typeface="宋体" panose="02010600030101010101" pitchFamily="2" charset="-122"/>
                        </a:rPr>
                        <a:t>shotgun</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shells</a:t>
                      </a:r>
                      <a:r>
                        <a:rPr kumimoji="0" lang="zh-CN" altLang="en-US" sz="12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猎枪弹</a:t>
                      </a:r>
                      <a:r>
                        <a:rPr kumimoji="0" lang="zh-CN" altLang="en-US"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into the air. </a:t>
                      </a:r>
                      <a:r>
                        <a:rPr kumimoji="0" lang="en-US" altLang="zh-CN" sz="10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2020.07 </a:t>
                      </a:r>
                      <a:r>
                        <a:rPr kumimoji="0" lang="zh-CN" altLang="en-US" sz="10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高考卷 续写</a:t>
                      </a:r>
                      <a:endParaRPr kumimoji="0" lang="zh-CN" altLang="en-US" sz="10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3-2He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an arrow</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from his bow.</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4-1a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shooting pain</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in the back</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4-2 The pain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up</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her arm.</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5-1She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cast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him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a sideways glance.</a:t>
                      </a:r>
                      <a:endPar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5-2She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an angry glance at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him./She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him an angry glance</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6-1Making the best of this close encounter, I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some pictures of</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the bear.2020.07</a:t>
                      </a:r>
                      <a:r>
                        <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浙江高考卷读后读写</a:t>
                      </a:r>
                      <a:endPar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6-2 I decided to try for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a more natural shot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t>
                      </a:r>
                      <a:r>
                        <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照片</a:t>
                      </a:r>
                      <a:r>
                        <a:rPr kumimoji="0" lang="en-US" altLang="zh-CN"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t>
                      </a:r>
                      <a:r>
                        <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电影的</a:t>
                      </a:r>
                      <a:r>
                        <a:rPr kumimoji="0" lang="en-US" altLang="zh-CN"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t>
                      </a:r>
                      <a:r>
                        <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连候镜头</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of a fox peering from the bushes. </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peering  v.</a:t>
                      </a:r>
                      <a:r>
                        <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仔细看，端详，凝视</a:t>
                      </a:r>
                      <a:endPar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7-1Taylor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scored with a low shot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into the corner of the net.</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7-2My feet slipped as I was about to </a:t>
                      </a:r>
                      <a:r>
                        <a:rPr kumimoji="0" lang="en-US" altLang="zh-CN" sz="2100" b="1" i="0" u="none" strike="noStrike" cap="none" normalizeH="0" baseline="0" dirty="0" smtClean="0">
                          <a:ln>
                            <a:noFill/>
                          </a:ln>
                          <a:solidFill>
                            <a:schemeClr val="tx1"/>
                          </a:solidFill>
                          <a:effectLst/>
                          <a:latin typeface="Calibri" panose="020F0502020204030204" charset="0"/>
                          <a:ea typeface="宋体" panose="02010600030101010101" pitchFamily="2" charset="-122"/>
                        </a:rPr>
                        <a:t>shoot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and I missed the ball.</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7-3 She managed to </a:t>
                      </a:r>
                      <a:r>
                        <a:rPr kumimoji="0" lang="en-US" altLang="zh-CN" sz="2100" b="1" i="0" u="sng" strike="noStrike" cap="none" normalizeH="0" baseline="0" dirty="0" smtClean="0">
                          <a:ln>
                            <a:noFill/>
                          </a:ln>
                          <a:solidFill>
                            <a:schemeClr val="tx1"/>
                          </a:solidFill>
                          <a:effectLst/>
                          <a:latin typeface="Calibri" panose="020F0502020204030204" charset="0"/>
                          <a:ea typeface="宋体" panose="02010600030101010101" pitchFamily="2" charset="-122"/>
                        </a:rPr>
                        <a:t>shoot</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 jump </a:t>
                      </a:r>
                      <a:r>
                        <a:rPr kumimoji="0" lang="en-US" altLang="zh-CN" sz="2100" b="1" i="0" u="sng" strike="noStrike" cap="none" normalizeH="0" baseline="0" dirty="0" smtClean="0">
                          <a:ln>
                            <a:noFill/>
                          </a:ln>
                          <a:solidFill>
                            <a:schemeClr val="tx1"/>
                          </a:solidFill>
                          <a:effectLst/>
                          <a:latin typeface="Calibri" panose="020F0502020204030204" charset="0"/>
                          <a:ea typeface="宋体" panose="02010600030101010101" pitchFamily="2" charset="-122"/>
                        </a:rPr>
                        <a:t>shots</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just over their heads and into the net.</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txBody>
                  <a:tcPr marT="45721" marB="4572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1.v.</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快速移动</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（朝某方向）冲</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奔</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扑</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扒手迅速地将手伸进了她的包。</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endPar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飞机掠过天空</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车急速向前开。</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3</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他猛地伸出手去抓她。 </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 </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4</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火不断从房顶踪上来。 </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 </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5</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他再一看，注意到火苗从抛锚的汽车底部喷射出来</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 2016</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全国新课标</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I</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完形</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2.n[C]</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嫩枝：新芽</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玫瑰正抽出新芽。 （续） </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3</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、（枪或其他武器）射击</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害怕极了，我和埃利尝试了所有我们知道的防熊措施。我们对着熊大吼，狠狠敲击锅罐，朝着空中发射了空的霰弹。（续）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他张弓射了一箭。（续）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4.</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剧痛穿刺</a:t>
                      </a:r>
                      <a:endPar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背部的一阵剧痛（续）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疼痛顺着她的胳膊窜了上来（续）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5.</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突然把</a:t>
                      </a: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投向；瞥</a:t>
                      </a:r>
                      <a:endPar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她从眼角瞥了他一眼。</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endPar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她很生气，瞪了他一眼。</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endPar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6.</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拍摄</a:t>
                      </a:r>
                      <a:endPar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充分利用这次和北极熊近距离迎近的机会，我拍了几张它的照片（续）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我决定尝试拍摄一只狐狸从灌木丛中偷窥的一个更自然的镜头（续）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7.</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射门：投篮</a:t>
                      </a:r>
                      <a:endPar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泰勒一脚低射</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把球射入网角（续）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当我正要射门的时候脚下滑了一下，一脚踢空。 （续） </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3</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她设法跳起投篮</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正好越过他们的头顶</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射入网中。（续）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txBody>
                  <a:tcPr marT="45721" marB="4572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Text Box 6"/>
          <p:cNvSpPr txBox="1"/>
          <p:nvPr/>
        </p:nvSpPr>
        <p:spPr>
          <a:xfrm>
            <a:off x="1752600" y="228600"/>
            <a:ext cx="8229600" cy="64516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50000"/>
              </a:spcBef>
              <a:buNone/>
            </a:pPr>
            <a:r>
              <a:rPr lang="en-US" altLang="zh-CN" sz="3600" b="1" dirty="0">
                <a:solidFill>
                  <a:schemeClr val="bg1"/>
                </a:solidFill>
                <a:latin typeface="黑体" panose="02010609060101010101" pitchFamily="49" charset="-122"/>
                <a:ea typeface="黑体" panose="02010609060101010101" pitchFamily="49" charset="-122"/>
              </a:rPr>
              <a:t>6.</a:t>
            </a:r>
            <a:r>
              <a:rPr lang="zh-CN" altLang="en-US" sz="3600" b="1" dirty="0">
                <a:solidFill>
                  <a:schemeClr val="bg1"/>
                </a:solidFill>
                <a:latin typeface="黑体" panose="02010609060101010101" pitchFamily="49" charset="-122"/>
                <a:ea typeface="黑体" panose="02010609060101010101" pitchFamily="49" charset="-122"/>
              </a:rPr>
              <a:t>读后续写的语言技巧</a:t>
            </a:r>
            <a:r>
              <a:rPr lang="en-US" altLang="zh-CN" sz="3600" b="1" dirty="0">
                <a:solidFill>
                  <a:schemeClr val="bg1"/>
                </a:solidFill>
                <a:latin typeface="黑体" panose="02010609060101010101" pitchFamily="49" charset="-122"/>
                <a:ea typeface="黑体" panose="02010609060101010101" pitchFamily="49" charset="-122"/>
              </a:rPr>
              <a:t>--</a:t>
            </a:r>
            <a:r>
              <a:rPr lang="zh-CN" altLang="en-US" sz="3600" b="1" dirty="0">
                <a:solidFill>
                  <a:schemeClr val="bg1"/>
                </a:solidFill>
                <a:latin typeface="黑体" panose="02010609060101010101" pitchFamily="49" charset="-122"/>
                <a:ea typeface="黑体" panose="02010609060101010101" pitchFamily="49" charset="-122"/>
              </a:rPr>
              <a:t>准确定位</a:t>
            </a:r>
            <a:endParaRPr lang="zh-CN" altLang="en-US" sz="3600" b="1" dirty="0">
              <a:solidFill>
                <a:schemeClr val="bg1"/>
              </a:solidFill>
              <a:latin typeface="黑体" panose="02010609060101010101" pitchFamily="49" charset="-122"/>
              <a:ea typeface="黑体" panose="02010609060101010101" pitchFamily="49" charset="-122"/>
            </a:endParaRPr>
          </a:p>
        </p:txBody>
      </p:sp>
      <p:sp>
        <p:nvSpPr>
          <p:cNvPr id="7171" name="Text Box 7"/>
          <p:cNvSpPr txBox="1"/>
          <p:nvPr/>
        </p:nvSpPr>
        <p:spPr>
          <a:xfrm>
            <a:off x="1752600" y="1219200"/>
            <a:ext cx="8915400" cy="4338320"/>
          </a:xfrm>
          <a:prstGeom prst="rect">
            <a:avLst/>
          </a:prstGeom>
          <a:noFill/>
          <a:ln w="9525" cap="flat" cmpd="sng">
            <a:solidFill>
              <a:srgbClr val="33CCCC"/>
            </a:solidFill>
            <a:prstDash val="solid"/>
            <a:miter/>
            <a:headEnd type="none" w="med" len="med"/>
            <a:tailEnd type="none" w="med" len="med"/>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50000"/>
              </a:spcBef>
              <a:buNone/>
            </a:pPr>
            <a:r>
              <a:rPr lang="zh-CN" altLang="en-US" sz="2400" b="1" dirty="0">
                <a:solidFill>
                  <a:schemeClr val="bg1"/>
                </a:solidFill>
                <a:latin typeface="黑体" panose="02010609060101010101" pitchFamily="49" charset="-122"/>
                <a:ea typeface="黑体" panose="02010609060101010101" pitchFamily="49" charset="-122"/>
              </a:rPr>
              <a:t>尖子生</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神形兼备</a:t>
            </a:r>
            <a:r>
              <a:rPr lang="zh-CN" altLang="en-US" sz="2400" b="1" dirty="0">
                <a:solidFill>
                  <a:srgbClr val="FF0000"/>
                </a:solidFill>
                <a:latin typeface="黑体" panose="02010609060101010101" pitchFamily="49" charset="-122"/>
                <a:ea typeface="黑体" panose="02010609060101010101" pitchFamily="49" charset="-122"/>
              </a:rPr>
              <a:t>炫出彩</a:t>
            </a:r>
            <a:r>
              <a:rPr lang="en-US" altLang="zh-CN" sz="2400" b="1" dirty="0">
                <a:solidFill>
                  <a:srgbClr val="FF0000"/>
                </a:solidFill>
                <a:latin typeface="黑体" panose="02010609060101010101" pitchFamily="49" charset="-122"/>
                <a:ea typeface="黑体" panose="02010609060101010101" pitchFamily="49" charset="-122"/>
              </a:rPr>
              <a:t>(23</a:t>
            </a:r>
            <a:r>
              <a:rPr lang="zh-CN" altLang="en-US" sz="2400" b="1" dirty="0">
                <a:solidFill>
                  <a:srgbClr val="FF0000"/>
                </a:solidFill>
                <a:latin typeface="黑体" panose="02010609060101010101" pitchFamily="49" charset="-122"/>
                <a:ea typeface="黑体" panose="02010609060101010101" pitchFamily="49" charset="-122"/>
              </a:rPr>
              <a:t>分</a:t>
            </a:r>
            <a:r>
              <a:rPr lang="en-US" altLang="zh-CN" sz="2400" b="1" dirty="0">
                <a:solidFill>
                  <a:srgbClr val="FF0000"/>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语言丰富</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情节合理</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逻辑严密</a:t>
            </a:r>
            <a:r>
              <a:rPr lang="en-US" altLang="zh-CN" sz="2400" b="1" dirty="0">
                <a:solidFill>
                  <a:schemeClr val="bg1"/>
                </a:solidFill>
                <a:latin typeface="黑体" panose="02010609060101010101" pitchFamily="49" charset="-122"/>
                <a:ea typeface="黑体" panose="02010609060101010101" pitchFamily="49" charset="-122"/>
              </a:rPr>
              <a:t>,</a:t>
            </a:r>
            <a:endParaRPr lang="en-US" altLang="zh-CN" sz="2400" b="1" dirty="0">
              <a:solidFill>
                <a:schemeClr val="bg1"/>
              </a:solidFill>
              <a:latin typeface="黑体" panose="02010609060101010101" pitchFamily="49" charset="-122"/>
              <a:ea typeface="黑体" panose="02010609060101010101" pitchFamily="49" charset="-122"/>
            </a:endParaRPr>
          </a:p>
          <a:p>
            <a:pPr marL="0" lvl="0" indent="0" eaLnBrk="1" hangingPunct="1">
              <a:spcBef>
                <a:spcPct val="50000"/>
              </a:spcBef>
              <a:buNone/>
            </a:pPr>
            <a:r>
              <a:rPr lang="en-US" altLang="zh-CN" sz="2400" b="1" dirty="0">
                <a:solidFill>
                  <a:schemeClr val="bg1"/>
                </a:solidFill>
                <a:latin typeface="黑体" panose="02010609060101010101" pitchFamily="49" charset="-122"/>
                <a:ea typeface="黑体" panose="02010609060101010101" pitchFamily="49" charset="-122"/>
              </a:rPr>
              <a:t>      </a:t>
            </a:r>
            <a:r>
              <a:rPr lang="zh-CN" altLang="en-US" sz="2400" b="1" dirty="0">
                <a:solidFill>
                  <a:srgbClr val="FFCC00"/>
                </a:solidFill>
                <a:latin typeface="黑体" panose="02010609060101010101" pitchFamily="49" charset="-122"/>
                <a:ea typeface="黑体" panose="02010609060101010101" pitchFamily="49" charset="-122"/>
              </a:rPr>
              <a:t>传神的语言提亮表达方式</a:t>
            </a:r>
            <a:r>
              <a:rPr lang="en-US" altLang="zh-CN" sz="2400" b="1" dirty="0">
                <a:solidFill>
                  <a:srgbClr val="FFCC00"/>
                </a:solidFill>
                <a:latin typeface="黑体" panose="02010609060101010101" pitchFamily="49" charset="-122"/>
                <a:ea typeface="黑体" panose="02010609060101010101" pitchFamily="49" charset="-122"/>
              </a:rPr>
              <a:t>,</a:t>
            </a:r>
            <a:r>
              <a:rPr lang="zh-CN" altLang="en-US" sz="2400" b="1" dirty="0">
                <a:solidFill>
                  <a:srgbClr val="FFCC00"/>
                </a:solidFill>
                <a:latin typeface="黑体" panose="02010609060101010101" pitchFamily="49" charset="-122"/>
                <a:ea typeface="黑体" panose="02010609060101010101" pitchFamily="49" charset="-122"/>
              </a:rPr>
              <a:t>前后呼应耐人寻味</a:t>
            </a:r>
            <a:r>
              <a:rPr lang="en-US" altLang="zh-CN" sz="2400" b="1" dirty="0">
                <a:solidFill>
                  <a:srgbClr val="FFCC00"/>
                </a:solidFill>
                <a:latin typeface="黑体" panose="02010609060101010101" pitchFamily="49" charset="-122"/>
                <a:ea typeface="黑体" panose="02010609060101010101" pitchFamily="49" charset="-122"/>
              </a:rPr>
              <a:t>.</a:t>
            </a:r>
            <a:endParaRPr lang="en-US" altLang="zh-CN" sz="2400" b="1" dirty="0">
              <a:solidFill>
                <a:srgbClr val="FFCC00"/>
              </a:solidFill>
              <a:latin typeface="黑体" panose="02010609060101010101" pitchFamily="49" charset="-122"/>
              <a:ea typeface="黑体" panose="02010609060101010101" pitchFamily="49" charset="-122"/>
            </a:endParaRPr>
          </a:p>
          <a:p>
            <a:pPr marL="0" lvl="0" indent="0" eaLnBrk="1" hangingPunct="1">
              <a:spcBef>
                <a:spcPct val="50000"/>
              </a:spcBef>
              <a:buNone/>
            </a:pPr>
            <a:endParaRPr lang="en-US" altLang="zh-CN" sz="2400" b="1" dirty="0">
              <a:solidFill>
                <a:srgbClr val="FFCC00"/>
              </a:solidFill>
              <a:latin typeface="黑体" panose="02010609060101010101" pitchFamily="49" charset="-122"/>
              <a:ea typeface="黑体" panose="02010609060101010101" pitchFamily="49" charset="-122"/>
            </a:endParaRPr>
          </a:p>
          <a:p>
            <a:pPr marL="0" lvl="0" indent="0" eaLnBrk="1" hangingPunct="1">
              <a:spcBef>
                <a:spcPct val="50000"/>
              </a:spcBef>
              <a:buNone/>
            </a:pPr>
            <a:r>
              <a:rPr lang="zh-CN" altLang="en-US" sz="2400" b="1" dirty="0">
                <a:solidFill>
                  <a:schemeClr val="bg1"/>
                </a:solidFill>
                <a:latin typeface="黑体" panose="02010609060101010101" pitchFamily="49" charset="-122"/>
                <a:ea typeface="黑体" panose="02010609060101010101" pitchFamily="49" charset="-122"/>
              </a:rPr>
              <a:t>中等生</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稳扎稳打</a:t>
            </a:r>
            <a:r>
              <a:rPr lang="zh-CN" altLang="en-US" sz="2400" b="1" dirty="0">
                <a:solidFill>
                  <a:srgbClr val="FF0000"/>
                </a:solidFill>
                <a:latin typeface="黑体" panose="02010609060101010101" pitchFamily="49" charset="-122"/>
                <a:ea typeface="黑体" panose="02010609060101010101" pitchFamily="49" charset="-122"/>
              </a:rPr>
              <a:t>有亮点</a:t>
            </a:r>
            <a:r>
              <a:rPr lang="en-US" altLang="zh-CN" sz="2400" b="1" dirty="0">
                <a:solidFill>
                  <a:srgbClr val="FF0000"/>
                </a:solidFill>
                <a:latin typeface="黑体" panose="02010609060101010101" pitchFamily="49" charset="-122"/>
                <a:ea typeface="黑体" panose="02010609060101010101" pitchFamily="49" charset="-122"/>
              </a:rPr>
              <a:t>(20</a:t>
            </a:r>
            <a:r>
              <a:rPr lang="zh-CN" altLang="en-US" sz="2400" b="1" dirty="0">
                <a:solidFill>
                  <a:srgbClr val="FF0000"/>
                </a:solidFill>
                <a:latin typeface="黑体" panose="02010609060101010101" pitchFamily="49" charset="-122"/>
                <a:ea typeface="黑体" panose="02010609060101010101" pitchFamily="49" charset="-122"/>
              </a:rPr>
              <a:t>分</a:t>
            </a:r>
            <a:r>
              <a:rPr lang="en-US" altLang="zh-CN" sz="2400" b="1" dirty="0">
                <a:solidFill>
                  <a:srgbClr val="FF0000"/>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语言规范</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线索清晰</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逻辑合理</a:t>
            </a:r>
            <a:r>
              <a:rPr lang="en-US" altLang="zh-CN" sz="2400" b="1" dirty="0">
                <a:solidFill>
                  <a:schemeClr val="bg1"/>
                </a:solidFill>
                <a:latin typeface="黑体" panose="02010609060101010101" pitchFamily="49" charset="-122"/>
                <a:ea typeface="黑体" panose="02010609060101010101" pitchFamily="49" charset="-122"/>
              </a:rPr>
              <a:t>,</a:t>
            </a:r>
            <a:endParaRPr lang="en-US" altLang="zh-CN" sz="2400" b="1" dirty="0">
              <a:solidFill>
                <a:schemeClr val="bg1"/>
              </a:solidFill>
              <a:latin typeface="黑体" panose="02010609060101010101" pitchFamily="49" charset="-122"/>
              <a:ea typeface="黑体" panose="02010609060101010101" pitchFamily="49" charset="-122"/>
            </a:endParaRPr>
          </a:p>
          <a:p>
            <a:pPr marL="0" lvl="0" indent="0" eaLnBrk="1" hangingPunct="1">
              <a:spcBef>
                <a:spcPct val="50000"/>
              </a:spcBef>
              <a:buNone/>
            </a:pPr>
            <a:r>
              <a:rPr lang="en-US" altLang="zh-CN" sz="2400" b="1" dirty="0">
                <a:solidFill>
                  <a:schemeClr val="bg1"/>
                </a:solidFill>
                <a:latin typeface="黑体" panose="02010609060101010101" pitchFamily="49" charset="-122"/>
                <a:ea typeface="黑体" panose="02010609060101010101" pitchFamily="49" charset="-122"/>
              </a:rPr>
              <a:t>       </a:t>
            </a:r>
            <a:r>
              <a:rPr lang="zh-CN" altLang="en-US" sz="2400" b="1" dirty="0">
                <a:solidFill>
                  <a:srgbClr val="FFCC00"/>
                </a:solidFill>
                <a:latin typeface="黑体" panose="02010609060101010101" pitchFamily="49" charset="-122"/>
                <a:ea typeface="黑体" panose="02010609060101010101" pitchFamily="49" charset="-122"/>
              </a:rPr>
              <a:t>精当的语言推进情节发展</a:t>
            </a:r>
            <a:r>
              <a:rPr lang="en-US" altLang="zh-CN" sz="2400" b="1" dirty="0">
                <a:solidFill>
                  <a:srgbClr val="FFCC00"/>
                </a:solidFill>
                <a:latin typeface="黑体" panose="02010609060101010101" pitchFamily="49" charset="-122"/>
                <a:ea typeface="黑体" panose="02010609060101010101" pitchFamily="49" charset="-122"/>
              </a:rPr>
              <a:t>,</a:t>
            </a:r>
            <a:r>
              <a:rPr lang="zh-CN" altLang="en-US" sz="2400" b="1" dirty="0">
                <a:solidFill>
                  <a:srgbClr val="FFCC00"/>
                </a:solidFill>
                <a:latin typeface="黑体" panose="02010609060101010101" pitchFamily="49" charset="-122"/>
                <a:ea typeface="黑体" panose="02010609060101010101" pitchFamily="49" charset="-122"/>
              </a:rPr>
              <a:t>起承转合一气呵成</a:t>
            </a:r>
            <a:r>
              <a:rPr lang="en-US" altLang="zh-CN" sz="2400" b="1" dirty="0">
                <a:solidFill>
                  <a:srgbClr val="FFCC00"/>
                </a:solidFill>
                <a:latin typeface="黑体" panose="02010609060101010101" pitchFamily="49" charset="-122"/>
                <a:ea typeface="黑体" panose="02010609060101010101" pitchFamily="49" charset="-122"/>
              </a:rPr>
              <a:t>.</a:t>
            </a:r>
            <a:endParaRPr lang="en-US" altLang="zh-CN" sz="2400" b="1" dirty="0">
              <a:solidFill>
                <a:srgbClr val="FFCC00"/>
              </a:solidFill>
              <a:latin typeface="黑体" panose="02010609060101010101" pitchFamily="49" charset="-122"/>
              <a:ea typeface="黑体" panose="02010609060101010101" pitchFamily="49" charset="-122"/>
            </a:endParaRPr>
          </a:p>
          <a:p>
            <a:pPr marL="0" lvl="0" indent="0" eaLnBrk="1" hangingPunct="1">
              <a:spcBef>
                <a:spcPct val="50000"/>
              </a:spcBef>
              <a:buNone/>
            </a:pPr>
            <a:endParaRPr lang="en-US" altLang="zh-CN" sz="2400" b="1" dirty="0">
              <a:solidFill>
                <a:srgbClr val="FFCC00"/>
              </a:solidFill>
              <a:latin typeface="黑体" panose="02010609060101010101" pitchFamily="49" charset="-122"/>
              <a:ea typeface="黑体" panose="02010609060101010101" pitchFamily="49" charset="-122"/>
            </a:endParaRPr>
          </a:p>
          <a:p>
            <a:pPr marL="0" lvl="0" indent="0" eaLnBrk="1" hangingPunct="1">
              <a:spcBef>
                <a:spcPct val="50000"/>
              </a:spcBef>
              <a:buNone/>
            </a:pPr>
            <a:r>
              <a:rPr lang="zh-CN" altLang="en-US" sz="2400" b="1" dirty="0">
                <a:solidFill>
                  <a:schemeClr val="bg1"/>
                </a:solidFill>
                <a:latin typeface="黑体" panose="02010609060101010101" pitchFamily="49" charset="-122"/>
                <a:ea typeface="黑体" panose="02010609060101010101" pitchFamily="49" charset="-122"/>
              </a:rPr>
              <a:t>拐脚生</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降低门槛</a:t>
            </a:r>
            <a:r>
              <a:rPr lang="zh-CN" altLang="en-US" sz="2400" b="1" dirty="0">
                <a:solidFill>
                  <a:srgbClr val="FF0000"/>
                </a:solidFill>
                <a:latin typeface="黑体" panose="02010609060101010101" pitchFamily="49" charset="-122"/>
                <a:ea typeface="黑体" panose="02010609060101010101" pitchFamily="49" charset="-122"/>
              </a:rPr>
              <a:t>求完整</a:t>
            </a:r>
            <a:r>
              <a:rPr lang="en-US" altLang="zh-CN" sz="2400" b="1" dirty="0">
                <a:solidFill>
                  <a:srgbClr val="FF0000"/>
                </a:solidFill>
                <a:latin typeface="黑体" panose="02010609060101010101" pitchFamily="49" charset="-122"/>
                <a:ea typeface="黑体" panose="02010609060101010101" pitchFamily="49" charset="-122"/>
              </a:rPr>
              <a:t>(15</a:t>
            </a:r>
            <a:r>
              <a:rPr lang="zh-CN" altLang="en-US" sz="2400" b="1" dirty="0">
                <a:solidFill>
                  <a:srgbClr val="FF0000"/>
                </a:solidFill>
                <a:latin typeface="黑体" panose="02010609060101010101" pitchFamily="49" charset="-122"/>
                <a:ea typeface="黑体" panose="02010609060101010101" pitchFamily="49" charset="-122"/>
              </a:rPr>
              <a:t>分</a:t>
            </a:r>
            <a:r>
              <a:rPr lang="en-US" altLang="zh-CN" sz="2400" b="1" dirty="0">
                <a:solidFill>
                  <a:srgbClr val="FF0000"/>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粗线条</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重印象</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书写</a:t>
            </a:r>
            <a:r>
              <a:rPr lang="en-US" altLang="zh-CN" sz="2400" b="1" dirty="0">
                <a:solidFill>
                  <a:schemeClr val="bg1"/>
                </a:solidFill>
                <a:latin typeface="黑体" panose="02010609060101010101" pitchFamily="49" charset="-122"/>
                <a:ea typeface="黑体" panose="02010609060101010101" pitchFamily="49" charset="-122"/>
              </a:rPr>
              <a:t>)</a:t>
            </a:r>
            <a:endParaRPr lang="en-US" altLang="zh-CN" sz="2400" b="1" dirty="0">
              <a:solidFill>
                <a:schemeClr val="bg1"/>
              </a:solidFill>
              <a:latin typeface="黑体" panose="02010609060101010101" pitchFamily="49" charset="-122"/>
              <a:ea typeface="黑体" panose="02010609060101010101" pitchFamily="49" charset="-122"/>
            </a:endParaRPr>
          </a:p>
          <a:p>
            <a:pPr marL="0" lvl="0" indent="0" eaLnBrk="1" hangingPunct="1">
              <a:spcBef>
                <a:spcPct val="50000"/>
              </a:spcBef>
              <a:buNone/>
            </a:pPr>
            <a:r>
              <a:rPr lang="en-US" altLang="zh-CN" sz="2400" b="1" dirty="0">
                <a:solidFill>
                  <a:schemeClr val="bg1"/>
                </a:solidFill>
                <a:latin typeface="黑体" panose="02010609060101010101" pitchFamily="49" charset="-122"/>
                <a:ea typeface="黑体" panose="02010609060101010101" pitchFamily="49" charset="-122"/>
              </a:rPr>
              <a:t>       </a:t>
            </a:r>
            <a:r>
              <a:rPr lang="zh-CN" altLang="en-US" sz="2400" b="1" dirty="0">
                <a:solidFill>
                  <a:srgbClr val="FFCC00"/>
                </a:solidFill>
                <a:latin typeface="黑体" panose="02010609060101010101" pitchFamily="49" charset="-122"/>
                <a:ea typeface="黑体" panose="02010609060101010101" pitchFamily="49" charset="-122"/>
              </a:rPr>
              <a:t>准确的语言叙述完整故事</a:t>
            </a:r>
            <a:r>
              <a:rPr lang="en-US" altLang="zh-CN" sz="2400" b="1" dirty="0">
                <a:solidFill>
                  <a:srgbClr val="FFCC00"/>
                </a:solidFill>
                <a:latin typeface="黑体" panose="02010609060101010101" pitchFamily="49" charset="-122"/>
                <a:ea typeface="黑体" panose="02010609060101010101" pitchFamily="49" charset="-122"/>
              </a:rPr>
              <a:t>,</a:t>
            </a:r>
            <a:r>
              <a:rPr lang="zh-CN" altLang="en-US" sz="2400" b="1" dirty="0">
                <a:solidFill>
                  <a:srgbClr val="FFCC00"/>
                </a:solidFill>
                <a:latin typeface="黑体" panose="02010609060101010101" pitchFamily="49" charset="-122"/>
                <a:ea typeface="黑体" panose="02010609060101010101" pitchFamily="49" charset="-122"/>
              </a:rPr>
              <a:t>在情在理通达顺畅</a:t>
            </a:r>
            <a:r>
              <a:rPr lang="en-US" altLang="zh-CN" sz="2400" b="1" dirty="0">
                <a:solidFill>
                  <a:srgbClr val="FFCC00"/>
                </a:solidFill>
                <a:latin typeface="黑体" panose="02010609060101010101" pitchFamily="49" charset="-122"/>
                <a:ea typeface="黑体" panose="02010609060101010101" pitchFamily="49" charset="-122"/>
              </a:rPr>
              <a:t>.</a:t>
            </a:r>
            <a:endParaRPr lang="en-US" altLang="zh-CN" sz="2400" b="1" dirty="0">
              <a:solidFill>
                <a:srgbClr val="FFCC00"/>
              </a:solidFill>
              <a:latin typeface="黑体" panose="02010609060101010101" pitchFamily="49" charset="-122"/>
              <a:ea typeface="黑体" panose="02010609060101010101" pitchFamily="49" charset="-122"/>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Text Box 5"/>
          <p:cNvSpPr txBox="1"/>
          <p:nvPr/>
        </p:nvSpPr>
        <p:spPr>
          <a:xfrm>
            <a:off x="1371600" y="762000"/>
            <a:ext cx="9448800" cy="506730"/>
          </a:xfrm>
          <a:prstGeom prst="rect">
            <a:avLst/>
          </a:prstGeom>
          <a:noFill/>
          <a:ln w="9525" cap="flat" cmpd="sng">
            <a:solidFill>
              <a:srgbClr val="00FFFF"/>
            </a:solidFill>
            <a:prstDash val="solid"/>
            <a:miter/>
            <a:headEnd type="none" w="med" len="med"/>
            <a:tailEnd type="none" w="med" len="med"/>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50000"/>
              </a:spcBef>
              <a:buNone/>
            </a:pPr>
            <a:r>
              <a:rPr lang="zh-CN" altLang="en-US" sz="2700" dirty="0">
                <a:solidFill>
                  <a:schemeClr val="bg1"/>
                </a:solidFill>
                <a:latin typeface="黑体" panose="02010609060101010101" pitchFamily="49" charset="-122"/>
                <a:ea typeface="黑体" panose="02010609060101010101" pitchFamily="49" charset="-122"/>
              </a:rPr>
              <a:t>二考特点</a:t>
            </a:r>
            <a:r>
              <a:rPr lang="en-US" altLang="zh-CN" sz="2700" dirty="0">
                <a:solidFill>
                  <a:schemeClr val="bg1"/>
                </a:solidFill>
                <a:latin typeface="黑体" panose="02010609060101010101" pitchFamily="49" charset="-122"/>
                <a:ea typeface="黑体" panose="02010609060101010101" pitchFamily="49" charset="-122"/>
              </a:rPr>
              <a:t>:</a:t>
            </a:r>
            <a:r>
              <a:rPr lang="zh-CN" altLang="en-US" sz="2700" dirty="0">
                <a:solidFill>
                  <a:schemeClr val="bg1"/>
                </a:solidFill>
                <a:latin typeface="黑体" panose="02010609060101010101" pitchFamily="49" charset="-122"/>
                <a:ea typeface="黑体" panose="02010609060101010101" pitchFamily="49" charset="-122"/>
              </a:rPr>
              <a:t>经验教足</a:t>
            </a:r>
            <a:r>
              <a:rPr lang="en-US" altLang="zh-CN" sz="2700" dirty="0">
                <a:solidFill>
                  <a:schemeClr val="bg1"/>
                </a:solidFill>
                <a:latin typeface="黑体" panose="02010609060101010101" pitchFamily="49" charset="-122"/>
                <a:ea typeface="黑体" panose="02010609060101010101" pitchFamily="49" charset="-122"/>
              </a:rPr>
              <a:t>,</a:t>
            </a:r>
            <a:r>
              <a:rPr lang="zh-CN" altLang="en-US" sz="2700" dirty="0">
                <a:solidFill>
                  <a:schemeClr val="bg1"/>
                </a:solidFill>
                <a:latin typeface="黑体" panose="02010609060101010101" pitchFamily="49" charset="-122"/>
                <a:ea typeface="黑体" panose="02010609060101010101" pitchFamily="49" charset="-122"/>
              </a:rPr>
              <a:t>准确定位</a:t>
            </a:r>
            <a:r>
              <a:rPr lang="en-US" altLang="zh-CN" sz="2700" dirty="0">
                <a:solidFill>
                  <a:schemeClr val="bg1"/>
                </a:solidFill>
                <a:latin typeface="黑体" panose="02010609060101010101" pitchFamily="49" charset="-122"/>
                <a:ea typeface="黑体" panose="02010609060101010101" pitchFamily="49" charset="-122"/>
              </a:rPr>
              <a:t>,</a:t>
            </a:r>
            <a:r>
              <a:rPr lang="zh-CN" altLang="en-US" sz="2700" dirty="0">
                <a:solidFill>
                  <a:schemeClr val="bg1"/>
                </a:solidFill>
                <a:latin typeface="黑体" panose="02010609060101010101" pitchFamily="49" charset="-122"/>
                <a:ea typeface="黑体" panose="02010609060101010101" pitchFamily="49" charset="-122"/>
              </a:rPr>
              <a:t>多种预案</a:t>
            </a:r>
            <a:r>
              <a:rPr lang="en-US" altLang="zh-CN" sz="2700" dirty="0">
                <a:solidFill>
                  <a:srgbClr val="FFCC00"/>
                </a:solidFill>
                <a:latin typeface="黑体" panose="02010609060101010101" pitchFamily="49" charset="-122"/>
                <a:ea typeface="黑体" panose="02010609060101010101" pitchFamily="49" charset="-122"/>
              </a:rPr>
              <a:t>(</a:t>
            </a:r>
            <a:r>
              <a:rPr lang="zh-CN" altLang="en-US" sz="2700" dirty="0">
                <a:solidFill>
                  <a:srgbClr val="FFCC00"/>
                </a:solidFill>
                <a:latin typeface="黑体" panose="02010609060101010101" pitchFamily="49" charset="-122"/>
                <a:ea typeface="黑体" panose="02010609060101010101" pitchFamily="49" charset="-122"/>
              </a:rPr>
              <a:t>确保</a:t>
            </a:r>
            <a:r>
              <a:rPr lang="en-US" altLang="zh-CN" sz="2700" dirty="0">
                <a:solidFill>
                  <a:srgbClr val="FFCC00"/>
                </a:solidFill>
                <a:latin typeface="黑体" panose="02010609060101010101" pitchFamily="49" charset="-122"/>
                <a:ea typeface="黑体" panose="02010609060101010101" pitchFamily="49" charset="-122"/>
              </a:rPr>
              <a:t>20+30</a:t>
            </a:r>
            <a:r>
              <a:rPr lang="zh-CN" altLang="en-US" sz="2700" dirty="0">
                <a:solidFill>
                  <a:srgbClr val="FFCC00"/>
                </a:solidFill>
                <a:latin typeface="黑体" panose="02010609060101010101" pitchFamily="49" charset="-122"/>
                <a:ea typeface="黑体" panose="02010609060101010101" pitchFamily="49" charset="-122"/>
              </a:rPr>
              <a:t>分钟写作</a:t>
            </a:r>
            <a:r>
              <a:rPr lang="en-US" altLang="zh-CN" sz="2700" dirty="0">
                <a:solidFill>
                  <a:srgbClr val="FFCC00"/>
                </a:solidFill>
                <a:latin typeface="黑体" panose="02010609060101010101" pitchFamily="49" charset="-122"/>
                <a:ea typeface="黑体" panose="02010609060101010101" pitchFamily="49" charset="-122"/>
              </a:rPr>
              <a:t>)</a:t>
            </a:r>
            <a:endParaRPr lang="en-US" altLang="zh-CN" sz="2700" dirty="0">
              <a:solidFill>
                <a:srgbClr val="FFCC00"/>
              </a:solidFill>
              <a:latin typeface="黑体" panose="02010609060101010101" pitchFamily="49" charset="-122"/>
              <a:ea typeface="黑体" panose="02010609060101010101" pitchFamily="49" charset="-122"/>
            </a:endParaRPr>
          </a:p>
        </p:txBody>
      </p:sp>
      <p:sp>
        <p:nvSpPr>
          <p:cNvPr id="8195" name="Text Box 6"/>
          <p:cNvSpPr txBox="1"/>
          <p:nvPr/>
        </p:nvSpPr>
        <p:spPr>
          <a:xfrm>
            <a:off x="1752600" y="228600"/>
            <a:ext cx="8229600" cy="64516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50000"/>
              </a:spcBef>
              <a:buNone/>
            </a:pPr>
            <a:r>
              <a:rPr lang="en-US" altLang="zh-CN" sz="3600" b="1" dirty="0">
                <a:solidFill>
                  <a:schemeClr val="bg1"/>
                </a:solidFill>
                <a:latin typeface="黑体" panose="02010609060101010101" pitchFamily="49" charset="-122"/>
                <a:ea typeface="黑体" panose="02010609060101010101" pitchFamily="49" charset="-122"/>
              </a:rPr>
              <a:t>6.</a:t>
            </a:r>
            <a:r>
              <a:rPr lang="zh-CN" altLang="en-US" sz="3600" b="1" dirty="0">
                <a:solidFill>
                  <a:schemeClr val="bg1"/>
                </a:solidFill>
                <a:latin typeface="黑体" panose="02010609060101010101" pitchFamily="49" charset="-122"/>
                <a:ea typeface="黑体" panose="02010609060101010101" pitchFamily="49" charset="-122"/>
              </a:rPr>
              <a:t>读后续写备考策略</a:t>
            </a:r>
            <a:r>
              <a:rPr lang="en-US" altLang="zh-CN" sz="3600" b="1" dirty="0">
                <a:solidFill>
                  <a:schemeClr val="bg1"/>
                </a:solidFill>
                <a:latin typeface="Times New Roman" panose="02020603050405020304" charset="0"/>
                <a:ea typeface="黑体" panose="02010609060101010101" pitchFamily="49" charset="-122"/>
              </a:rPr>
              <a:t>—</a:t>
            </a:r>
            <a:r>
              <a:rPr lang="zh-CN" altLang="en-US" sz="3600" b="1" dirty="0">
                <a:solidFill>
                  <a:schemeClr val="bg1"/>
                </a:solidFill>
                <a:latin typeface="黑体" panose="02010609060101010101" pitchFamily="49" charset="-122"/>
                <a:ea typeface="黑体" panose="02010609060101010101" pitchFamily="49" charset="-122"/>
              </a:rPr>
              <a:t>胸有成竹</a:t>
            </a:r>
            <a:endParaRPr lang="zh-CN" altLang="en-US" sz="3600" b="1" dirty="0">
              <a:solidFill>
                <a:schemeClr val="bg1"/>
              </a:solidFill>
              <a:latin typeface="黑体" panose="02010609060101010101" pitchFamily="49" charset="-122"/>
              <a:ea typeface="黑体" panose="02010609060101010101" pitchFamily="49" charset="-122"/>
            </a:endParaRPr>
          </a:p>
        </p:txBody>
      </p:sp>
      <p:sp>
        <p:nvSpPr>
          <p:cNvPr id="8196" name="Text Box 7"/>
          <p:cNvSpPr txBox="1"/>
          <p:nvPr/>
        </p:nvSpPr>
        <p:spPr>
          <a:xfrm>
            <a:off x="1752600" y="1219200"/>
            <a:ext cx="8610600" cy="401129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85000"/>
              </a:lnSpc>
              <a:spcBef>
                <a:spcPct val="50000"/>
              </a:spcBef>
              <a:buNone/>
            </a:pPr>
            <a:r>
              <a:rPr lang="zh-CN" altLang="en-US" sz="2800" dirty="0">
                <a:solidFill>
                  <a:schemeClr val="bg1"/>
                </a:solidFill>
                <a:latin typeface="黑体" panose="02010609060101010101" pitchFamily="49" charset="-122"/>
                <a:ea typeface="黑体" panose="02010609060101010101" pitchFamily="49" charset="-122"/>
              </a:rPr>
              <a:t>续写考前</a:t>
            </a:r>
            <a:r>
              <a:rPr lang="en-US" altLang="zh-CN" sz="2800" dirty="0">
                <a:solidFill>
                  <a:schemeClr val="bg1"/>
                </a:solidFill>
                <a:latin typeface="黑体" panose="02010609060101010101" pitchFamily="49" charset="-122"/>
                <a:ea typeface="黑体" panose="02010609060101010101" pitchFamily="49" charset="-122"/>
              </a:rPr>
              <a:t>30</a:t>
            </a:r>
            <a:r>
              <a:rPr lang="zh-CN" altLang="en-US" sz="2800" dirty="0">
                <a:solidFill>
                  <a:schemeClr val="bg1"/>
                </a:solidFill>
                <a:latin typeface="黑体" panose="02010609060101010101" pitchFamily="49" charset="-122"/>
                <a:ea typeface="黑体" panose="02010609060101010101" pitchFamily="49" charset="-122"/>
              </a:rPr>
              <a:t>天</a:t>
            </a:r>
            <a:r>
              <a:rPr lang="en-US" altLang="zh-CN" sz="2800" dirty="0">
                <a:solidFill>
                  <a:schemeClr val="bg1"/>
                </a:solidFill>
                <a:latin typeface="黑体" panose="02010609060101010101" pitchFamily="49" charset="-122"/>
                <a:ea typeface="黑体" panose="02010609060101010101" pitchFamily="49" charset="-122"/>
              </a:rPr>
              <a:t>:</a:t>
            </a:r>
            <a:r>
              <a:rPr lang="zh-CN" altLang="en-US" sz="2800" dirty="0">
                <a:solidFill>
                  <a:schemeClr val="bg1"/>
                </a:solidFill>
                <a:latin typeface="黑体" panose="02010609060101010101" pitchFamily="49" charset="-122"/>
                <a:ea typeface="黑体" panose="02010609060101010101" pitchFamily="49" charset="-122"/>
              </a:rPr>
              <a:t>语言</a:t>
            </a:r>
            <a:r>
              <a:rPr lang="en-US" altLang="zh-CN" sz="2800" dirty="0">
                <a:solidFill>
                  <a:srgbClr val="FFCC00"/>
                </a:solidFill>
                <a:latin typeface="黑体" panose="02010609060101010101" pitchFamily="49" charset="-122"/>
                <a:ea typeface="黑体" panose="02010609060101010101" pitchFamily="49" charset="-122"/>
              </a:rPr>
              <a:t>(①</a:t>
            </a:r>
            <a:r>
              <a:rPr lang="zh-CN" altLang="en-US" sz="2800" dirty="0">
                <a:solidFill>
                  <a:srgbClr val="FFCC00"/>
                </a:solidFill>
                <a:latin typeface="黑体" panose="02010609060101010101" pitchFamily="49" charset="-122"/>
                <a:ea typeface="黑体" panose="02010609060101010101" pitchFamily="49" charset="-122"/>
              </a:rPr>
              <a:t>语料库的熟练准确运用</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浓缩 </a:t>
            </a:r>
            <a:endParaRPr lang="zh-CN" altLang="en-US"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5000"/>
              </a:lnSpc>
              <a:spcBef>
                <a:spcPct val="50000"/>
              </a:spcBef>
              <a:buNone/>
            </a:pPr>
            <a:r>
              <a:rPr lang="zh-CN" altLang="en-US" sz="2800" dirty="0">
                <a:solidFill>
                  <a:srgbClr val="FFCC00"/>
                </a:solidFill>
                <a:latin typeface="黑体" panose="02010609060101010101" pitchFamily="49" charset="-122"/>
                <a:ea typeface="黑体" panose="02010609060101010101" pitchFamily="49" charset="-122"/>
              </a:rPr>
              <a:t>                  读薄</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能驾驭</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快产出</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零失误</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5000"/>
              </a:lnSpc>
              <a:spcBef>
                <a:spcPct val="50000"/>
              </a:spcBef>
              <a:buNone/>
            </a:pPr>
            <a:r>
              <a:rPr lang="en-US" altLang="zh-CN" sz="2800" dirty="0">
                <a:solidFill>
                  <a:srgbClr val="FFCC00"/>
                </a:solidFill>
                <a:latin typeface="黑体" panose="02010609060101010101" pitchFamily="49" charset="-122"/>
                <a:ea typeface="黑体" panose="02010609060101010101" pitchFamily="49" charset="-122"/>
              </a:rPr>
              <a:t>                 ②</a:t>
            </a:r>
            <a:r>
              <a:rPr lang="zh-CN" altLang="en-US" sz="2800" dirty="0">
                <a:solidFill>
                  <a:srgbClr val="FFCC00"/>
                </a:solidFill>
                <a:latin typeface="黑体" panose="02010609060101010101" pitchFamily="49" charset="-122"/>
                <a:ea typeface="黑体" panose="02010609060101010101" pitchFamily="49" charset="-122"/>
              </a:rPr>
              <a:t>真实的语料</a:t>
            </a:r>
            <a:r>
              <a:rPr lang="en-US" altLang="zh-CN" sz="2800" dirty="0">
                <a:solidFill>
                  <a:srgbClr val="FFCC00"/>
                </a:solidFill>
                <a:latin typeface="黑体" panose="02010609060101010101" pitchFamily="49" charset="-122"/>
                <a:ea typeface="黑体" panose="02010609060101010101" pitchFamily="49" charset="-122"/>
              </a:rPr>
              <a:t>co-text(</a:t>
            </a:r>
            <a:r>
              <a:rPr lang="zh-CN" altLang="en-US" sz="2800" dirty="0">
                <a:solidFill>
                  <a:srgbClr val="FFCC00"/>
                </a:solidFill>
                <a:latin typeface="黑体" panose="02010609060101010101" pitchFamily="49" charset="-122"/>
                <a:ea typeface="黑体" panose="02010609060101010101" pitchFamily="49" charset="-122"/>
              </a:rPr>
              <a:t>上下文</a:t>
            </a:r>
            <a:r>
              <a:rPr lang="en-US" altLang="zh-CN" sz="2800" dirty="0">
                <a:solidFill>
                  <a:srgbClr val="FFCC00"/>
                </a:solidFill>
                <a:latin typeface="黑体" panose="02010609060101010101" pitchFamily="49" charset="-122"/>
                <a:ea typeface="黑体" panose="02010609060101010101" pitchFamily="49" charset="-122"/>
              </a:rPr>
              <a:t>),   </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5000"/>
              </a:lnSpc>
              <a:spcBef>
                <a:spcPct val="50000"/>
              </a:spcBef>
              <a:buNone/>
            </a:pPr>
            <a:r>
              <a:rPr lang="en-US" altLang="zh-CN" sz="2800" dirty="0">
                <a:solidFill>
                  <a:srgbClr val="FFCC00"/>
                </a:solidFill>
                <a:latin typeface="黑体" panose="02010609060101010101" pitchFamily="49" charset="-122"/>
                <a:ea typeface="黑体" panose="02010609060101010101" pitchFamily="49" charset="-122"/>
              </a:rPr>
              <a:t>                   </a:t>
            </a:r>
            <a:r>
              <a:rPr lang="zh-CN" altLang="en-US" sz="2800" dirty="0">
                <a:solidFill>
                  <a:srgbClr val="FFCC00"/>
                </a:solidFill>
                <a:latin typeface="黑体" panose="02010609060101010101" pitchFamily="49" charset="-122"/>
                <a:ea typeface="黑体" panose="02010609060101010101" pitchFamily="49" charset="-122"/>
              </a:rPr>
              <a:t>实际发生时的语境含义</a:t>
            </a:r>
            <a:endParaRPr lang="zh-CN" altLang="en-US"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5000"/>
              </a:lnSpc>
              <a:spcBef>
                <a:spcPct val="50000"/>
              </a:spcBef>
              <a:buNone/>
            </a:pPr>
            <a:r>
              <a:rPr lang="zh-CN" altLang="en-US" sz="2800" dirty="0">
                <a:solidFill>
                  <a:srgbClr val="FFCC00"/>
                </a:solidFill>
                <a:latin typeface="黑体" panose="02010609060101010101" pitchFamily="49" charset="-122"/>
                <a:ea typeface="黑体" panose="02010609060101010101" pitchFamily="49" charset="-122"/>
              </a:rPr>
              <a:t>                 ③动词四式</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过去时的各种时态</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5000"/>
              </a:lnSpc>
              <a:spcBef>
                <a:spcPct val="50000"/>
              </a:spcBef>
              <a:buNone/>
            </a:pPr>
            <a:r>
              <a:rPr lang="en-US" altLang="zh-CN" sz="2800" dirty="0">
                <a:latin typeface="黑体" panose="02010609060101010101" pitchFamily="49" charset="-122"/>
                <a:ea typeface="黑体" panose="02010609060101010101" pitchFamily="49" charset="-122"/>
              </a:rPr>
              <a:t>             </a:t>
            </a:r>
            <a:r>
              <a:rPr lang="zh-CN" altLang="en-US" sz="2800" dirty="0">
                <a:solidFill>
                  <a:schemeClr val="bg1"/>
                </a:solidFill>
                <a:latin typeface="黑体" panose="02010609060101010101" pitchFamily="49" charset="-122"/>
                <a:ea typeface="黑体" panose="02010609060101010101" pitchFamily="49" charset="-122"/>
              </a:rPr>
              <a:t>情节</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叙事元素</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逻辑衔接</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思想共鸣</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spcBef>
                <a:spcPct val="50000"/>
              </a:spcBef>
              <a:buNone/>
            </a:pPr>
            <a:endParaRPr lang="en-US" altLang="zh-CN" sz="2800" dirty="0">
              <a:latin typeface="黑体" panose="02010609060101010101" pitchFamily="49" charset="-122"/>
              <a:ea typeface="黑体" panose="02010609060101010101" pitchFamily="49" charset="-122"/>
            </a:endParaRPr>
          </a:p>
        </p:txBody>
      </p:sp>
      <p:sp>
        <p:nvSpPr>
          <p:cNvPr id="8197" name="Line 8"/>
          <p:cNvSpPr/>
          <p:nvPr/>
        </p:nvSpPr>
        <p:spPr>
          <a:xfrm>
            <a:off x="6705600" y="4572000"/>
            <a:ext cx="457200" cy="533400"/>
          </a:xfrm>
          <a:prstGeom prst="line">
            <a:avLst/>
          </a:prstGeom>
          <a:ln w="76200" cap="flat" cmpd="sng">
            <a:solidFill>
              <a:srgbClr val="FF0000"/>
            </a:solidFill>
            <a:prstDash val="solid"/>
            <a:headEnd type="none" w="med" len="med"/>
            <a:tailEnd type="none" w="med" len="med"/>
          </a:ln>
        </p:spPr>
      </p:sp>
      <p:sp>
        <p:nvSpPr>
          <p:cNvPr id="8198" name="Text Box 9"/>
          <p:cNvSpPr txBox="1"/>
          <p:nvPr/>
        </p:nvSpPr>
        <p:spPr>
          <a:xfrm>
            <a:off x="1524000" y="4876800"/>
            <a:ext cx="8610600" cy="181483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50000"/>
              </a:spcBef>
              <a:buNone/>
            </a:pPr>
            <a:r>
              <a:rPr lang="zh-CN" altLang="en-US" sz="2800" b="1" dirty="0">
                <a:solidFill>
                  <a:schemeClr val="bg1"/>
                </a:solidFill>
                <a:latin typeface="黑体" panose="02010609060101010101" pitchFamily="49" charset="-122"/>
                <a:ea typeface="黑体" panose="02010609060101010101" pitchFamily="49" charset="-122"/>
              </a:rPr>
              <a:t>王初明教授指出高考中的读后续写考题的短板在于互动教弱</a:t>
            </a:r>
            <a:r>
              <a:rPr lang="en-US" altLang="zh-CN" sz="2800" b="1" dirty="0">
                <a:solidFill>
                  <a:schemeClr val="bg1"/>
                </a:solidFill>
                <a:latin typeface="黑体" panose="02010609060101010101" pitchFamily="49" charset="-122"/>
                <a:ea typeface="黑体" panose="02010609060101010101" pitchFamily="49" charset="-122"/>
              </a:rPr>
              <a:t>,</a:t>
            </a:r>
            <a:r>
              <a:rPr lang="zh-CN" altLang="en-US" sz="2800" b="1" dirty="0">
                <a:solidFill>
                  <a:schemeClr val="bg1"/>
                </a:solidFill>
                <a:latin typeface="黑体" panose="02010609060101010101" pitchFamily="49" charset="-122"/>
                <a:ea typeface="黑体" panose="02010609060101010101" pitchFamily="49" charset="-122"/>
              </a:rPr>
              <a:t>提出要</a:t>
            </a:r>
            <a:r>
              <a:rPr lang="zh-CN" altLang="en-US" sz="2800" b="1" dirty="0">
                <a:solidFill>
                  <a:srgbClr val="FFCC00"/>
                </a:solidFill>
                <a:ea typeface="黑体" panose="02010609060101010101" pitchFamily="49" charset="-122"/>
              </a:rPr>
              <a:t>“</a:t>
            </a:r>
            <a:r>
              <a:rPr lang="zh-CN" altLang="en-US" sz="2800" b="1" dirty="0">
                <a:solidFill>
                  <a:srgbClr val="FFCC00"/>
                </a:solidFill>
                <a:latin typeface="黑体" panose="02010609060101010101" pitchFamily="49" charset="-122"/>
                <a:ea typeface="黑体" panose="02010609060101010101" pitchFamily="49" charset="-122"/>
              </a:rPr>
              <a:t>内容引领语言使用</a:t>
            </a:r>
            <a:r>
              <a:rPr lang="zh-CN" altLang="en-US" sz="2800" b="1" dirty="0">
                <a:solidFill>
                  <a:srgbClr val="FFCC00"/>
                </a:solidFill>
                <a:ea typeface="黑体" panose="02010609060101010101" pitchFamily="49" charset="-122"/>
              </a:rPr>
              <a:t>”</a:t>
            </a:r>
            <a:r>
              <a:rPr lang="en-US" altLang="zh-CN" sz="2800" b="1" dirty="0">
                <a:solidFill>
                  <a:srgbClr val="FFCC00"/>
                </a:solidFill>
                <a:latin typeface="黑体" panose="02010609060101010101" pitchFamily="49" charset="-122"/>
                <a:ea typeface="黑体" panose="02010609060101010101" pitchFamily="49" charset="-122"/>
              </a:rPr>
              <a:t>,</a:t>
            </a:r>
            <a:r>
              <a:rPr lang="zh-CN" altLang="en-US" sz="2800" b="1" dirty="0">
                <a:solidFill>
                  <a:schemeClr val="bg1"/>
                </a:solidFill>
                <a:latin typeface="黑体" panose="02010609060101010101" pitchFamily="49" charset="-122"/>
                <a:ea typeface="黑体" panose="02010609060101010101" pitchFamily="49" charset="-122"/>
              </a:rPr>
              <a:t>在</a:t>
            </a:r>
            <a:r>
              <a:rPr lang="zh-CN" altLang="en-US" sz="2800" b="1" dirty="0">
                <a:solidFill>
                  <a:srgbClr val="FFCC00"/>
                </a:solidFill>
                <a:latin typeface="黑体" panose="02010609060101010101" pitchFamily="49" charset="-122"/>
                <a:ea typeface="黑体" panose="02010609060101010101" pitchFamily="49" charset="-122"/>
              </a:rPr>
              <a:t>完全理解原文</a:t>
            </a:r>
            <a:r>
              <a:rPr lang="zh-CN" altLang="en-US" sz="2800" b="1" dirty="0">
                <a:solidFill>
                  <a:schemeClr val="bg1"/>
                </a:solidFill>
                <a:latin typeface="黑体" panose="02010609060101010101" pitchFamily="49" charset="-122"/>
                <a:ea typeface="黑体" panose="02010609060101010101" pitchFamily="49" charset="-122"/>
              </a:rPr>
              <a:t>基础上进行续写</a:t>
            </a:r>
            <a:r>
              <a:rPr lang="en-US" altLang="zh-CN" sz="2800" b="1" dirty="0">
                <a:solidFill>
                  <a:schemeClr val="bg1"/>
                </a:solidFill>
                <a:latin typeface="黑体" panose="02010609060101010101" pitchFamily="49" charset="-122"/>
                <a:ea typeface="黑体" panose="02010609060101010101" pitchFamily="49" charset="-122"/>
              </a:rPr>
              <a:t>,</a:t>
            </a:r>
            <a:r>
              <a:rPr lang="zh-CN" altLang="en-US" sz="2800" b="1" dirty="0">
                <a:solidFill>
                  <a:schemeClr val="bg1"/>
                </a:solidFill>
                <a:latin typeface="黑体" panose="02010609060101010101" pitchFamily="49" charset="-122"/>
                <a:ea typeface="黑体" panose="02010609060101010101" pitchFamily="49" charset="-122"/>
              </a:rPr>
              <a:t>不断地参照对比原文</a:t>
            </a:r>
            <a:r>
              <a:rPr lang="en-US" altLang="zh-CN" sz="2800" b="1" dirty="0">
                <a:solidFill>
                  <a:schemeClr val="bg1"/>
                </a:solidFill>
                <a:latin typeface="黑体" panose="02010609060101010101" pitchFamily="49" charset="-122"/>
                <a:ea typeface="黑体" panose="02010609060101010101" pitchFamily="49" charset="-122"/>
              </a:rPr>
              <a:t>,</a:t>
            </a:r>
            <a:r>
              <a:rPr lang="zh-CN" altLang="en-US" sz="2800" b="1" dirty="0">
                <a:solidFill>
                  <a:schemeClr val="bg1"/>
                </a:solidFill>
                <a:latin typeface="黑体" panose="02010609060101010101" pitchFamily="49" charset="-122"/>
                <a:ea typeface="黑体" panose="02010609060101010101" pitchFamily="49" charset="-122"/>
              </a:rPr>
              <a:t>以拉平和作者之间的差距</a:t>
            </a:r>
            <a:r>
              <a:rPr lang="en-US" altLang="zh-CN" sz="2800" b="1" dirty="0">
                <a:solidFill>
                  <a:schemeClr val="bg1"/>
                </a:solidFill>
                <a:latin typeface="黑体" panose="02010609060101010101" pitchFamily="49" charset="-122"/>
                <a:ea typeface="黑体" panose="02010609060101010101" pitchFamily="49" charset="-122"/>
              </a:rPr>
              <a:t>.</a:t>
            </a:r>
            <a:endParaRPr lang="en-US" altLang="zh-CN" sz="2800" b="1" dirty="0">
              <a:solidFill>
                <a:schemeClr val="bg1"/>
              </a:solidFill>
              <a:latin typeface="黑体" panose="02010609060101010101" pitchFamily="49" charset="-122"/>
              <a:ea typeface="黑体" panose="02010609060101010101" pitchFamily="49" charset="-122"/>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Text Box 3"/>
          <p:cNvSpPr txBox="1"/>
          <p:nvPr/>
        </p:nvSpPr>
        <p:spPr>
          <a:xfrm>
            <a:off x="1524000" y="457200"/>
            <a:ext cx="9144000" cy="581850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95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其他备考建议</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1.</a:t>
            </a:r>
            <a:r>
              <a:rPr lang="zh-CN" altLang="en-US" sz="2800" dirty="0">
                <a:solidFill>
                  <a:srgbClr val="0099FF"/>
                </a:solidFill>
                <a:latin typeface="黑体" panose="02010609060101010101" pitchFamily="49" charset="-122"/>
                <a:ea typeface="黑体" panose="02010609060101010101" pitchFamily="49" charset="-122"/>
              </a:rPr>
              <a:t>回归真题</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命题意识</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学会出题</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2.</a:t>
            </a:r>
            <a:r>
              <a:rPr lang="zh-CN" altLang="en-US" sz="2800" dirty="0">
                <a:solidFill>
                  <a:srgbClr val="0099FF"/>
                </a:solidFill>
                <a:latin typeface="黑体" panose="02010609060101010101" pitchFamily="49" charset="-122"/>
                <a:ea typeface="黑体" panose="02010609060101010101" pitchFamily="49" charset="-122"/>
              </a:rPr>
              <a:t>关注山东新高考和本次首考</a:t>
            </a:r>
            <a:endParaRPr lang="zh-CN" altLang="en-US"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3.</a:t>
            </a:r>
            <a:r>
              <a:rPr lang="zh-CN" altLang="en-US" sz="2800" dirty="0">
                <a:solidFill>
                  <a:srgbClr val="0099FF"/>
                </a:solidFill>
                <a:latin typeface="黑体" panose="02010609060101010101" pitchFamily="49" charset="-122"/>
                <a:ea typeface="黑体" panose="02010609060101010101" pitchFamily="49" charset="-122"/>
              </a:rPr>
              <a:t>高频词汇</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完形填空</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FFCC00"/>
                </a:solidFill>
                <a:latin typeface="黑体" panose="02010609060101010101" pitchFamily="49" charset="-122"/>
                <a:ea typeface="黑体" panose="02010609060101010101" pitchFamily="49" charset="-122"/>
              </a:rPr>
              <a:t>4.</a:t>
            </a:r>
            <a:r>
              <a:rPr lang="zh-CN" altLang="en-US" sz="2800" dirty="0">
                <a:solidFill>
                  <a:srgbClr val="FFCC00"/>
                </a:solidFill>
                <a:latin typeface="黑体" panose="02010609060101010101" pitchFamily="49" charset="-122"/>
                <a:ea typeface="黑体" panose="02010609060101010101" pitchFamily="49" charset="-122"/>
              </a:rPr>
              <a:t>作文自评和互评</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自我评价</a:t>
            </a:r>
            <a:r>
              <a:rPr lang="en-US" altLang="zh-CN" sz="2800" dirty="0">
                <a:solidFill>
                  <a:srgbClr val="FFCC00"/>
                </a:solidFill>
                <a:latin typeface="黑体" panose="02010609060101010101" pitchFamily="49" charset="-122"/>
                <a:ea typeface="黑体" panose="02010609060101010101" pitchFamily="49" charset="-122"/>
              </a:rPr>
              <a:t>Self-assessment+</a:t>
            </a:r>
            <a:r>
              <a:rPr lang="zh-CN" altLang="en-US" sz="2800" dirty="0">
                <a:solidFill>
                  <a:srgbClr val="FFCC00"/>
                </a:solidFill>
                <a:latin typeface="黑体" panose="02010609060101010101" pitchFamily="49" charset="-122"/>
                <a:ea typeface="黑体" panose="02010609060101010101" pitchFamily="49" charset="-122"/>
              </a:rPr>
              <a:t>同</a:t>
            </a:r>
            <a:endParaRPr lang="zh-CN" altLang="en-US"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  伴互评</a:t>
            </a:r>
            <a:r>
              <a:rPr lang="en-US" altLang="zh-CN" sz="2800" dirty="0">
                <a:solidFill>
                  <a:srgbClr val="FFCC00"/>
                </a:solidFill>
                <a:latin typeface="黑体" panose="02010609060101010101" pitchFamily="49" charset="-122"/>
                <a:ea typeface="黑体" panose="02010609060101010101" pitchFamily="49" charset="-122"/>
              </a:rPr>
              <a:t>peer-assessment)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5.</a:t>
            </a:r>
            <a:r>
              <a:rPr lang="zh-CN" altLang="en-US" sz="2800" dirty="0">
                <a:solidFill>
                  <a:srgbClr val="33CCFF"/>
                </a:solidFill>
                <a:latin typeface="黑体" panose="02010609060101010101" pitchFamily="49" charset="-122"/>
                <a:ea typeface="黑体" panose="02010609060101010101" pitchFamily="49" charset="-122"/>
              </a:rPr>
              <a:t>限时训练</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应试技巧</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考试节奏</a:t>
            </a:r>
            <a:r>
              <a:rPr lang="en-US" altLang="zh-CN" sz="2800" dirty="0">
                <a:solidFill>
                  <a:srgbClr val="33CCFF"/>
                </a:solidFill>
                <a:latin typeface="黑体" panose="02010609060101010101" pitchFamily="49" charset="-122"/>
                <a:ea typeface="黑体" panose="02010609060101010101" pitchFamily="49" charset="-122"/>
              </a:rPr>
              <a:t>(21</a:t>
            </a:r>
            <a:r>
              <a:rPr lang="zh-CN" altLang="en-US" sz="2800" dirty="0">
                <a:solidFill>
                  <a:srgbClr val="33CCFF"/>
                </a:solidFill>
                <a:latin typeface="黑体" panose="02010609060101010101" pitchFamily="49" charset="-122"/>
                <a:ea typeface="黑体" panose="02010609060101010101" pitchFamily="49" charset="-122"/>
              </a:rPr>
              <a:t>分钟阅读</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  25</a:t>
            </a:r>
            <a:r>
              <a:rPr lang="zh-CN" altLang="en-US" sz="2800" dirty="0">
                <a:solidFill>
                  <a:srgbClr val="33CCFF"/>
                </a:solidFill>
                <a:latin typeface="黑体" panose="02010609060101010101" pitchFamily="49" charset="-122"/>
                <a:ea typeface="黑体" panose="02010609060101010101" pitchFamily="49" charset="-122"/>
              </a:rPr>
              <a:t>分钟七选五</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完形的精准和熟练</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6.</a:t>
            </a:r>
            <a:r>
              <a:rPr lang="zh-CN" altLang="en-US" sz="2800" dirty="0">
                <a:solidFill>
                  <a:srgbClr val="33CCFF"/>
                </a:solidFill>
                <a:latin typeface="黑体" panose="02010609060101010101" pitchFamily="49" charset="-122"/>
                <a:ea typeface="黑体" panose="02010609060101010101" pitchFamily="49" charset="-122"/>
              </a:rPr>
              <a:t>抢抓书写</a:t>
            </a:r>
            <a:endParaRPr lang="zh-CN" altLang="en-US"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7.</a:t>
            </a:r>
            <a:r>
              <a:rPr lang="zh-CN" altLang="en-US" sz="2800" dirty="0">
                <a:solidFill>
                  <a:srgbClr val="33CCFF"/>
                </a:solidFill>
                <a:latin typeface="黑体" panose="02010609060101010101" pitchFamily="49" charset="-122"/>
                <a:ea typeface="黑体" panose="02010609060101010101" pitchFamily="49" charset="-122"/>
              </a:rPr>
              <a:t>分层指导和教学</a:t>
            </a:r>
            <a:endParaRPr lang="zh-CN" altLang="en-US"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8:</a:t>
            </a:r>
            <a:r>
              <a:rPr lang="zh-CN" altLang="en-US" sz="2800" dirty="0">
                <a:solidFill>
                  <a:srgbClr val="33CCFF"/>
                </a:solidFill>
                <a:latin typeface="黑体" panose="02010609060101010101" pitchFamily="49" charset="-122"/>
                <a:ea typeface="黑体" panose="02010609060101010101" pitchFamily="49" charset="-122"/>
              </a:rPr>
              <a:t>理论提升</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  </a:t>
            </a:r>
            <a:r>
              <a:rPr lang="zh-CN" altLang="en-US" sz="2800" dirty="0">
                <a:solidFill>
                  <a:srgbClr val="33CCFF"/>
                </a:solidFill>
                <a:latin typeface="黑体" panose="02010609060101010101" pitchFamily="49" charset="-122"/>
                <a:ea typeface="黑体" panose="02010609060101010101" pitchFamily="49" charset="-122"/>
              </a:rPr>
              <a:t>语篇分析理论</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语义链</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场</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  </a:t>
            </a:r>
            <a:r>
              <a:rPr lang="zh-CN" altLang="en-US" sz="2800" dirty="0">
                <a:solidFill>
                  <a:srgbClr val="33CCFF"/>
                </a:solidFill>
                <a:latin typeface="黑体" panose="02010609060101010101" pitchFamily="49" charset="-122"/>
                <a:ea typeface="黑体" panose="02010609060101010101" pitchFamily="49" charset="-122"/>
              </a:rPr>
              <a:t>主位推进</a:t>
            </a:r>
            <a:r>
              <a:rPr lang="zh-CN" altLang="en-US" sz="2800" dirty="0">
                <a:solidFill>
                  <a:srgbClr val="33CCFF"/>
                </a:solidFill>
              </a:rPr>
              <a:t>	</a:t>
            </a:r>
            <a:endParaRPr lang="zh-CN" altLang="en-US" sz="2800" dirty="0">
              <a:solidFill>
                <a:srgbClr val="33CCFF"/>
              </a:solidFill>
            </a:endParaRPr>
          </a:p>
          <a:p>
            <a:pPr marL="0" lvl="0" indent="0" eaLnBrk="1" hangingPunct="1">
              <a:lnSpc>
                <a:spcPct val="95000"/>
              </a:lnSpc>
              <a:spcBef>
                <a:spcPct val="0"/>
              </a:spcBef>
              <a:buNone/>
            </a:pPr>
            <a:r>
              <a:rPr lang="zh-CN" altLang="en-US" sz="2800" dirty="0">
                <a:solidFill>
                  <a:srgbClr val="33CCFF"/>
                </a:solidFill>
                <a:latin typeface="黑体" panose="02010609060101010101" pitchFamily="49" charset="-122"/>
                <a:ea typeface="黑体" panose="02010609060101010101" pitchFamily="49" charset="-122"/>
              </a:rPr>
              <a:t>  修辞</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隐喻</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2" name="Text Box 2"/>
          <p:cNvSpPr txBox="1"/>
          <p:nvPr/>
        </p:nvSpPr>
        <p:spPr>
          <a:xfrm>
            <a:off x="1676400" y="0"/>
            <a:ext cx="8991600" cy="377317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95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其他备考建议</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1.</a:t>
            </a:r>
            <a:r>
              <a:rPr lang="zh-CN" altLang="en-US" sz="2800" dirty="0">
                <a:solidFill>
                  <a:srgbClr val="0099FF"/>
                </a:solidFill>
                <a:latin typeface="黑体" panose="02010609060101010101" pitchFamily="49" charset="-122"/>
                <a:ea typeface="黑体" panose="02010609060101010101" pitchFamily="49" charset="-122"/>
              </a:rPr>
              <a:t>回归真题</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命题意识</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学会出题</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2.</a:t>
            </a:r>
            <a:r>
              <a:rPr lang="zh-CN" altLang="en-US" sz="2800" dirty="0">
                <a:solidFill>
                  <a:srgbClr val="0099FF"/>
                </a:solidFill>
                <a:latin typeface="黑体" panose="02010609060101010101" pitchFamily="49" charset="-122"/>
                <a:ea typeface="黑体" panose="02010609060101010101" pitchFamily="49" charset="-122"/>
              </a:rPr>
              <a:t>关注山东新高考和本次首考</a:t>
            </a:r>
            <a:endParaRPr lang="zh-CN" altLang="en-US"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3.</a:t>
            </a:r>
            <a:r>
              <a:rPr lang="zh-CN" altLang="en-US" sz="2800" dirty="0">
                <a:solidFill>
                  <a:srgbClr val="0099FF"/>
                </a:solidFill>
                <a:latin typeface="黑体" panose="02010609060101010101" pitchFamily="49" charset="-122"/>
                <a:ea typeface="黑体" panose="02010609060101010101" pitchFamily="49" charset="-122"/>
              </a:rPr>
              <a:t>高频词汇</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完形填空</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FFCC00"/>
                </a:solidFill>
                <a:latin typeface="黑体" panose="02010609060101010101" pitchFamily="49" charset="-122"/>
                <a:ea typeface="黑体" panose="02010609060101010101" pitchFamily="49" charset="-122"/>
              </a:rPr>
              <a:t>4.</a:t>
            </a:r>
            <a:r>
              <a:rPr lang="zh-CN" altLang="en-US" sz="2800" dirty="0">
                <a:solidFill>
                  <a:srgbClr val="FFCC00"/>
                </a:solidFill>
                <a:latin typeface="黑体" panose="02010609060101010101" pitchFamily="49" charset="-122"/>
                <a:ea typeface="黑体" panose="02010609060101010101" pitchFamily="49" charset="-122"/>
              </a:rPr>
              <a:t>作文自评和互评</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自我评价</a:t>
            </a:r>
            <a:r>
              <a:rPr lang="en-US" altLang="zh-CN" sz="2800" dirty="0">
                <a:solidFill>
                  <a:srgbClr val="FFCC00"/>
                </a:solidFill>
                <a:latin typeface="黑体" panose="02010609060101010101" pitchFamily="49" charset="-122"/>
                <a:ea typeface="黑体" panose="02010609060101010101" pitchFamily="49" charset="-122"/>
              </a:rPr>
              <a:t>Self-assessment+</a:t>
            </a:r>
            <a:r>
              <a:rPr lang="zh-CN" altLang="en-US" sz="2800" dirty="0">
                <a:solidFill>
                  <a:srgbClr val="FFCC00"/>
                </a:solidFill>
                <a:latin typeface="黑体" panose="02010609060101010101" pitchFamily="49" charset="-122"/>
                <a:ea typeface="黑体" panose="02010609060101010101" pitchFamily="49" charset="-122"/>
              </a:rPr>
              <a:t>同</a:t>
            </a:r>
            <a:endParaRPr lang="zh-CN" altLang="en-US"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  伴互评</a:t>
            </a:r>
            <a:r>
              <a:rPr lang="en-US" altLang="zh-CN" sz="2800" dirty="0">
                <a:solidFill>
                  <a:srgbClr val="FFCC00"/>
                </a:solidFill>
                <a:latin typeface="黑体" panose="02010609060101010101" pitchFamily="49" charset="-122"/>
                <a:ea typeface="黑体" panose="02010609060101010101" pitchFamily="49" charset="-122"/>
              </a:rPr>
              <a:t>peer-assessment)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5.</a:t>
            </a:r>
            <a:r>
              <a:rPr lang="zh-CN" altLang="en-US" sz="2800" dirty="0">
                <a:solidFill>
                  <a:srgbClr val="33CCFF"/>
                </a:solidFill>
                <a:latin typeface="黑体" panose="02010609060101010101" pitchFamily="49" charset="-122"/>
                <a:ea typeface="黑体" panose="02010609060101010101" pitchFamily="49" charset="-122"/>
              </a:rPr>
              <a:t>限时训练</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应试技巧</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考试节奏</a:t>
            </a:r>
            <a:r>
              <a:rPr lang="en-US" altLang="zh-CN" sz="2800" dirty="0">
                <a:solidFill>
                  <a:srgbClr val="33CCFF"/>
                </a:solidFill>
                <a:latin typeface="黑体" panose="02010609060101010101" pitchFamily="49" charset="-122"/>
                <a:ea typeface="黑体" panose="02010609060101010101" pitchFamily="49" charset="-122"/>
              </a:rPr>
              <a:t>(21</a:t>
            </a:r>
            <a:r>
              <a:rPr lang="zh-CN" altLang="en-US" sz="2800" dirty="0">
                <a:solidFill>
                  <a:srgbClr val="33CCFF"/>
                </a:solidFill>
                <a:latin typeface="黑体" panose="02010609060101010101" pitchFamily="49" charset="-122"/>
                <a:ea typeface="黑体" panose="02010609060101010101" pitchFamily="49" charset="-122"/>
              </a:rPr>
              <a:t>分钟阅读</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  25</a:t>
            </a:r>
            <a:r>
              <a:rPr lang="zh-CN" altLang="en-US" sz="2800" dirty="0">
                <a:solidFill>
                  <a:srgbClr val="33CCFF"/>
                </a:solidFill>
                <a:latin typeface="黑体" panose="02010609060101010101" pitchFamily="49" charset="-122"/>
                <a:ea typeface="黑体" panose="02010609060101010101" pitchFamily="49" charset="-122"/>
              </a:rPr>
              <a:t>分钟七选五</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完形的精准和熟练</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endParaRPr lang="en-US" altLang="zh-CN" sz="2800" dirty="0">
              <a:solidFill>
                <a:srgbClr val="33CCFF"/>
              </a:solidFill>
              <a:latin typeface="黑体" panose="02010609060101010101" pitchFamily="49" charset="-122"/>
              <a:ea typeface="黑体" panose="02010609060101010101" pitchFamily="49" charset="-122"/>
            </a:endParaRPr>
          </a:p>
        </p:txBody>
      </p:sp>
      <p:pic>
        <p:nvPicPr>
          <p:cNvPr id="14339" name="Picture 3"/>
          <p:cNvPicPr>
            <a:picLocks noChangeAspect="1"/>
          </p:cNvPicPr>
          <p:nvPr/>
        </p:nvPicPr>
        <p:blipFill>
          <a:blip r:embed="rId1"/>
          <a:srcRect l="6111" t="48518" r="10556" b="13704"/>
          <a:stretch>
            <a:fillRect/>
          </a:stretch>
        </p:blipFill>
        <p:spPr>
          <a:xfrm>
            <a:off x="1524000" y="3352800"/>
            <a:ext cx="9144000" cy="35052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339"/>
                                        </p:tgtEl>
                                        <p:attrNameLst>
                                          <p:attrName>style.visibility</p:attrName>
                                        </p:attrNameLst>
                                      </p:cBhvr>
                                      <p:to>
                                        <p:strVal val="visible"/>
                                      </p:to>
                                    </p:set>
                                    <p:anim calcmode="lin" valueType="num">
                                      <p:cBhvr additive="base">
                                        <p:cTn id="7" dur="500" fill="hold"/>
                                        <p:tgtEl>
                                          <p:spTgt spid="14339"/>
                                        </p:tgtEl>
                                        <p:attrNameLst>
                                          <p:attrName>ppt_x</p:attrName>
                                        </p:attrNameLst>
                                      </p:cBhvr>
                                      <p:tavLst>
                                        <p:tav tm="0">
                                          <p:val>
                                            <p:strVal val="#ppt_x"/>
                                          </p:val>
                                        </p:tav>
                                        <p:tav tm="100000">
                                          <p:val>
                                            <p:strVal val="#ppt_x"/>
                                          </p:val>
                                        </p:tav>
                                      </p:tavLst>
                                    </p:anim>
                                    <p:anim calcmode="lin" valueType="num">
                                      <p:cBhvr additive="base">
                                        <p:cTn id="8" dur="500" fill="hold"/>
                                        <p:tgtEl>
                                          <p:spTgt spid="143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7785" y="182245"/>
            <a:ext cx="12134215" cy="6492875"/>
          </a:xfrm>
          <a:prstGeom prst="rect">
            <a:avLst/>
          </a:prstGeom>
          <a:noFill/>
        </p:spPr>
        <p:txBody>
          <a:bodyPr wrap="square" rtlCol="0">
            <a:spAutoFit/>
          </a:bodyPr>
          <a:p>
            <a:r>
              <a:rPr lang="zh-CN" altLang="en-US" sz="3200">
                <a:solidFill>
                  <a:schemeClr val="tx1"/>
                </a:solidFill>
                <a:latin typeface="Times New Roman" panose="02020603050405020304" charset="0"/>
                <a:cs typeface="Times New Roman" panose="02020603050405020304" charset="0"/>
              </a:rPr>
              <a:t>Dear George,</a:t>
            </a:r>
            <a:endParaRPr lang="zh-CN" altLang="en-US" sz="3200">
              <a:solidFill>
                <a:schemeClr val="tx1"/>
              </a:solidFill>
              <a:latin typeface="Times New Roman" panose="02020603050405020304" charset="0"/>
              <a:cs typeface="Times New Roman" panose="02020603050405020304" charset="0"/>
            </a:endParaRPr>
          </a:p>
          <a:p>
            <a:r>
              <a:rPr lang="en-US" altLang="zh-CN" sz="3200">
                <a:solidFill>
                  <a:schemeClr val="tx1"/>
                </a:solidFill>
                <a:latin typeface="Times New Roman" panose="02020603050405020304" charset="0"/>
                <a:cs typeface="Times New Roman" panose="02020603050405020304" charset="0"/>
              </a:rPr>
              <a:t>  </a:t>
            </a:r>
            <a:r>
              <a:rPr lang="zh-CN" altLang="en-US" sz="3200">
                <a:solidFill>
                  <a:schemeClr val="tx1"/>
                </a:solidFill>
                <a:latin typeface="Times New Roman" panose="02020603050405020304" charset="0"/>
                <a:cs typeface="Times New Roman" panose="02020603050405020304" charset="0"/>
              </a:rPr>
              <a:t>I hope this mail finds you well. I'm writing to inform you of the approaching Chinese speech contest, which is organized annually for foreign students.</a:t>
            </a:r>
            <a:endParaRPr lang="zh-CN" altLang="en-US" sz="3200">
              <a:solidFill>
                <a:schemeClr val="tx1"/>
              </a:solidFill>
              <a:latin typeface="Times New Roman" panose="02020603050405020304" charset="0"/>
              <a:cs typeface="Times New Roman" panose="02020603050405020304" charset="0"/>
            </a:endParaRPr>
          </a:p>
          <a:p>
            <a:r>
              <a:rPr lang="en-US" altLang="zh-CN" sz="3200">
                <a:solidFill>
                  <a:schemeClr val="tx1"/>
                </a:solidFill>
                <a:latin typeface="Times New Roman" panose="02020603050405020304" charset="0"/>
                <a:cs typeface="Times New Roman" panose="02020603050405020304" charset="0"/>
              </a:rPr>
              <a:t>  </a:t>
            </a:r>
            <a:r>
              <a:rPr lang="zh-CN" altLang="en-US" sz="3200">
                <a:solidFill>
                  <a:schemeClr val="tx1"/>
                </a:solidFill>
                <a:latin typeface="Times New Roman" panose="02020603050405020304" charset="0"/>
                <a:cs typeface="Times New Roman" panose="02020603050405020304" charset="0"/>
              </a:rPr>
              <a:t>Scheduled to be held at 2:00 pm this Saturday at the auditorium, the event will last approximately 3 hours. Aiming to promote the cross-cultural communicating, the competition will focus on the theme of “My Comprehension of Chinese Culture”. Given that考虑到 you are a keen enthusiast for traditional Chinese culture with proficiency in authentic Chinese, I'm earnestly inviting you to participate in.</a:t>
            </a:r>
            <a:endParaRPr lang="zh-CN" altLang="en-US" sz="3200">
              <a:solidFill>
                <a:schemeClr val="tx1"/>
              </a:solidFill>
              <a:latin typeface="Times New Roman" panose="02020603050405020304" charset="0"/>
              <a:cs typeface="Times New Roman" panose="02020603050405020304" charset="0"/>
            </a:endParaRPr>
          </a:p>
          <a:p>
            <a:r>
              <a:rPr lang="en-US" altLang="zh-CN" sz="3200">
                <a:solidFill>
                  <a:schemeClr val="tx1"/>
                </a:solidFill>
                <a:latin typeface="Times New Roman" panose="02020603050405020304" charset="0"/>
                <a:cs typeface="Times New Roman" panose="02020603050405020304" charset="0"/>
              </a:rPr>
              <a:t>  </a:t>
            </a:r>
            <a:r>
              <a:rPr lang="zh-CN" altLang="en-US" sz="3200">
                <a:solidFill>
                  <a:schemeClr val="tx1"/>
                </a:solidFill>
                <a:latin typeface="Times New Roman" panose="02020603050405020304" charset="0"/>
                <a:cs typeface="Times New Roman" panose="02020603050405020304" charset="0"/>
              </a:rPr>
              <a:t>If you are available and have interest in this, please submit your application on our school website before Wednesday. Hopefully you can harvest a rewarding and enjoyable experience.</a:t>
            </a:r>
            <a:endParaRPr lang="zh-CN" altLang="en-US" sz="3200">
              <a:solidFill>
                <a:schemeClr val="tx1"/>
              </a:solidFill>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Text Box 2"/>
          <p:cNvSpPr txBox="1"/>
          <p:nvPr/>
        </p:nvSpPr>
        <p:spPr>
          <a:xfrm>
            <a:off x="1676400" y="0"/>
            <a:ext cx="8991600" cy="325501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80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其他备考建议</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1.</a:t>
            </a:r>
            <a:r>
              <a:rPr lang="zh-CN" altLang="en-US" sz="2800" dirty="0">
                <a:solidFill>
                  <a:srgbClr val="0099FF"/>
                </a:solidFill>
                <a:latin typeface="黑体" panose="02010609060101010101" pitchFamily="49" charset="-122"/>
                <a:ea typeface="黑体" panose="02010609060101010101" pitchFamily="49" charset="-122"/>
              </a:rPr>
              <a:t>回归真题</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命题意识</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学会出题</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2.</a:t>
            </a:r>
            <a:r>
              <a:rPr lang="zh-CN" altLang="en-US" sz="2800" dirty="0">
                <a:solidFill>
                  <a:srgbClr val="0099FF"/>
                </a:solidFill>
                <a:latin typeface="黑体" panose="02010609060101010101" pitchFamily="49" charset="-122"/>
                <a:ea typeface="黑体" panose="02010609060101010101" pitchFamily="49" charset="-122"/>
              </a:rPr>
              <a:t>关注山东新高考和本次首考</a:t>
            </a:r>
            <a:endParaRPr lang="zh-CN" altLang="en-US"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3.</a:t>
            </a:r>
            <a:r>
              <a:rPr lang="zh-CN" altLang="en-US" sz="2800" dirty="0">
                <a:solidFill>
                  <a:srgbClr val="0099FF"/>
                </a:solidFill>
                <a:latin typeface="黑体" panose="02010609060101010101" pitchFamily="49" charset="-122"/>
                <a:ea typeface="黑体" panose="02010609060101010101" pitchFamily="49" charset="-122"/>
              </a:rPr>
              <a:t>高频词汇</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完形填空</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FFCC00"/>
                </a:solidFill>
                <a:latin typeface="黑体" panose="02010609060101010101" pitchFamily="49" charset="-122"/>
                <a:ea typeface="黑体" panose="02010609060101010101" pitchFamily="49" charset="-122"/>
              </a:rPr>
              <a:t>4.</a:t>
            </a:r>
            <a:r>
              <a:rPr lang="zh-CN" altLang="en-US" sz="2800" dirty="0">
                <a:solidFill>
                  <a:srgbClr val="FFCC00"/>
                </a:solidFill>
                <a:latin typeface="黑体" panose="02010609060101010101" pitchFamily="49" charset="-122"/>
                <a:ea typeface="黑体" panose="02010609060101010101" pitchFamily="49" charset="-122"/>
              </a:rPr>
              <a:t>作文自评和互评</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自我评价</a:t>
            </a:r>
            <a:r>
              <a:rPr lang="en-US" altLang="zh-CN" sz="2800" dirty="0">
                <a:solidFill>
                  <a:srgbClr val="FFCC00"/>
                </a:solidFill>
                <a:latin typeface="黑体" panose="02010609060101010101" pitchFamily="49" charset="-122"/>
                <a:ea typeface="黑体" panose="02010609060101010101" pitchFamily="49" charset="-122"/>
              </a:rPr>
              <a:t>Self-assessment+</a:t>
            </a:r>
            <a:r>
              <a:rPr lang="zh-CN" altLang="en-US" sz="2800" dirty="0">
                <a:solidFill>
                  <a:srgbClr val="FFCC00"/>
                </a:solidFill>
                <a:latin typeface="黑体" panose="02010609060101010101" pitchFamily="49" charset="-122"/>
                <a:ea typeface="黑体" panose="02010609060101010101" pitchFamily="49" charset="-122"/>
              </a:rPr>
              <a:t>同</a:t>
            </a:r>
            <a:endParaRPr lang="zh-CN" altLang="en-US"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  伴互评</a:t>
            </a:r>
            <a:r>
              <a:rPr lang="en-US" altLang="zh-CN" sz="2800" dirty="0">
                <a:solidFill>
                  <a:srgbClr val="FFCC00"/>
                </a:solidFill>
                <a:latin typeface="黑体" panose="02010609060101010101" pitchFamily="49" charset="-122"/>
                <a:ea typeface="黑体" panose="02010609060101010101" pitchFamily="49" charset="-122"/>
              </a:rPr>
              <a:t>peer-assessment)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5.</a:t>
            </a:r>
            <a:r>
              <a:rPr lang="zh-CN" altLang="en-US" sz="2800" dirty="0">
                <a:solidFill>
                  <a:srgbClr val="33CCFF"/>
                </a:solidFill>
                <a:latin typeface="黑体" panose="02010609060101010101" pitchFamily="49" charset="-122"/>
                <a:ea typeface="黑体" panose="02010609060101010101" pitchFamily="49" charset="-122"/>
              </a:rPr>
              <a:t>限时训练</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应试技巧</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考试节奏</a:t>
            </a:r>
            <a:r>
              <a:rPr lang="en-US" altLang="zh-CN" sz="2800" dirty="0">
                <a:solidFill>
                  <a:srgbClr val="33CCFF"/>
                </a:solidFill>
                <a:latin typeface="黑体" panose="02010609060101010101" pitchFamily="49" charset="-122"/>
                <a:ea typeface="黑体" panose="02010609060101010101" pitchFamily="49" charset="-122"/>
              </a:rPr>
              <a:t>(21</a:t>
            </a:r>
            <a:r>
              <a:rPr lang="zh-CN" altLang="en-US" sz="2800" dirty="0">
                <a:solidFill>
                  <a:srgbClr val="33CCFF"/>
                </a:solidFill>
                <a:latin typeface="黑体" panose="02010609060101010101" pitchFamily="49" charset="-122"/>
                <a:ea typeface="黑体" panose="02010609060101010101" pitchFamily="49" charset="-122"/>
              </a:rPr>
              <a:t>分钟阅读</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  25</a:t>
            </a:r>
            <a:r>
              <a:rPr lang="zh-CN" altLang="en-US" sz="2800" dirty="0">
                <a:solidFill>
                  <a:srgbClr val="33CCFF"/>
                </a:solidFill>
                <a:latin typeface="黑体" panose="02010609060101010101" pitchFamily="49" charset="-122"/>
                <a:ea typeface="黑体" panose="02010609060101010101" pitchFamily="49" charset="-122"/>
              </a:rPr>
              <a:t>分钟七选五</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完形的精准和熟练</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endParaRPr lang="en-US" altLang="zh-CN" sz="2800" dirty="0">
              <a:solidFill>
                <a:srgbClr val="33CCFF"/>
              </a:solidFill>
              <a:latin typeface="黑体" panose="02010609060101010101" pitchFamily="49" charset="-122"/>
              <a:ea typeface="黑体" panose="02010609060101010101" pitchFamily="49" charset="-122"/>
            </a:endParaRPr>
          </a:p>
        </p:txBody>
      </p:sp>
      <p:pic>
        <p:nvPicPr>
          <p:cNvPr id="16388" name="Picture 4"/>
          <p:cNvPicPr>
            <a:picLocks noChangeAspect="1"/>
          </p:cNvPicPr>
          <p:nvPr/>
        </p:nvPicPr>
        <p:blipFill>
          <a:blip r:embed="rId1"/>
          <a:srcRect t="41110" r="4320" b="11481"/>
          <a:stretch>
            <a:fillRect/>
          </a:stretch>
        </p:blipFill>
        <p:spPr>
          <a:xfrm>
            <a:off x="1524000" y="2819400"/>
            <a:ext cx="9144000" cy="40386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388"/>
                                        </p:tgtEl>
                                        <p:attrNameLst>
                                          <p:attrName>style.visibility</p:attrName>
                                        </p:attrNameLst>
                                      </p:cBhvr>
                                      <p:to>
                                        <p:strVal val="visible"/>
                                      </p:to>
                                    </p:set>
                                    <p:anim calcmode="lin" valueType="num">
                                      <p:cBhvr additive="base">
                                        <p:cTn id="7" dur="500" fill="hold"/>
                                        <p:tgtEl>
                                          <p:spTgt spid="16388"/>
                                        </p:tgtEl>
                                        <p:attrNameLst>
                                          <p:attrName>ppt_x</p:attrName>
                                        </p:attrNameLst>
                                      </p:cBhvr>
                                      <p:tavLst>
                                        <p:tav tm="0">
                                          <p:val>
                                            <p:strVal val="#ppt_x"/>
                                          </p:val>
                                        </p:tav>
                                        <p:tav tm="100000">
                                          <p:val>
                                            <p:strVal val="#ppt_x"/>
                                          </p:val>
                                        </p:tav>
                                      </p:tavLst>
                                    </p:anim>
                                    <p:anim calcmode="lin" valueType="num">
                                      <p:cBhvr additive="base">
                                        <p:cTn id="8" dur="500" fill="hold"/>
                                        <p:tgtEl>
                                          <p:spTgt spid="1638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90" name="Text Box 2"/>
          <p:cNvSpPr txBox="1"/>
          <p:nvPr/>
        </p:nvSpPr>
        <p:spPr>
          <a:xfrm>
            <a:off x="1524000" y="0"/>
            <a:ext cx="9144000" cy="491172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80000"/>
              </a:lnSpc>
              <a:spcBef>
                <a:spcPct val="0"/>
              </a:spcBef>
              <a:buNone/>
            </a:pPr>
            <a:r>
              <a:rPr lang="zh-CN" altLang="en-US" sz="2800" b="1" dirty="0">
                <a:solidFill>
                  <a:srgbClr val="FFCC00"/>
                </a:solidFill>
                <a:latin typeface="黑体" panose="02010609060101010101" pitchFamily="49" charset="-122"/>
                <a:ea typeface="黑体" panose="02010609060101010101" pitchFamily="49" charset="-122"/>
              </a:rPr>
              <a:t>其他备考建议</a:t>
            </a:r>
            <a:r>
              <a:rPr lang="en-US" altLang="zh-CN" sz="2800" b="1" dirty="0">
                <a:solidFill>
                  <a:srgbClr val="FFCC00"/>
                </a:solidFill>
                <a:latin typeface="黑体" panose="02010609060101010101" pitchFamily="49" charset="-122"/>
                <a:ea typeface="黑体" panose="02010609060101010101" pitchFamily="49" charset="-122"/>
              </a:rPr>
              <a:t>:</a:t>
            </a:r>
            <a:endParaRPr lang="en-US" altLang="zh-CN" sz="2800" b="1"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1.</a:t>
            </a:r>
            <a:r>
              <a:rPr lang="zh-CN" altLang="en-US" sz="2800" b="1" dirty="0">
                <a:solidFill>
                  <a:srgbClr val="33CCFF"/>
                </a:solidFill>
                <a:latin typeface="黑体" panose="02010609060101010101" pitchFamily="49" charset="-122"/>
                <a:ea typeface="黑体" panose="02010609060101010101" pitchFamily="49" charset="-122"/>
              </a:rPr>
              <a:t>回归真题</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命题意识</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学会出题</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2.</a:t>
            </a:r>
            <a:r>
              <a:rPr lang="zh-CN" altLang="en-US" sz="2800" b="1" dirty="0">
                <a:solidFill>
                  <a:srgbClr val="33CCFF"/>
                </a:solidFill>
                <a:latin typeface="黑体" panose="02010609060101010101" pitchFamily="49" charset="-122"/>
                <a:ea typeface="黑体" panose="02010609060101010101" pitchFamily="49" charset="-122"/>
              </a:rPr>
              <a:t>关注山东新高考和本次首考</a:t>
            </a:r>
            <a:endParaRPr lang="zh-CN" altLang="en-US"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3.</a:t>
            </a:r>
            <a:r>
              <a:rPr lang="zh-CN" altLang="en-US" sz="2800" b="1" dirty="0">
                <a:solidFill>
                  <a:srgbClr val="33CCFF"/>
                </a:solidFill>
                <a:latin typeface="黑体" panose="02010609060101010101" pitchFamily="49" charset="-122"/>
                <a:ea typeface="黑体" panose="02010609060101010101" pitchFamily="49" charset="-122"/>
              </a:rPr>
              <a:t>高频词汇</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完形填空</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FFCC00"/>
                </a:solidFill>
                <a:latin typeface="黑体" panose="02010609060101010101" pitchFamily="49" charset="-122"/>
                <a:ea typeface="黑体" panose="02010609060101010101" pitchFamily="49" charset="-122"/>
              </a:rPr>
              <a:t>4.</a:t>
            </a:r>
            <a:r>
              <a:rPr lang="zh-CN" altLang="en-US" sz="2800" b="1" dirty="0">
                <a:solidFill>
                  <a:srgbClr val="FFCC00"/>
                </a:solidFill>
                <a:latin typeface="黑体" panose="02010609060101010101" pitchFamily="49" charset="-122"/>
                <a:ea typeface="黑体" panose="02010609060101010101" pitchFamily="49" charset="-122"/>
              </a:rPr>
              <a:t>作文自评和互评</a:t>
            </a:r>
            <a:r>
              <a:rPr lang="en-US" altLang="zh-CN" sz="2800" b="1" dirty="0">
                <a:solidFill>
                  <a:srgbClr val="FFCC00"/>
                </a:solidFill>
                <a:latin typeface="黑体" panose="02010609060101010101" pitchFamily="49" charset="-122"/>
                <a:ea typeface="黑体" panose="02010609060101010101" pitchFamily="49" charset="-122"/>
              </a:rPr>
              <a:t>(</a:t>
            </a:r>
            <a:r>
              <a:rPr lang="zh-CN" altLang="en-US" sz="2800" b="1" dirty="0">
                <a:solidFill>
                  <a:srgbClr val="FFCC00"/>
                </a:solidFill>
                <a:latin typeface="黑体" panose="02010609060101010101" pitchFamily="49" charset="-122"/>
                <a:ea typeface="黑体" panose="02010609060101010101" pitchFamily="49" charset="-122"/>
              </a:rPr>
              <a:t>自我评价</a:t>
            </a:r>
            <a:r>
              <a:rPr lang="en-US" altLang="zh-CN" sz="2800" b="1" dirty="0">
                <a:solidFill>
                  <a:srgbClr val="FFCC00"/>
                </a:solidFill>
                <a:latin typeface="黑体" panose="02010609060101010101" pitchFamily="49" charset="-122"/>
                <a:ea typeface="黑体" panose="02010609060101010101" pitchFamily="49" charset="-122"/>
              </a:rPr>
              <a:t>Self-assessment+</a:t>
            </a:r>
            <a:r>
              <a:rPr lang="zh-CN" altLang="en-US" sz="2800" b="1" dirty="0">
                <a:solidFill>
                  <a:srgbClr val="FFCC00"/>
                </a:solidFill>
                <a:latin typeface="黑体" panose="02010609060101010101" pitchFamily="49" charset="-122"/>
                <a:ea typeface="黑体" panose="02010609060101010101" pitchFamily="49" charset="-122"/>
              </a:rPr>
              <a:t>同</a:t>
            </a:r>
            <a:endParaRPr lang="zh-CN" altLang="en-US" sz="2800" b="1"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zh-CN" altLang="en-US" sz="2800" b="1" dirty="0">
                <a:solidFill>
                  <a:srgbClr val="FFCC00"/>
                </a:solidFill>
                <a:latin typeface="黑体" panose="02010609060101010101" pitchFamily="49" charset="-122"/>
                <a:ea typeface="黑体" panose="02010609060101010101" pitchFamily="49" charset="-122"/>
              </a:rPr>
              <a:t>  伴互评</a:t>
            </a:r>
            <a:r>
              <a:rPr lang="en-US" altLang="zh-CN" sz="2800" b="1" dirty="0">
                <a:solidFill>
                  <a:srgbClr val="FFCC00"/>
                </a:solidFill>
                <a:latin typeface="黑体" panose="02010609060101010101" pitchFamily="49" charset="-122"/>
                <a:ea typeface="黑体" panose="02010609060101010101" pitchFamily="49" charset="-122"/>
              </a:rPr>
              <a:t>peer-assessment)</a:t>
            </a:r>
            <a:endParaRPr lang="en-US" altLang="zh-CN" sz="2800" b="1"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5.</a:t>
            </a:r>
            <a:r>
              <a:rPr lang="zh-CN" altLang="en-US" sz="2800" b="1" dirty="0">
                <a:solidFill>
                  <a:srgbClr val="33CCFF"/>
                </a:solidFill>
                <a:latin typeface="黑体" panose="02010609060101010101" pitchFamily="49" charset="-122"/>
                <a:ea typeface="黑体" panose="02010609060101010101" pitchFamily="49" charset="-122"/>
              </a:rPr>
              <a:t>限时训练</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应试技巧</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考试节奏</a:t>
            </a:r>
            <a:r>
              <a:rPr lang="en-US" altLang="zh-CN" sz="2800" b="1" dirty="0">
                <a:solidFill>
                  <a:srgbClr val="33CCFF"/>
                </a:solidFill>
                <a:latin typeface="黑体" panose="02010609060101010101" pitchFamily="49" charset="-122"/>
                <a:ea typeface="黑体" panose="02010609060101010101" pitchFamily="49" charset="-122"/>
              </a:rPr>
              <a:t>(21</a:t>
            </a:r>
            <a:r>
              <a:rPr lang="zh-CN" altLang="en-US" sz="2800" b="1" dirty="0">
                <a:solidFill>
                  <a:srgbClr val="33CCFF"/>
                </a:solidFill>
                <a:latin typeface="黑体" panose="02010609060101010101" pitchFamily="49" charset="-122"/>
                <a:ea typeface="黑体" panose="02010609060101010101" pitchFamily="49" charset="-122"/>
              </a:rPr>
              <a:t>分钟阅读</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  25</a:t>
            </a:r>
            <a:r>
              <a:rPr lang="zh-CN" altLang="en-US" sz="2800" b="1" dirty="0">
                <a:solidFill>
                  <a:srgbClr val="33CCFF"/>
                </a:solidFill>
                <a:latin typeface="黑体" panose="02010609060101010101" pitchFamily="49" charset="-122"/>
                <a:ea typeface="黑体" panose="02010609060101010101" pitchFamily="49" charset="-122"/>
              </a:rPr>
              <a:t>分钟七选五</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完形的精准和熟练</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6.</a:t>
            </a:r>
            <a:r>
              <a:rPr lang="zh-CN" altLang="en-US" sz="2800" b="1" dirty="0">
                <a:solidFill>
                  <a:srgbClr val="33CCFF"/>
                </a:solidFill>
                <a:latin typeface="黑体" panose="02010609060101010101" pitchFamily="49" charset="-122"/>
                <a:ea typeface="黑体" panose="02010609060101010101" pitchFamily="49" charset="-122"/>
              </a:rPr>
              <a:t>抢抓书写</a:t>
            </a:r>
            <a:endParaRPr lang="zh-CN" altLang="en-US"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7.</a:t>
            </a:r>
            <a:r>
              <a:rPr lang="zh-CN" altLang="en-US" sz="2800" b="1" dirty="0">
                <a:solidFill>
                  <a:srgbClr val="33CCFF"/>
                </a:solidFill>
                <a:latin typeface="黑体" panose="02010609060101010101" pitchFamily="49" charset="-122"/>
                <a:ea typeface="黑体" panose="02010609060101010101" pitchFamily="49" charset="-122"/>
              </a:rPr>
              <a:t>分层指导和教学</a:t>
            </a:r>
            <a:endParaRPr lang="zh-CN" altLang="en-US"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8:</a:t>
            </a:r>
            <a:r>
              <a:rPr lang="zh-CN" altLang="en-US" sz="2800" b="1" dirty="0">
                <a:solidFill>
                  <a:srgbClr val="33CCFF"/>
                </a:solidFill>
                <a:latin typeface="黑体" panose="02010609060101010101" pitchFamily="49" charset="-122"/>
                <a:ea typeface="黑体" panose="02010609060101010101" pitchFamily="49" charset="-122"/>
              </a:rPr>
              <a:t>理论提升</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  </a:t>
            </a:r>
            <a:r>
              <a:rPr lang="zh-CN" altLang="en-US" sz="2800" b="1" dirty="0">
                <a:solidFill>
                  <a:srgbClr val="33CCFF"/>
                </a:solidFill>
                <a:latin typeface="黑体" panose="02010609060101010101" pitchFamily="49" charset="-122"/>
                <a:ea typeface="黑体" panose="02010609060101010101" pitchFamily="49" charset="-122"/>
              </a:rPr>
              <a:t>语篇分析理论</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语义链</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场</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  </a:t>
            </a:r>
            <a:r>
              <a:rPr lang="zh-CN" altLang="en-US" sz="2800" b="1" dirty="0">
                <a:solidFill>
                  <a:srgbClr val="33CCFF"/>
                </a:solidFill>
                <a:latin typeface="黑体" panose="02010609060101010101" pitchFamily="49" charset="-122"/>
                <a:ea typeface="黑体" panose="02010609060101010101" pitchFamily="49" charset="-122"/>
              </a:rPr>
              <a:t>主位推进</a:t>
            </a:r>
            <a:r>
              <a:rPr lang="zh-CN" altLang="en-US" sz="2800" b="1" dirty="0">
                <a:solidFill>
                  <a:srgbClr val="33CCFF"/>
                </a:solidFill>
              </a:rPr>
              <a:t>	</a:t>
            </a:r>
            <a:endParaRPr lang="zh-CN" altLang="en-US" sz="2800" b="1" dirty="0">
              <a:solidFill>
                <a:srgbClr val="33CCFF"/>
              </a:solidFill>
            </a:endParaRPr>
          </a:p>
          <a:p>
            <a:pPr marL="0" lvl="0" indent="0" eaLnBrk="1" hangingPunct="1">
              <a:lnSpc>
                <a:spcPct val="80000"/>
              </a:lnSpc>
              <a:spcBef>
                <a:spcPct val="0"/>
              </a:spcBef>
              <a:buNone/>
            </a:pPr>
            <a:r>
              <a:rPr lang="zh-CN" altLang="en-US" sz="2800" b="1" dirty="0">
                <a:solidFill>
                  <a:srgbClr val="33CCFF"/>
                </a:solidFill>
                <a:latin typeface="黑体" panose="02010609060101010101" pitchFamily="49" charset="-122"/>
                <a:ea typeface="黑体" panose="02010609060101010101" pitchFamily="49" charset="-122"/>
              </a:rPr>
              <a:t>  修辞</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隐喻</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p:txBody>
      </p:sp>
      <p:pic>
        <p:nvPicPr>
          <p:cNvPr id="18435" name="Picture 3"/>
          <p:cNvPicPr>
            <a:picLocks noChangeAspect="1"/>
          </p:cNvPicPr>
          <p:nvPr/>
        </p:nvPicPr>
        <p:blipFill>
          <a:blip r:embed="rId1"/>
          <a:srcRect l="52222" t="47777" r="3889" b="20370"/>
          <a:stretch>
            <a:fillRect/>
          </a:stretch>
        </p:blipFill>
        <p:spPr>
          <a:xfrm>
            <a:off x="3733800" y="4191000"/>
            <a:ext cx="6934200" cy="26670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8435"/>
                                        </p:tgtEl>
                                        <p:attrNameLst>
                                          <p:attrName>style.visibility</p:attrName>
                                        </p:attrNameLst>
                                      </p:cBhvr>
                                      <p:to>
                                        <p:strVal val="visible"/>
                                      </p:to>
                                    </p:set>
                                    <p:anim calcmode="lin" valueType="num">
                                      <p:cBhvr additive="base">
                                        <p:cTn id="7" dur="500" fill="hold"/>
                                        <p:tgtEl>
                                          <p:spTgt spid="18435"/>
                                        </p:tgtEl>
                                        <p:attrNameLst>
                                          <p:attrName>ppt_x</p:attrName>
                                        </p:attrNameLst>
                                      </p:cBhvr>
                                      <p:tavLst>
                                        <p:tav tm="0">
                                          <p:val>
                                            <p:strVal val="#ppt_x"/>
                                          </p:val>
                                        </p:tav>
                                        <p:tav tm="100000">
                                          <p:val>
                                            <p:strVal val="#ppt_x"/>
                                          </p:val>
                                        </p:tav>
                                      </p:tavLst>
                                    </p:anim>
                                    <p:anim calcmode="lin" valueType="num">
                                      <p:cBhvr additive="base">
                                        <p:cTn id="8" dur="500" fill="hold"/>
                                        <p:tgtEl>
                                          <p:spTgt spid="184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BEAUTIFY_FLAG" val="#wm#"/>
  <p:tag name="KSO_WM_TEMPLATE_CATEGORY" val="custom"/>
  <p:tag name="KSO_WM_TEMPLATE_INDEX" val="20187308"/>
</p:tagLst>
</file>

<file path=ppt/tags/tag10.xml><?xml version="1.0" encoding="utf-8"?>
<p:tagLst xmlns:p="http://schemas.openxmlformats.org/presentationml/2006/main">
  <p:tag name="KSO_WM_BEAUTIFY_FLAG" val="#wm#"/>
  <p:tag name="KSO_WM_TEMPLATE_CATEGORY" val="custom"/>
  <p:tag name="KSO_WM_TEMPLATE_INDEX" val="20187308"/>
</p:tagLst>
</file>

<file path=ppt/tags/tag11.xml><?xml version="1.0" encoding="utf-8"?>
<p:tagLst xmlns:p="http://schemas.openxmlformats.org/presentationml/2006/main">
  <p:tag name="KSO_WM_BEAUTIFY_FLAG" val="#wm#"/>
  <p:tag name="KSO_WM_TEMPLATE_CATEGORY" val="custom"/>
  <p:tag name="KSO_WM_TEMPLATE_INDEX" val="20187308"/>
</p:tagLst>
</file>

<file path=ppt/tags/tag12.xml><?xml version="1.0" encoding="utf-8"?>
<p:tagLst xmlns:p="http://schemas.openxmlformats.org/presentationml/2006/main">
  <p:tag name="KSO_WM_BEAUTIFY_FLAG" val="#wm#"/>
  <p:tag name="KSO_WM_TEMPLATE_CATEGORY" val="custom"/>
  <p:tag name="KSO_WM_TEMPLATE_INDEX" val="20187308"/>
</p:tagLst>
</file>

<file path=ppt/tags/tag13.xml><?xml version="1.0" encoding="utf-8"?>
<p:tagLst xmlns:p="http://schemas.openxmlformats.org/presentationml/2006/main">
  <p:tag name="KSO_WM_BEAUTIFY_FLAG" val="#wm#"/>
  <p:tag name="KSO_WM_TEMPLATE_CATEGORY" val="custom"/>
  <p:tag name="KSO_WM_TEMPLATE_INDEX" val="20187308"/>
</p:tagLst>
</file>

<file path=ppt/tags/tag14.xml><?xml version="1.0" encoding="utf-8"?>
<p:tagLst xmlns:p="http://schemas.openxmlformats.org/presentationml/2006/main">
  <p:tag name="KSO_WM_UNIT_TABLE_BEAUTIFY" val="smartTable{551c2eb4-98ad-45e5-a890-169d9a7959a6}"/>
  <p:tag name="TABLE_ENDDRAG_ORIGIN_RECT" val="960*306"/>
  <p:tag name="TABLE_ENDDRAG_RECT" val="0*233*960*306"/>
</p:tagLst>
</file>

<file path=ppt/tags/tag15.xml><?xml version="1.0" encoding="utf-8"?>
<p:tagLst xmlns:p="http://schemas.openxmlformats.org/presentationml/2006/main">
  <p:tag name="KSO_WM_UNIT_TABLE_BEAUTIFY" val="smartTable{531e00c1-6299-47ce-8241-cbcfc9242ab0}"/>
  <p:tag name="TABLE_ENDDRAG_ORIGIN_RECT" val="960*267"/>
  <p:tag name="TABLE_ENDDRAG_RECT" val="0*220*960*267"/>
</p:tagLst>
</file>

<file path=ppt/tags/tag16.xml><?xml version="1.0" encoding="utf-8"?>
<p:tagLst xmlns:p="http://schemas.openxmlformats.org/presentationml/2006/main">
  <p:tag name="KSO_WM_UNIT_TABLE_BEAUTIFY" val="smartTable{551c2eb4-98ad-45e5-a890-169d9a7959a6}"/>
  <p:tag name="TABLE_ENDDRAG_ORIGIN_RECT" val="960*306"/>
  <p:tag name="TABLE_ENDDRAG_RECT" val="0*233*960*306"/>
</p:tagLst>
</file>

<file path=ppt/tags/tag17.xml><?xml version="1.0" encoding="utf-8"?>
<p:tagLst xmlns:p="http://schemas.openxmlformats.org/presentationml/2006/main">
  <p:tag name="TABLE_ENDDRAG_ORIGIN_RECT" val="888*120"/>
  <p:tag name="TABLE_ENDDRAG_RECT" val="0*405*888*120"/>
</p:tagLst>
</file>

<file path=ppt/tags/tag18.xml><?xml version="1.0" encoding="utf-8"?>
<p:tagLst xmlns:p="http://schemas.openxmlformats.org/presentationml/2006/main">
  <p:tag name="KSO_WM_UNIT_TABLE_BEAUTIFY" val="smartTable{6346d826-b575-4510-8562-e22845147c8b}"/>
  <p:tag name="TABLE_ENDDRAG_ORIGIN_RECT" val="933*502"/>
  <p:tag name="TABLE_ENDDRAG_RECT" val="17*9*933*502"/>
</p:tagLst>
</file>

<file path=ppt/tags/tag19.xml><?xml version="1.0" encoding="utf-8"?>
<p:tagLst xmlns:p="http://schemas.openxmlformats.org/presentationml/2006/main">
  <p:tag name="KSO_WM_UNIT_TABLE_BEAUTIFY" val="smartTable{f9e1bfdb-646c-4c1a-8659-2e206dbdbb83}"/>
  <p:tag name="TABLE_ENDDRAG_ORIGIN_RECT" val="960*430"/>
  <p:tag name="TABLE_ENDDRAG_RECT" val="0*20*960*430"/>
</p:tagLst>
</file>

<file path=ppt/tags/tag2.xml><?xml version="1.0" encoding="utf-8"?>
<p:tagLst xmlns:p="http://schemas.openxmlformats.org/presentationml/2006/main">
  <p:tag name="KSO_WM_BEAUTIFY_FLAG" val="#wm#"/>
  <p:tag name="KSO_WM_TEMPLATE_CATEGORY" val="custom"/>
  <p:tag name="KSO_WM_TEMPLATE_INDEX" val="20187308"/>
</p:tagLst>
</file>

<file path=ppt/tags/tag3.xml><?xml version="1.0" encoding="utf-8"?>
<p:tagLst xmlns:p="http://schemas.openxmlformats.org/presentationml/2006/main">
  <p:tag name="KSO_WM_BEAUTIFY_FLAG" val="#wm#"/>
  <p:tag name="KSO_WM_TEMPLATE_CATEGORY" val="custom"/>
  <p:tag name="KSO_WM_TEMPLATE_INDEX" val="20187308"/>
</p:tagLst>
</file>

<file path=ppt/tags/tag4.xml><?xml version="1.0" encoding="utf-8"?>
<p:tagLst xmlns:p="http://schemas.openxmlformats.org/presentationml/2006/main">
  <p:tag name="KSO_WM_BEAUTIFY_FLAG" val="#wm#"/>
  <p:tag name="KSO_WM_TEMPLATE_CATEGORY" val="custom"/>
  <p:tag name="KSO_WM_TEMPLATE_INDEX" val="20187308"/>
</p:tagLst>
</file>

<file path=ppt/tags/tag5.xml><?xml version="1.0" encoding="utf-8"?>
<p:tagLst xmlns:p="http://schemas.openxmlformats.org/presentationml/2006/main">
  <p:tag name="KSO_WM_BEAUTIFY_FLAG" val="#wm#"/>
  <p:tag name="KSO_WM_TEMPLATE_CATEGORY" val="custom"/>
  <p:tag name="KSO_WM_TEMPLATE_INDEX" val="20187308"/>
</p:tagLst>
</file>

<file path=ppt/tags/tag6.xml><?xml version="1.0" encoding="utf-8"?>
<p:tagLst xmlns:p="http://schemas.openxmlformats.org/presentationml/2006/main">
  <p:tag name="KSO_WM_BEAUTIFY_FLAG" val="#wm#"/>
  <p:tag name="KSO_WM_TEMPLATE_CATEGORY" val="custom"/>
  <p:tag name="KSO_WM_TEMPLATE_INDEX" val="20187308"/>
</p:tagLst>
</file>

<file path=ppt/tags/tag7.xml><?xml version="1.0" encoding="utf-8"?>
<p:tagLst xmlns:p="http://schemas.openxmlformats.org/presentationml/2006/main">
  <p:tag name="KSO_WM_BEAUTIFY_FLAG" val="#wm#"/>
  <p:tag name="KSO_WM_TEMPLATE_CATEGORY" val="custom"/>
  <p:tag name="KSO_WM_TEMPLATE_INDEX" val="20187308"/>
</p:tagLst>
</file>

<file path=ppt/tags/tag8.xml><?xml version="1.0" encoding="utf-8"?>
<p:tagLst xmlns:p="http://schemas.openxmlformats.org/presentationml/2006/main">
  <p:tag name="KSO_WM_BEAUTIFY_FLAG" val="#wm#"/>
  <p:tag name="KSO_WM_TEMPLATE_CATEGORY" val="custom"/>
  <p:tag name="KSO_WM_TEMPLATE_INDEX" val="20187308"/>
</p:tagLst>
</file>

<file path=ppt/tags/tag9.xml><?xml version="1.0" encoding="utf-8"?>
<p:tagLst xmlns:p="http://schemas.openxmlformats.org/presentationml/2006/main">
  <p:tag name="KSO_WM_BEAUTIFY_FLAG" val="#wm#"/>
  <p:tag name="KSO_WM_TEMPLATE_CATEGORY" val="custom"/>
  <p:tag name="KSO_WM_TEMPLATE_INDEX" val="20187308"/>
</p:tagLst>
</file>

<file path=ppt/theme/_rels/theme3.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波形">
  <a:themeElements>
    <a:clrScheme name="波形">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波形">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波形">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5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6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52671</Words>
  <Application>WPS 演示</Application>
  <PresentationFormat>宽屏</PresentationFormat>
  <Paragraphs>1722</Paragraphs>
  <Slides>91</Slides>
  <Notes>0</Notes>
  <HiddenSlides>0</HiddenSlides>
  <MMClips>0</MMClips>
  <ScaleCrop>false</ScaleCrop>
  <HeadingPairs>
    <vt:vector size="6" baseType="variant">
      <vt:variant>
        <vt:lpstr>已用的字体</vt:lpstr>
      </vt:variant>
      <vt:variant>
        <vt:i4>25</vt:i4>
      </vt:variant>
      <vt:variant>
        <vt:lpstr>主题</vt:lpstr>
      </vt:variant>
      <vt:variant>
        <vt:i4>9</vt:i4>
      </vt:variant>
      <vt:variant>
        <vt:lpstr>幻灯片标题</vt:lpstr>
      </vt:variant>
      <vt:variant>
        <vt:i4>91</vt:i4>
      </vt:variant>
    </vt:vector>
  </HeadingPairs>
  <TitlesOfParts>
    <vt:vector size="125" baseType="lpstr">
      <vt:lpstr>Arial</vt:lpstr>
      <vt:lpstr>宋体</vt:lpstr>
      <vt:lpstr>Wingdings</vt:lpstr>
      <vt:lpstr>Candara</vt:lpstr>
      <vt:lpstr>华文新魏</vt:lpstr>
      <vt:lpstr>Symbol</vt:lpstr>
      <vt:lpstr>微软雅黑</vt:lpstr>
      <vt:lpstr>Times New Roman</vt:lpstr>
      <vt:lpstr>Arial Unicode MS</vt:lpstr>
      <vt:lpstr>Calibri</vt:lpstr>
      <vt:lpstr>华康雅宋体W9(P)</vt:lpstr>
      <vt:lpstr>幼圆</vt:lpstr>
      <vt:lpstr>Adobe Caslon Pro</vt:lpstr>
      <vt:lpstr>华文隶书</vt:lpstr>
      <vt:lpstr>华文行楷</vt:lpstr>
      <vt:lpstr>等线</vt:lpstr>
      <vt:lpstr>Times New Roman</vt:lpstr>
      <vt:lpstr>Impact</vt:lpstr>
      <vt:lpstr>Wingdings</vt:lpstr>
      <vt:lpstr>黑体</vt:lpstr>
      <vt:lpstr>Arial Black</vt:lpstr>
      <vt:lpstr>方正粗黑宋简体</vt:lpstr>
      <vt:lpstr>华文楷体</vt:lpstr>
      <vt:lpstr>等线 Light</vt:lpstr>
      <vt:lpstr>Segoe Print</vt:lpstr>
      <vt:lpstr>Office 主题</vt:lpstr>
      <vt:lpstr>2_默认设计模板</vt:lpstr>
      <vt:lpstr>波形</vt:lpstr>
      <vt:lpstr>1_Office 主题</vt:lpstr>
      <vt:lpstr>3_默认设计模板</vt:lpstr>
      <vt:lpstr>4_默认设计模板</vt:lpstr>
      <vt:lpstr>5_默认设计模板</vt:lpstr>
      <vt:lpstr>6_默认设计模板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裘栋萍</dc:creator>
  <cp:lastModifiedBy>Administrator</cp:lastModifiedBy>
  <cp:revision>22</cp:revision>
  <dcterms:created xsi:type="dcterms:W3CDTF">2021-05-17T12:37:00Z</dcterms:created>
  <dcterms:modified xsi:type="dcterms:W3CDTF">2021-05-22T02:58:35Z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8F46ED976A05458C8C7D4FBC3FC87FDC</vt:lpwstr>
  </property>
  <property fmtid="{D5CDD505-2E9C-101B-9397-08002B2CF9AE}" pid="3" name="KSOProductBuildVer">
    <vt:lpwstr>2052-11.1.0.10495</vt:lpwstr>
  </property>
</Properties>
</file>

<file path=docProps/thumbnail.jpeg>
</file>